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39"/>
  </p:notesMasterIdLst>
  <p:handoutMasterIdLst>
    <p:handoutMasterId r:id="rId40"/>
  </p:handoutMasterIdLst>
  <p:sldIdLst>
    <p:sldId id="259" r:id="rId2"/>
    <p:sldId id="260" r:id="rId3"/>
    <p:sldId id="258" r:id="rId4"/>
    <p:sldId id="268" r:id="rId5"/>
    <p:sldId id="265" r:id="rId6"/>
    <p:sldId id="348" r:id="rId7"/>
    <p:sldId id="327" r:id="rId8"/>
    <p:sldId id="334" r:id="rId9"/>
    <p:sldId id="270" r:id="rId10"/>
    <p:sldId id="276" r:id="rId11"/>
    <p:sldId id="328" r:id="rId12"/>
    <p:sldId id="335" r:id="rId13"/>
    <p:sldId id="329" r:id="rId14"/>
    <p:sldId id="330" r:id="rId15"/>
    <p:sldId id="331" r:id="rId16"/>
    <p:sldId id="332" r:id="rId17"/>
    <p:sldId id="333" r:id="rId18"/>
    <p:sldId id="306" r:id="rId19"/>
    <p:sldId id="307" r:id="rId20"/>
    <p:sldId id="308" r:id="rId21"/>
    <p:sldId id="336" r:id="rId22"/>
    <p:sldId id="337" r:id="rId23"/>
    <p:sldId id="338" r:id="rId24"/>
    <p:sldId id="339" r:id="rId25"/>
    <p:sldId id="326" r:id="rId26"/>
    <p:sldId id="324" r:id="rId27"/>
    <p:sldId id="325" r:id="rId28"/>
    <p:sldId id="340" r:id="rId29"/>
    <p:sldId id="341" r:id="rId30"/>
    <p:sldId id="342" r:id="rId31"/>
    <p:sldId id="349" r:id="rId32"/>
    <p:sldId id="343" r:id="rId33"/>
    <p:sldId id="344" r:id="rId34"/>
    <p:sldId id="345" r:id="rId35"/>
    <p:sldId id="346" r:id="rId36"/>
    <p:sldId id="347" r:id="rId37"/>
    <p:sldId id="31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8" autoAdjust="0"/>
    <p:restoredTop sz="89048" autoAdjust="0"/>
  </p:normalViewPr>
  <p:slideViewPr>
    <p:cSldViewPr>
      <p:cViewPr varScale="1">
        <p:scale>
          <a:sx n="113" d="100"/>
          <a:sy n="113" d="100"/>
        </p:scale>
        <p:origin x="8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2/16/22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081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2/16/22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668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fld id="{5B75B92E-C504-4F72-91D6-D83D77D1C380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027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2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3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w Cen MT Condensed Extra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1/The_Pillars_1856_Lowndesboro_Alabama_Historic_District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st_of_plantations_in_Alabama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7/Feld_mit_reifer_Baumwolle.jpe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535543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Chapter 5: Settlement of a Territory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75817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2013 Clairmont Press</a:t>
            </a:r>
            <a:endParaRPr lang="en-US" sz="1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" y="152400"/>
            <a:ext cx="7848600" cy="1981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0"/>
                <a:gd name="adj2" fmla="val 17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Alabama: </a:t>
            </a:r>
          </a:p>
          <a:p>
            <a:pPr algn="ctr"/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Our Beautiful Home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loucester MT Extra Condense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324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Section 2: Frontiers Open to Settlement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squatter</a:t>
            </a:r>
          </a:p>
          <a:p>
            <a:pPr lvl="1"/>
            <a:r>
              <a:rPr lang="en-US" dirty="0"/>
              <a:t>speculator</a:t>
            </a:r>
          </a:p>
          <a:p>
            <a:pPr lvl="1"/>
            <a:r>
              <a:rPr lang="en-US" dirty="0"/>
              <a:t>yeoman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0"/>
          <a:stretch/>
        </p:blipFill>
        <p:spPr bwMode="auto">
          <a:xfrm>
            <a:off x="2743200" y="3560618"/>
            <a:ext cx="6176962" cy="27163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838200"/>
            <a:ext cx="8767762" cy="3505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Some settlers called </a:t>
            </a:r>
            <a:r>
              <a:rPr lang="en-US" b="1" dirty="0"/>
              <a:t>squatters</a:t>
            </a:r>
            <a:r>
              <a:rPr lang="en-US" dirty="0"/>
              <a:t> did not wait to buy land; they just came, cleared land, and built a cabin.</a:t>
            </a:r>
          </a:p>
          <a:p>
            <a:r>
              <a:rPr lang="en-US" dirty="0"/>
              <a:t>Lands were surveyed and then sold in 40 or 80 acres sizes. </a:t>
            </a:r>
          </a:p>
          <a:p>
            <a:r>
              <a:rPr lang="en-US" dirty="0"/>
              <a:t>Land investors (</a:t>
            </a:r>
            <a:r>
              <a:rPr lang="en-US" b="1" dirty="0"/>
              <a:t>speculators</a:t>
            </a:r>
            <a:r>
              <a:rPr lang="en-US" dirty="0"/>
              <a:t>) bought large amounts of land with plans to sell it for a profit.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11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Life of Yeoman Farmers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4754563"/>
          </a:xfrm>
        </p:spPr>
        <p:txBody>
          <a:bodyPr>
            <a:normAutofit/>
          </a:bodyPr>
          <a:lstStyle/>
          <a:p>
            <a:r>
              <a:rPr lang="en-US" dirty="0"/>
              <a:t>Most of the pioneers were </a:t>
            </a:r>
            <a:r>
              <a:rPr lang="en-US" b="1" dirty="0"/>
              <a:t>yeoman</a:t>
            </a:r>
            <a:r>
              <a:rPr lang="en-US" dirty="0"/>
              <a:t> farmers (small farms). </a:t>
            </a:r>
          </a:p>
          <a:p>
            <a:r>
              <a:rPr lang="en-US" dirty="0"/>
              <a:t>They grew their own vegetables and hunted animals for food. </a:t>
            </a:r>
          </a:p>
          <a:p>
            <a:r>
              <a:rPr lang="en-US" dirty="0"/>
              <a:t>Their cattle roamed the woods for food.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Building Log Cabins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6255" y="990600"/>
            <a:ext cx="5486400" cy="5334000"/>
          </a:xfrm>
        </p:spPr>
        <p:txBody>
          <a:bodyPr>
            <a:normAutofit fontScale="92500"/>
          </a:bodyPr>
          <a:lstStyle/>
          <a:p>
            <a:r>
              <a:rPr lang="en-US" dirty="0"/>
              <a:t>Most settlers built log cabins for shelter.</a:t>
            </a:r>
          </a:p>
          <a:p>
            <a:r>
              <a:rPr lang="en-US" dirty="0"/>
              <a:t>Tree trunks were cut and stacked to build walls. Roofs were made of thick boards. </a:t>
            </a:r>
          </a:p>
          <a:p>
            <a:r>
              <a:rPr lang="en-US" dirty="0"/>
              <a:t>Chinking was the process of filling the gaps in the wall with mud, rocks, and sticks to keep out the winds and rain.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46118"/>
            <a:ext cx="3152775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Living in the Cabin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52578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fireplace kept the cabin warm and was used for cooking. </a:t>
            </a:r>
          </a:p>
          <a:p>
            <a:r>
              <a:rPr lang="en-US" dirty="0"/>
              <a:t>Streams were used for water. </a:t>
            </a:r>
          </a:p>
          <a:p>
            <a:r>
              <a:rPr lang="en-US" dirty="0"/>
              <a:t>Most cabins had one room and maybe a loft for the children. </a:t>
            </a:r>
          </a:p>
          <a:p>
            <a:r>
              <a:rPr lang="en-US" dirty="0"/>
              <a:t>Mattresses were made of hay, grass, cornhusks, Spanish moss, etc. and deer or bear hides were blankets. </a:t>
            </a:r>
          </a:p>
          <a:p>
            <a:r>
              <a:rPr lang="en-US" dirty="0"/>
              <a:t>Most settlers built their own furniture.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03" y="1763425"/>
            <a:ext cx="3650822" cy="273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Farming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4754563"/>
          </a:xfrm>
        </p:spPr>
        <p:txBody>
          <a:bodyPr>
            <a:normAutofit/>
          </a:bodyPr>
          <a:lstStyle/>
          <a:p>
            <a:r>
              <a:rPr lang="en-US" dirty="0"/>
              <a:t>Forests covered Alabama, so farmers had to clear areas to make farmland which might take a year! </a:t>
            </a:r>
          </a:p>
          <a:p>
            <a:r>
              <a:rPr lang="en-US" dirty="0"/>
              <a:t>Farm families grew peas, corn, beans, potatoes, sugarcane, and melons. They had to store enough food for the winter. </a:t>
            </a:r>
          </a:p>
          <a:p>
            <a:r>
              <a:rPr lang="en-US" dirty="0"/>
              <a:t>Tobacco and cotton might be grown to sell for money.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15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Fun on the Frontier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514002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Settlers often lived lonely lives, but neighboring families helped each other. </a:t>
            </a:r>
          </a:p>
          <a:p>
            <a:r>
              <a:rPr lang="en-US" dirty="0"/>
              <a:t>They might work together to build a barn or to make quilts. </a:t>
            </a:r>
          </a:p>
          <a:p>
            <a:r>
              <a:rPr lang="en-US" dirty="0"/>
              <a:t>Storytellers and musicians helped others have a fun evening. </a:t>
            </a:r>
          </a:p>
          <a:p>
            <a:r>
              <a:rPr lang="en-US" dirty="0"/>
              <a:t>Corn </a:t>
            </a:r>
            <a:r>
              <a:rPr lang="en-US" dirty="0" err="1"/>
              <a:t>shuckin’s</a:t>
            </a:r>
            <a:r>
              <a:rPr lang="en-US" dirty="0"/>
              <a:t> were events to take the husks off corn. Contests, music, and games made the event fun.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20" y="1644361"/>
            <a:ext cx="3594405" cy="2927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Education on the Frontier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334000"/>
          </a:xfrm>
        </p:spPr>
        <p:txBody>
          <a:bodyPr>
            <a:normAutofit/>
          </a:bodyPr>
          <a:lstStyle/>
          <a:p>
            <a:r>
              <a:rPr lang="en-US" dirty="0"/>
              <a:t>Survival on the </a:t>
            </a:r>
            <a:r>
              <a:rPr lang="en-US" b="1" dirty="0"/>
              <a:t>frontier</a:t>
            </a:r>
            <a:r>
              <a:rPr lang="en-US" dirty="0"/>
              <a:t> was hard so there was little time for education of children. </a:t>
            </a:r>
          </a:p>
          <a:p>
            <a:r>
              <a:rPr lang="en-US" dirty="0"/>
              <a:t>The first school opened in 1799 and others slowly followed – usually in one-room log cabins. </a:t>
            </a:r>
          </a:p>
          <a:p>
            <a:r>
              <a:rPr lang="en-US" dirty="0"/>
              <a:t>Schools had no paper, pencils, or books. Some students wrote with chalk on slate.</a:t>
            </a:r>
          </a:p>
          <a:p>
            <a:r>
              <a:rPr lang="en-US" dirty="0"/>
              <a:t>A single teacher taught all grades.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17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Different Cultures Move to Alabama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 How did people with different cultures live together in Alabama?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21156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18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3: Different Cultures Move to Alabama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65532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freedmen</a:t>
            </a:r>
          </a:p>
          <a:p>
            <a:pPr lvl="1"/>
            <a:r>
              <a:rPr lang="en-US" dirty="0"/>
              <a:t>plantation</a:t>
            </a:r>
          </a:p>
          <a:p>
            <a:pPr lvl="1"/>
            <a:r>
              <a:rPr lang="en-US" dirty="0"/>
              <a:t>planter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30583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19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14800"/>
            <a:ext cx="9144000" cy="1447800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1148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Section 1: </a:t>
            </a: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4" action="ppaction://hlinksldjump"/>
              </a:rPr>
              <a:t>Pioneers</a:t>
            </a:r>
            <a:endParaRPr lang="en-US" sz="21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Section 2: </a:t>
            </a: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5" action="ppaction://hlinksldjump"/>
              </a:rPr>
              <a:t>Frontiers Open to Settlement</a:t>
            </a:r>
            <a:endParaRPr lang="en-US" sz="21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Section 3: </a:t>
            </a: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6" action="ppaction://hlinksldjump"/>
              </a:rPr>
              <a:t>Different Cultures Move to the Alabama Frontier </a:t>
            </a:r>
            <a:endParaRPr lang="en-US" sz="21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Section 4: </a:t>
            </a: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7" action="ppaction://hlinksldjump"/>
              </a:rPr>
              <a:t>Slavery in Alabama</a:t>
            </a:r>
            <a:endParaRPr lang="en-US" sz="21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In 1817, French settlers came to the Tombigbee River area to grove grapes and olives. </a:t>
            </a:r>
          </a:p>
          <a:p>
            <a:r>
              <a:rPr lang="en-US" dirty="0"/>
              <a:t>The group had many problems and failed to grow the crops they wanted. </a:t>
            </a:r>
          </a:p>
          <a:p>
            <a:r>
              <a:rPr lang="en-US" dirty="0"/>
              <a:t>They moved to the Gulf Coast but left behind some French names such as Marengo, Bon </a:t>
            </a:r>
            <a:r>
              <a:rPr lang="en-US" dirty="0" err="1"/>
              <a:t>Secour</a:t>
            </a:r>
            <a:r>
              <a:rPr lang="en-US" dirty="0"/>
              <a:t>, and Bayou La </a:t>
            </a:r>
            <a:r>
              <a:rPr lang="en-US" dirty="0" err="1"/>
              <a:t>Batre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Vine and Olive Company</a:t>
            </a: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5562600" cy="5486400"/>
          </a:xfrm>
        </p:spPr>
        <p:txBody>
          <a:bodyPr>
            <a:normAutofit/>
          </a:bodyPr>
          <a:lstStyle/>
          <a:p>
            <a:r>
              <a:rPr lang="en-US" dirty="0"/>
              <a:t>A few people, called </a:t>
            </a:r>
            <a:r>
              <a:rPr lang="en-US" b="1" dirty="0"/>
              <a:t>planters</a:t>
            </a:r>
            <a:r>
              <a:rPr lang="en-US" dirty="0"/>
              <a:t>, had large farms called </a:t>
            </a:r>
            <a:r>
              <a:rPr lang="en-US" b="1" dirty="0"/>
              <a:t>plantations</a:t>
            </a:r>
            <a:r>
              <a:rPr lang="en-US" dirty="0"/>
              <a:t>. </a:t>
            </a:r>
          </a:p>
          <a:p>
            <a:r>
              <a:rPr lang="en-US" dirty="0"/>
              <a:t>Slaves were used as workers. </a:t>
            </a:r>
          </a:p>
          <a:p>
            <a:r>
              <a:rPr lang="en-US" dirty="0"/>
              <a:t>Plantations usually grew or made everything that they needed to survive. </a:t>
            </a:r>
          </a:p>
          <a:p>
            <a:r>
              <a:rPr lang="en-US" dirty="0"/>
              <a:t>Extra money was used to buy goods from Europe brought through ports at New Orleans and Mobile.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Planters</a:t>
            </a:r>
          </a:p>
        </p:txBody>
      </p:sp>
      <p:pic>
        <p:nvPicPr>
          <p:cNvPr id="61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3558778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5029200"/>
            <a:ext cx="340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Plantation home in </a:t>
            </a:r>
            <a:r>
              <a:rPr lang="en-US" dirty="0" err="1"/>
              <a:t>Lowndesboro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5029200" cy="5562600"/>
          </a:xfrm>
        </p:spPr>
        <p:txBody>
          <a:bodyPr>
            <a:normAutofit fontScale="92500"/>
          </a:bodyPr>
          <a:lstStyle/>
          <a:p>
            <a:r>
              <a:rPr lang="en-US" dirty="0"/>
              <a:t>Planters often had very large, beautiful homes. </a:t>
            </a:r>
          </a:p>
          <a:p>
            <a:r>
              <a:rPr lang="en-US" dirty="0"/>
              <a:t>High ceilings in the homes kept them cooler in summer but hard to heat in winter. </a:t>
            </a:r>
          </a:p>
          <a:p>
            <a:r>
              <a:rPr lang="en-US" dirty="0"/>
              <a:t>Artists would visit to paint portraits of the family. </a:t>
            </a:r>
          </a:p>
          <a:p>
            <a:r>
              <a:rPr lang="en-US" dirty="0"/>
              <a:t>The kitchen was a separate building in order to protect the main house from accidental fires.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Plantation Homes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83" y="1752600"/>
            <a:ext cx="3635542" cy="269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/>
              <a:t>Families visited other planter families traveling by horse or carriage. </a:t>
            </a:r>
          </a:p>
          <a:p>
            <a:r>
              <a:rPr lang="en-US" dirty="0"/>
              <a:t>Men might travel to a nearby town for supplies and news. </a:t>
            </a:r>
          </a:p>
          <a:p>
            <a:r>
              <a:rPr lang="en-US" dirty="0"/>
              <a:t>Women sewed or embroidered while they talked to each other. Some painted or played music. </a:t>
            </a:r>
          </a:p>
          <a:p>
            <a:r>
              <a:rPr lang="en-US" dirty="0"/>
              <a:t>Outdoor parties, foxhunts, weddings, and church services filled the social life of planters’ families.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Social Life of Planters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5867400"/>
            <a:ext cx="328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3"/>
              </a:rPr>
              <a:t>Click to see Alabama plantations</a:t>
            </a:r>
            <a:endParaRPr lang="en-US" b="1" dirty="0"/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8610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Planters hired teachers for their sons to teach them Latin, English, history, literature, and mathematics. </a:t>
            </a:r>
          </a:p>
          <a:p>
            <a:r>
              <a:rPr lang="en-US" dirty="0"/>
              <a:t>Some attended east coast universities and others the University of Alabama. </a:t>
            </a:r>
          </a:p>
          <a:p>
            <a:r>
              <a:rPr lang="en-US" dirty="0"/>
              <a:t>Boys were allowed the freedom to roam the fields and forests, learn to use a gun, hunt, and swim. </a:t>
            </a:r>
          </a:p>
          <a:p>
            <a:r>
              <a:rPr lang="en-US" dirty="0"/>
              <a:t>Some daughters of planters were allowed to attend special girls’ schools. Girls studied French, music, geography, and literature. At home they learned to sew and entertain. </a:t>
            </a:r>
          </a:p>
          <a:p>
            <a:r>
              <a:rPr lang="en-US" dirty="0"/>
              <a:t>The girls also learned to direct the people who worked in the house and yard.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Plantation Children</a:t>
            </a:r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4: Slavery in Alabama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 How did slaves contribute to the growth of Alabama?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21156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25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4: Slavery in Alabama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7724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cotton gin</a:t>
            </a:r>
          </a:p>
          <a:p>
            <a:pPr lvl="1"/>
            <a:r>
              <a:rPr lang="en-US" dirty="0"/>
              <a:t>economy</a:t>
            </a:r>
          </a:p>
          <a:p>
            <a:pPr lvl="1"/>
            <a:r>
              <a:rPr lang="en-US" dirty="0"/>
              <a:t>mill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30583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26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5105400" cy="5334000"/>
          </a:xfrm>
        </p:spPr>
        <p:txBody>
          <a:bodyPr>
            <a:normAutofit fontScale="92500"/>
          </a:bodyPr>
          <a:lstStyle/>
          <a:p>
            <a:r>
              <a:rPr lang="en-US" dirty="0"/>
              <a:t>Black slaves had been a part of the Spanish and French settlements. </a:t>
            </a:r>
          </a:p>
          <a:p>
            <a:r>
              <a:rPr lang="en-US" dirty="0"/>
              <a:t>The British started bringing Africans to America in 1619 to work as slaves on Virginia plantations. </a:t>
            </a:r>
          </a:p>
          <a:p>
            <a:r>
              <a:rPr lang="en-US" dirty="0"/>
              <a:t>The first slaves to come to Mobile arrived in 1721. </a:t>
            </a:r>
          </a:p>
          <a:p>
            <a:r>
              <a:rPr lang="en-US" dirty="0"/>
              <a:t>Slaves were forced to work and could not quit their jobs or leave the area.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Slavery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3019425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law was passed in 1808 to stop slaves from coming into the United States. </a:t>
            </a:r>
          </a:p>
          <a:p>
            <a:r>
              <a:rPr lang="en-US"/>
              <a:t>The </a:t>
            </a:r>
            <a:r>
              <a:rPr lang="en-US" i="1"/>
              <a:t>Clotilda</a:t>
            </a:r>
            <a:r>
              <a:rPr lang="en-US"/>
              <a:t> </a:t>
            </a:r>
            <a:r>
              <a:rPr lang="en-US" dirty="0"/>
              <a:t>arrived in Mobile in 1860 with a load of slaves to sneak in and sell. Descendents of this group later started a settlement near Mobile called </a:t>
            </a:r>
            <a:r>
              <a:rPr lang="en-US" dirty="0" err="1"/>
              <a:t>AfricaTown</a:t>
            </a:r>
            <a:r>
              <a:rPr lang="en-US" dirty="0"/>
              <a:t>, USA. </a:t>
            </a:r>
          </a:p>
          <a:p>
            <a:r>
              <a:rPr lang="en-US" dirty="0"/>
              <a:t>In 1860, about 1/3 of Alabama families owned slaves. Most owned less than five slaves. </a:t>
            </a:r>
          </a:p>
          <a:p>
            <a:r>
              <a:rPr lang="en-US" dirty="0"/>
              <a:t>The Black Belt and Tennessee River Valley were good for growing cotton and so had the most slaves.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Last Slave Ship</a:t>
            </a: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" y="990600"/>
            <a:ext cx="51054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Field slaves worked outdoors on the farm from sunrise to sunset. </a:t>
            </a:r>
          </a:p>
          <a:p>
            <a:r>
              <a:rPr lang="en-US" dirty="0"/>
              <a:t>House slaves worked as servants for the family in the house. Slaves lived in cabins, often with dirt floors.</a:t>
            </a:r>
          </a:p>
          <a:p>
            <a:r>
              <a:rPr lang="en-US" dirty="0"/>
              <a:t>Masters (owners) gave food and clothing to the slaves. Wives would often serve as nurses to sick slaves.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Life of Slaves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96" y="1665143"/>
            <a:ext cx="3805257" cy="2906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Pioneers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068763"/>
          </a:xfrm>
        </p:spPr>
        <p:txBody>
          <a:bodyPr/>
          <a:lstStyle/>
          <a:p>
            <a:r>
              <a:rPr lang="en-US" dirty="0"/>
              <a:t>Essential Question: How did settlers move around in the Alabama territory?  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3</a:t>
            </a:fld>
            <a:endParaRPr lang="en-US" sz="1200" dirty="0"/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Slaves had to ask permission to marry. </a:t>
            </a:r>
          </a:p>
          <a:p>
            <a:r>
              <a:rPr lang="en-US" dirty="0"/>
              <a:t>Slaves sang songs of heaven where life seemed better than their earthly life. </a:t>
            </a:r>
          </a:p>
          <a:p>
            <a:r>
              <a:rPr lang="en-US" dirty="0"/>
              <a:t>African traditions of singing and preaching blended with the traditions of southern churches. </a:t>
            </a:r>
          </a:p>
          <a:p>
            <a:r>
              <a:rPr lang="en-US" dirty="0"/>
              <a:t>Slaves could attend church with their white masters but sat in the back or in the balcony.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Beliefs and Customs of Slaves</a:t>
            </a:r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3733800" cy="2286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Slave Population 1860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52400"/>
            <a:ext cx="3755943" cy="601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54700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52578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Slave Codes were laws meant to control the lives of the slaves. </a:t>
            </a:r>
          </a:p>
          <a:p>
            <a:r>
              <a:rPr lang="en-US" dirty="0"/>
              <a:t>One law made it illegal to teach slaves to read or write. </a:t>
            </a:r>
          </a:p>
          <a:p>
            <a:r>
              <a:rPr lang="en-US" dirty="0"/>
              <a:t>Slaves could not carry weapons, own land or animals, or speak against a a white man in court. </a:t>
            </a:r>
          </a:p>
          <a:p>
            <a:r>
              <a:rPr lang="en-US" dirty="0"/>
              <a:t>Slaves who broke a law could be whipped or worse!</a:t>
            </a:r>
          </a:p>
          <a:p>
            <a:r>
              <a:rPr lang="en-US" dirty="0"/>
              <a:t>Slaves could be sold which might break up their families.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Slave Codes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6" y="1849582"/>
            <a:ext cx="3495675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985100" y="4693227"/>
            <a:ext cx="280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Slave cabin, Hale County, AL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There were some free blacks in Alabama – some even owned slaves!</a:t>
            </a:r>
          </a:p>
          <a:p>
            <a:r>
              <a:rPr lang="en-US" dirty="0"/>
              <a:t>Slaves might buy their freedom or have it given to them by their masters. </a:t>
            </a:r>
          </a:p>
          <a:p>
            <a:r>
              <a:rPr lang="en-US" dirty="0"/>
              <a:t>Most free blacks moved to towns where they could work as carpenters, cooks, barbers, or factory workers. </a:t>
            </a:r>
          </a:p>
          <a:p>
            <a:r>
              <a:rPr lang="en-US" dirty="0"/>
              <a:t>Free blacks had to carry passes to prove they were free, but they could not vote. Most could not get an education.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Free Blacks</a:t>
            </a: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752975" y="1295400"/>
            <a:ext cx="4086225" cy="4953000"/>
          </a:xfrm>
        </p:spPr>
        <p:txBody>
          <a:bodyPr>
            <a:normAutofit/>
          </a:bodyPr>
          <a:lstStyle/>
          <a:p>
            <a:r>
              <a:rPr lang="en-US" dirty="0"/>
              <a:t>The dark soil of the Black Belt was good for growing cotton. </a:t>
            </a:r>
          </a:p>
          <a:p>
            <a:r>
              <a:rPr lang="en-US" dirty="0"/>
              <a:t>The state’s long growing season was good for the crop, too.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Cotton Gin Increases Amount of Cotton Grown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4371975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7244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Cotton bolls are filled with small seeds that must be removed. </a:t>
            </a:r>
          </a:p>
          <a:p>
            <a:r>
              <a:rPr lang="en-US" dirty="0"/>
              <a:t>Pulling these out by hand was a slow process. </a:t>
            </a:r>
          </a:p>
          <a:p>
            <a:r>
              <a:rPr lang="en-US" dirty="0"/>
              <a:t>Eli Whitney invented a </a:t>
            </a:r>
            <a:r>
              <a:rPr lang="en-US" b="1" dirty="0"/>
              <a:t>cotton</a:t>
            </a:r>
            <a:r>
              <a:rPr lang="en-US" dirty="0"/>
              <a:t> </a:t>
            </a:r>
            <a:r>
              <a:rPr lang="en-US" b="1" dirty="0"/>
              <a:t>gin</a:t>
            </a:r>
            <a:r>
              <a:rPr lang="en-US" dirty="0"/>
              <a:t> (1793) to pull the seeds from the cotton. </a:t>
            </a:r>
          </a:p>
          <a:p>
            <a:r>
              <a:rPr lang="en-US" dirty="0"/>
              <a:t>The invention, first powered by a man, was later powered by water or horse power.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Eli Whitney’s Invention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585047"/>
            <a:ext cx="4706937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The invention of the cotton gin encouraged farmers to grow cotton. </a:t>
            </a:r>
          </a:p>
          <a:p>
            <a:r>
              <a:rPr lang="en-US" dirty="0"/>
              <a:t>Alabama moved from growing 4% of America’s cotton to 23%. </a:t>
            </a:r>
          </a:p>
          <a:p>
            <a:r>
              <a:rPr lang="en-US" dirty="0"/>
              <a:t>Growing more cotton required more slave workers and made many people wealthy.</a:t>
            </a:r>
          </a:p>
          <a:p>
            <a:r>
              <a:rPr lang="en-US" dirty="0"/>
              <a:t>Alabama’s cotton was shipped to mills in Europe through the ports of </a:t>
            </a:r>
            <a:r>
              <a:rPr lang="en-US"/>
              <a:t>Mobile and New </a:t>
            </a:r>
            <a:r>
              <a:rPr lang="en-US" dirty="0"/>
              <a:t>Orleans.  </a:t>
            </a:r>
          </a:p>
          <a:p>
            <a:r>
              <a:rPr lang="en-US" dirty="0"/>
              <a:t>This trade made Alabama a “cotton kingdom.”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Cotton Kingdom</a:t>
            </a:r>
          </a:p>
        </p:txBody>
      </p:sp>
    </p:spTree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6248400"/>
            <a:ext cx="2486578" cy="400110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hlinkClick r:id="rId4" action="ppaction://hlinksldjump"/>
              </a:rPr>
              <a:t>Return to Main Menu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8686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Image Credits</a:t>
            </a:r>
          </a:p>
          <a:p>
            <a:endParaRPr lang="en-US" dirty="0">
              <a:solidFill>
                <a:schemeClr val="bg1"/>
              </a:solidFill>
              <a:effectLst>
                <a:outerShdw dist="63500" dir="2700000" algn="tl" rotWithShape="0">
                  <a:prstClr val="black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 slide: Alabama Capitol by National Park Service: National Register of Historic Places; Slide 2: Desoto Falls by JS </a:t>
            </a:r>
            <a:r>
              <a:rPr lang="en-US" dirty="0" err="1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Fouche</a:t>
            </a:r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Public Domain Wikimedia Commons; Slide 21: Rivers Langley on Wikimedia Commons; Slide 32, 35: Library of Congress; Slide 34: USDA; End slide: Coosa River by Mike Cline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Section 1: Pioneers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navigable</a:t>
            </a:r>
          </a:p>
          <a:p>
            <a:pPr lvl="1"/>
            <a:r>
              <a:rPr lang="en-US" dirty="0"/>
              <a:t>frontier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4</a:t>
            </a:fld>
            <a:endParaRPr lang="en-US" sz="1200" dirty="0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Good land, good climate, and </a:t>
            </a:r>
            <a:r>
              <a:rPr lang="en-US" b="1" dirty="0"/>
              <a:t>navigable</a:t>
            </a:r>
            <a:r>
              <a:rPr lang="en-US" dirty="0"/>
              <a:t> rivers attracted settlers to Alabama. </a:t>
            </a:r>
          </a:p>
          <a:p>
            <a:r>
              <a:rPr lang="en-US" dirty="0"/>
              <a:t>Some settlers were wealthy and brought their own slave workers. </a:t>
            </a:r>
          </a:p>
          <a:p>
            <a:r>
              <a:rPr lang="en-US" dirty="0"/>
              <a:t>Most were poor and had to fish, hunt, or grow their own food to live. </a:t>
            </a:r>
          </a:p>
          <a:p>
            <a:r>
              <a:rPr lang="en-US" dirty="0"/>
              <a:t>Most settlers were from Virginia, the Carolinas, or Georgia travelling on paths made by Indians or soldiers.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5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4038600" cy="3505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Early Settlements in Alabama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D194CB22-85FD-904B-898C-2F48313EB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"/>
            <a:ext cx="3886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149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Pioneer Roads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257800"/>
          </a:xfrm>
        </p:spPr>
        <p:txBody>
          <a:bodyPr>
            <a:normAutofit fontScale="92500"/>
          </a:bodyPr>
          <a:lstStyle/>
          <a:p>
            <a:r>
              <a:rPr lang="en-US" dirty="0"/>
              <a:t>The Federal Road and Natchez Trace (1806) were the first real roads into Alabama. </a:t>
            </a:r>
          </a:p>
          <a:p>
            <a:r>
              <a:rPr lang="en-US" dirty="0"/>
              <a:t>They connected Washington, D.C. to New Orleans, Louisiana. </a:t>
            </a:r>
          </a:p>
          <a:p>
            <a:r>
              <a:rPr lang="en-US" dirty="0"/>
              <a:t>Settlers traveled in groups for protection. </a:t>
            </a:r>
          </a:p>
          <a:p>
            <a:r>
              <a:rPr lang="en-US" dirty="0"/>
              <a:t>Roads were rough and had no bridges. </a:t>
            </a:r>
          </a:p>
          <a:p>
            <a:r>
              <a:rPr lang="en-US" dirty="0"/>
              <a:t>The Huntsville Road connected St. Stephens, Alabama’s capital, with Philadelphia, Pennsylvania.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7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Traveling the Roads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6255" y="914400"/>
            <a:ext cx="5334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Poor settlers pulled their own carts with all their belongings. Wealthier settlers had horses or oxen to pull wagons. </a:t>
            </a:r>
          </a:p>
          <a:p>
            <a:r>
              <a:rPr lang="en-US" dirty="0"/>
              <a:t>Some roads were simply a path. </a:t>
            </a:r>
          </a:p>
          <a:p>
            <a:r>
              <a:rPr lang="en-US" dirty="0"/>
              <a:t>Well-traveled roads might have a tavern, fort, or food stand along the way, but prices were high.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3448497" cy="411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Frontiers Open to Settlement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 How did settlers survive on the frontier?  </a:t>
            </a:r>
          </a:p>
          <a:p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9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4702</TotalTime>
  <Words>1775</Words>
  <Application>Microsoft Macintosh PowerPoint</Application>
  <PresentationFormat>On-screen Show (4:3)</PresentationFormat>
  <Paragraphs>183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Gloucester MT Extra Condensed</vt:lpstr>
      <vt:lpstr>Tw Cen MT Condensed Extra Bold</vt:lpstr>
      <vt:lpstr>Verdana</vt:lpstr>
      <vt:lpstr>Wingdings</vt:lpstr>
      <vt:lpstr>Office Theme</vt:lpstr>
      <vt:lpstr>PowerPoint Presentation</vt:lpstr>
      <vt:lpstr>PowerPoint Presentation</vt:lpstr>
      <vt:lpstr>Section 1: Pioneers</vt:lpstr>
      <vt:lpstr>Section 1: Pioneers</vt:lpstr>
      <vt:lpstr>Introduction</vt:lpstr>
      <vt:lpstr>Early Settlements in Alabama</vt:lpstr>
      <vt:lpstr>Pioneer Roads</vt:lpstr>
      <vt:lpstr>Traveling the Roads</vt:lpstr>
      <vt:lpstr>Section 2: Frontiers Open to Settlement</vt:lpstr>
      <vt:lpstr>Section 2: Frontiers Open to Settlement</vt:lpstr>
      <vt:lpstr>Introduction</vt:lpstr>
      <vt:lpstr>The Life of Yeoman Farmers</vt:lpstr>
      <vt:lpstr>Building Log Cabins</vt:lpstr>
      <vt:lpstr>Living in the Cabin</vt:lpstr>
      <vt:lpstr>Farming</vt:lpstr>
      <vt:lpstr>Fun on the Frontier</vt:lpstr>
      <vt:lpstr>Education on the Frontier</vt:lpstr>
      <vt:lpstr>Section 3: Different Cultures Move to Alabama </vt:lpstr>
      <vt:lpstr>Section 3: Different Cultures Move to Alabama </vt:lpstr>
      <vt:lpstr>The Vine and Olive Company</vt:lpstr>
      <vt:lpstr>Planters</vt:lpstr>
      <vt:lpstr>Plantation Homes</vt:lpstr>
      <vt:lpstr>Social Life of Planters</vt:lpstr>
      <vt:lpstr>Plantation Children</vt:lpstr>
      <vt:lpstr>Section 4: Slavery in Alabama</vt:lpstr>
      <vt:lpstr>Section 4: Slavery in Alabama</vt:lpstr>
      <vt:lpstr>Slavery</vt:lpstr>
      <vt:lpstr>The Last Slave Ship</vt:lpstr>
      <vt:lpstr>The Life of Slaves</vt:lpstr>
      <vt:lpstr>Beliefs and Customs of Slaves</vt:lpstr>
      <vt:lpstr>Slave Population 1860</vt:lpstr>
      <vt:lpstr>Slave Codes</vt:lpstr>
      <vt:lpstr>Free Blacks</vt:lpstr>
      <vt:lpstr>Cotton Gin Increases Amount of Cotton Grown</vt:lpstr>
      <vt:lpstr>Eli Whitney’s Invention</vt:lpstr>
      <vt:lpstr>Cotton Kingdom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Alabama: Our Beautiful Home</dc:title>
  <dc:subject>©2013 Clairmont Press</dc:subject>
  <dc:creator>Emmett R. Mullins, Ed.D.</dc:creator>
  <dc:description>Study presentation to accompany student textbook.</dc:description>
  <cp:lastModifiedBy>Marion Lankford</cp:lastModifiedBy>
  <cp:revision>564</cp:revision>
  <dcterms:created xsi:type="dcterms:W3CDTF">2010-06-02T19:20:05Z</dcterms:created>
  <dcterms:modified xsi:type="dcterms:W3CDTF">2022-02-16T14:43:25Z</dcterms:modified>
</cp:coreProperties>
</file>