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7"/>
  </p:notesMasterIdLst>
  <p:handoutMasterIdLst>
    <p:handoutMasterId r:id="rId18"/>
  </p:handoutMasterIdLst>
  <p:sldIdLst>
    <p:sldId id="259" r:id="rId2"/>
    <p:sldId id="260" r:id="rId3"/>
    <p:sldId id="306" r:id="rId4"/>
    <p:sldId id="307" r:id="rId5"/>
    <p:sldId id="308" r:id="rId6"/>
    <p:sldId id="352" r:id="rId7"/>
    <p:sldId id="353" r:id="rId8"/>
    <p:sldId id="339" r:id="rId9"/>
    <p:sldId id="340" r:id="rId10"/>
    <p:sldId id="341" r:id="rId11"/>
    <p:sldId id="342" r:id="rId12"/>
    <p:sldId id="344" r:id="rId13"/>
    <p:sldId id="343" r:id="rId14"/>
    <p:sldId id="345" r:id="rId15"/>
    <p:sldId id="31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77" autoAdjust="0"/>
    <p:restoredTop sz="95170" autoAdjust="0"/>
  </p:normalViewPr>
  <p:slideViewPr>
    <p:cSldViewPr>
      <p:cViewPr varScale="1">
        <p:scale>
          <a:sx n="122" d="100"/>
          <a:sy n="122" d="100"/>
        </p:scale>
        <p:origin x="183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2/16/22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766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2/16/22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724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/>
            <a:fld id="{5B75B92E-C504-4F72-91D6-D83D77D1C380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027" name="Picture 3" descr="C:\Documents and Settings\Emmett\Local Settings\Temporary Internet Files\Content.IE5\ZBBR5918\MP900362591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41672">
            <a:off x="297555" y="6221516"/>
            <a:ext cx="8001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2" name="Picture 3" descr="C:\Documents and Settings\Emmett\Local Settings\Temporary Internet Files\Content.IE5\ZBBR5918\MP900362591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41672">
            <a:off x="297555" y="6221516"/>
            <a:ext cx="8001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3" name="Picture 3" descr="C:\Documents and Settings\Emmett\Local Settings\Temporary Internet Files\Content.IE5\ZBBR5918\MP900362591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41672">
            <a:off x="297555" y="6221516"/>
            <a:ext cx="8001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spd="med"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w Cen MT Condensed Extra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b/b6/Jackson_County,_Alabama_tornado_damage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c.noaa.gov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nasa.gov/images/content/122163main_Dennis_TMO_2005191.jpg" TargetMode="Externa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029200"/>
            <a:ext cx="9144000" cy="1323439"/>
          </a:xfrm>
          <a:prstGeom prst="rect">
            <a:avLst/>
          </a:prstGeom>
          <a:solidFill>
            <a:schemeClr val="tx2">
              <a:lumMod val="20000"/>
              <a:lumOff val="80000"/>
              <a:alpha val="47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63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 Condensed Extra Bold" pitchFamily="34" charset="0"/>
              </a:rPr>
              <a:t>Chapter 2: The Land We Call Alabama</a:t>
            </a:r>
          </a:p>
          <a:p>
            <a:r>
              <a:rPr lang="en-US" sz="4000" b="1" spc="50" dirty="0">
                <a:ln w="63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 Condensed Extra Bold" pitchFamily="34" charset="0"/>
              </a:rPr>
              <a:t>STUDY PRESENTATION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75817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2013 Clairmont Press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152400"/>
            <a:ext cx="7848600" cy="1981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>
                <a:gd name="adj1" fmla="val 0"/>
                <a:gd name="adj2" fmla="val 17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loucester MT Extra Condensed" pitchFamily="18" charset="0"/>
              </a:rPr>
              <a:t>Alabama: </a:t>
            </a:r>
          </a:p>
          <a:p>
            <a:pPr algn="ctr"/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loucester MT Extra Condensed" pitchFamily="18" charset="0"/>
              </a:rPr>
              <a:t>Our Beautiful Home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loucester MT Extra Condensed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458200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When too little rain falls for weeks or months, it’s called a </a:t>
            </a:r>
            <a:r>
              <a:rPr lang="en-US" b="1" dirty="0"/>
              <a:t>drought</a:t>
            </a:r>
            <a:r>
              <a:rPr lang="en-US" dirty="0"/>
              <a:t>. </a:t>
            </a:r>
          </a:p>
          <a:p>
            <a:r>
              <a:rPr lang="en-US" dirty="0"/>
              <a:t>Droughts can kill crops and forests. Results can be higher food prices and forest fires. </a:t>
            </a:r>
          </a:p>
          <a:p>
            <a:r>
              <a:rPr lang="en-US" dirty="0"/>
              <a:t>Water shortages can affect everyone at home, school, or work.</a:t>
            </a:r>
          </a:p>
          <a:p>
            <a:r>
              <a:rPr lang="en-US" dirty="0"/>
              <a:t>Too much rain at one time can cause a </a:t>
            </a:r>
            <a:r>
              <a:rPr lang="en-US" b="1" dirty="0"/>
              <a:t>flash flood</a:t>
            </a:r>
            <a:r>
              <a:rPr lang="en-US" dirty="0"/>
              <a:t>. Streams and ditches fill quickly and water spills onto the land. </a:t>
            </a:r>
          </a:p>
          <a:p>
            <a:r>
              <a:rPr lang="en-US" dirty="0"/>
              <a:t>Flash floods can cause accidents or drowning.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Water – Too Much or Not Enough</a:t>
            </a: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458200" cy="4800600"/>
          </a:xfrm>
        </p:spPr>
        <p:txBody>
          <a:bodyPr>
            <a:normAutofit/>
          </a:bodyPr>
          <a:lstStyle/>
          <a:p>
            <a:r>
              <a:rPr lang="en-US" dirty="0"/>
              <a:t>Thunderstorms can produce </a:t>
            </a:r>
            <a:r>
              <a:rPr lang="en-US" b="1" dirty="0"/>
              <a:t>lightning</a:t>
            </a:r>
            <a:r>
              <a:rPr lang="en-US" dirty="0"/>
              <a:t> which can kill or injure people. </a:t>
            </a:r>
          </a:p>
          <a:p>
            <a:r>
              <a:rPr lang="en-US" dirty="0"/>
              <a:t>These large storms can also produce small balls of ice called hail which can damage roofs or cars.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Thunderstorms</a:t>
            </a:r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762000"/>
            <a:ext cx="5334000" cy="5791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Large thunderstorms can produce </a:t>
            </a:r>
            <a:r>
              <a:rPr lang="en-US" b="1" dirty="0"/>
              <a:t>tornadoes</a:t>
            </a:r>
            <a:r>
              <a:rPr lang="en-US" dirty="0"/>
              <a:t>. These powerful funnel-shaped clouds can do tremendous damage. </a:t>
            </a:r>
          </a:p>
          <a:p>
            <a:r>
              <a:rPr lang="en-US" dirty="0"/>
              <a:t>Tornadoes form quickly, and people must be on the lookout for them. </a:t>
            </a:r>
          </a:p>
          <a:p>
            <a:r>
              <a:rPr lang="en-US" dirty="0"/>
              <a:t>Radio, weather radios, and TV warn people when there is a danger of tornadoes. </a:t>
            </a:r>
          </a:p>
          <a:p>
            <a:r>
              <a:rPr lang="en-US" dirty="0"/>
              <a:t>When a tornado touches the ground, winds can be over 300 miles per hour. Everything in the tornadoes path can be destroyed. </a:t>
            </a:r>
          </a:p>
          <a:p>
            <a:r>
              <a:rPr lang="en-US" dirty="0"/>
              <a:t>In Alabama, most tornadoes happen between February and May. Sometimes these storms happen in late November and early December.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Tornadoes </a:t>
            </a:r>
          </a:p>
        </p:txBody>
      </p:sp>
      <p:pic>
        <p:nvPicPr>
          <p:cNvPr id="4" name="Picture 3" descr="NOAA Feb 2008 Tornado Jackson Co AL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676400"/>
            <a:ext cx="3753271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410200" y="47244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home destroyed by a tornado in Jackson County, AL in 2008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Enhanced Fujita Intensity Scale for Tornadoes</a:t>
            </a: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538" y="2233613"/>
            <a:ext cx="7399337" cy="2390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56388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Hurricanes</a:t>
            </a:r>
            <a:r>
              <a:rPr lang="en-US" dirty="0"/>
              <a:t> form over warm ocean waters. </a:t>
            </a:r>
          </a:p>
          <a:p>
            <a:r>
              <a:rPr lang="en-US" dirty="0"/>
              <a:t>These storms can spread over 300 miles and have wind speeds over 200 miles per hour. </a:t>
            </a:r>
          </a:p>
          <a:p>
            <a:r>
              <a:rPr lang="en-US" dirty="0"/>
              <a:t>Buildings and highways near the coast may be flooded and destroyed. </a:t>
            </a:r>
          </a:p>
          <a:p>
            <a:r>
              <a:rPr lang="en-US" dirty="0"/>
              <a:t>Hurricanes usually occur between June and November. </a:t>
            </a:r>
          </a:p>
          <a:p>
            <a:r>
              <a:rPr lang="en-US" dirty="0"/>
              <a:t>The </a:t>
            </a:r>
            <a:r>
              <a:rPr lang="en-US" dirty="0">
                <a:hlinkClick r:id="rId3"/>
              </a:rPr>
              <a:t>National Hurricane Center</a:t>
            </a:r>
            <a:r>
              <a:rPr lang="en-US" dirty="0"/>
              <a:t> warns people when to </a:t>
            </a:r>
            <a:r>
              <a:rPr lang="en-US" b="1" dirty="0"/>
              <a:t>evacuate</a:t>
            </a:r>
            <a:r>
              <a:rPr lang="en-US" dirty="0"/>
              <a:t>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Hurricanes</a:t>
            </a:r>
          </a:p>
        </p:txBody>
      </p:sp>
      <p:pic>
        <p:nvPicPr>
          <p:cNvPr id="4" name="Picture 3" descr="FEMA_-_760_-_Photograph_by_John_Pilger_taken_on_10-08-1998_in_Alabama_FE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1981200"/>
            <a:ext cx="3200400" cy="238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867400" y="46482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Homes destroyed on the Alabama coast by Hurricane Georges in 1998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5867400"/>
            <a:ext cx="2524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Click for Hurricane Photo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1200" y="6248400"/>
            <a:ext cx="2486578" cy="400110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sz="2000" b="1" dirty="0">
                <a:hlinkClick r:id="rId4" action="ppaction://hlinksldjump"/>
              </a:rPr>
              <a:t>Return to Main Menu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200400"/>
            <a:ext cx="8686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Image Credits</a:t>
            </a:r>
          </a:p>
          <a:p>
            <a:endParaRPr lang="en-US" dirty="0">
              <a:solidFill>
                <a:schemeClr val="bg1"/>
              </a:solidFill>
              <a:effectLst>
                <a:outerShdw dist="63500" dir="2700000" algn="tl" rotWithShape="0">
                  <a:prstClr val="black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Title slide: Alabama Capitol by National Park Service: National Register of Historic Places; Slide 2: Desoto Falls by JS </a:t>
            </a:r>
            <a:r>
              <a:rPr lang="en-US" dirty="0" err="1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Fouche</a:t>
            </a:r>
            <a:r>
              <a:rPr lang="en-US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Public Domain Wikimedia Commons; End slide: Coosa River by Mike Cline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1" y="3276600"/>
            <a:ext cx="8839200" cy="609600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32766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Section 3: 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hlinkClick r:id="" action="ppaction://noaction"/>
              </a:rPr>
              <a:t>Weather, Climate, and Natural Hazards</a:t>
            </a:r>
            <a:endParaRPr lang="en-US" sz="24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  <a:hlinkClick r:id="rId4" action="ppaction://hlinksldjump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3: Weather, Climate, and Natural 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 Why do people work to understand their climate?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21156"/>
            <a:ext cx="2133600" cy="365125"/>
          </a:xfrm>
        </p:spPr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Section 3: Weather, Climate, and Natural 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0772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subtropical</a:t>
            </a:r>
          </a:p>
          <a:p>
            <a:pPr lvl="1"/>
            <a:r>
              <a:rPr lang="en-US" dirty="0"/>
              <a:t>temperature</a:t>
            </a:r>
          </a:p>
          <a:p>
            <a:pPr lvl="1"/>
            <a:r>
              <a:rPr lang="en-US" dirty="0"/>
              <a:t>precipitation</a:t>
            </a:r>
          </a:p>
          <a:p>
            <a:pPr lvl="1"/>
            <a:r>
              <a:rPr lang="en-US" dirty="0"/>
              <a:t>natural hazard</a:t>
            </a:r>
          </a:p>
          <a:p>
            <a:pPr lvl="1"/>
            <a:r>
              <a:rPr lang="en-US" dirty="0"/>
              <a:t>drought</a:t>
            </a:r>
          </a:p>
          <a:p>
            <a:pPr lvl="1"/>
            <a:r>
              <a:rPr lang="en-US" dirty="0"/>
              <a:t>flash flood</a:t>
            </a:r>
          </a:p>
          <a:p>
            <a:pPr lvl="1"/>
            <a:r>
              <a:rPr lang="en-US" dirty="0"/>
              <a:t>lightning</a:t>
            </a:r>
          </a:p>
          <a:p>
            <a:pPr lvl="1"/>
            <a:r>
              <a:rPr lang="en-US" dirty="0"/>
              <a:t>tornado</a:t>
            </a:r>
          </a:p>
          <a:p>
            <a:pPr lvl="1"/>
            <a:r>
              <a:rPr lang="en-US" dirty="0"/>
              <a:t>hurricane</a:t>
            </a:r>
          </a:p>
          <a:p>
            <a:pPr lvl="1"/>
            <a:r>
              <a:rPr lang="en-US" dirty="0"/>
              <a:t>evacuate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30583"/>
            <a:ext cx="2133600" cy="365125"/>
          </a:xfrm>
        </p:spPr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4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458200" cy="4800600"/>
          </a:xfrm>
        </p:spPr>
        <p:txBody>
          <a:bodyPr>
            <a:normAutofit/>
          </a:bodyPr>
          <a:lstStyle/>
          <a:p>
            <a:r>
              <a:rPr lang="en-US" dirty="0"/>
              <a:t>Alabama’s climate is called </a:t>
            </a:r>
            <a:r>
              <a:rPr lang="en-US" b="1" dirty="0"/>
              <a:t>subtropical</a:t>
            </a:r>
            <a:r>
              <a:rPr lang="en-US" dirty="0"/>
              <a:t>, or temperate. Summers have hot </a:t>
            </a:r>
            <a:r>
              <a:rPr lang="en-US" b="1" dirty="0"/>
              <a:t>temperatures</a:t>
            </a:r>
            <a:r>
              <a:rPr lang="en-US" dirty="0"/>
              <a:t> and winters are mild. </a:t>
            </a:r>
          </a:p>
          <a:p>
            <a:r>
              <a:rPr lang="en-US" dirty="0"/>
              <a:t>Mountain areas are usually cooler because of their altitude. </a:t>
            </a:r>
          </a:p>
          <a:p>
            <a:r>
              <a:rPr lang="en-US" b="1" dirty="0"/>
              <a:t>Precipitation</a:t>
            </a:r>
            <a:r>
              <a:rPr lang="en-US" dirty="0"/>
              <a:t> is water in the form of rain, snow, sleet, or hail that falls from the sky to the earth. </a:t>
            </a:r>
          </a:p>
          <a:p>
            <a:r>
              <a:rPr lang="en-US" dirty="0"/>
              <a:t>Alabama gets 50-60 inches of precipitation per year; most of it is rain. 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Temperature and Precipitation </a:t>
            </a: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62600" y="1371600"/>
            <a:ext cx="3352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Alabama Temperature Maps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3400"/>
            <a:ext cx="5243763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Temperature and Precipitation Graphs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for Three Cities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" y="1743075"/>
            <a:ext cx="8027987" cy="3371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458200" cy="4800600"/>
          </a:xfrm>
        </p:spPr>
        <p:txBody>
          <a:bodyPr>
            <a:normAutofit/>
          </a:bodyPr>
          <a:lstStyle/>
          <a:p>
            <a:r>
              <a:rPr lang="en-US" dirty="0"/>
              <a:t>Weather that can cause harm is a </a:t>
            </a:r>
            <a:r>
              <a:rPr lang="en-US" b="1" dirty="0"/>
              <a:t>natural hazard</a:t>
            </a:r>
            <a:r>
              <a:rPr lang="en-US" dirty="0"/>
              <a:t>. </a:t>
            </a:r>
          </a:p>
          <a:p>
            <a:r>
              <a:rPr lang="en-US" dirty="0"/>
              <a:t>Ice storms, heavy snows, droughts, flash floods, thunderstorms, tornadoes, and hurricanes can be natural hazards of Alabama. 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Natural Hazards</a:t>
            </a: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458200" cy="4800600"/>
          </a:xfrm>
        </p:spPr>
        <p:txBody>
          <a:bodyPr>
            <a:normAutofit/>
          </a:bodyPr>
          <a:lstStyle/>
          <a:p>
            <a:r>
              <a:rPr lang="en-US" dirty="0"/>
              <a:t>When drops of rain fall onto freezing surfaces, ice forms. Sheets of this ice on roads and bridges can cause accidents.</a:t>
            </a:r>
          </a:p>
          <a:p>
            <a:r>
              <a:rPr lang="en-US" dirty="0"/>
              <a:t>Snowstorms are large amounts of snow at one time. </a:t>
            </a:r>
          </a:p>
          <a:p>
            <a:r>
              <a:rPr lang="en-US" dirty="0"/>
              <a:t>Snow and ice have weight. When there is a lot of it, trees, power lines, and roofs can fall.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Frozen Hazards</a:t>
            </a: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4999</TotalTime>
  <Words>601</Words>
  <Application>Microsoft Macintosh PowerPoint</Application>
  <PresentationFormat>On-screen Show (4:3)</PresentationFormat>
  <Paragraphs>66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Gloucester MT Extra Condensed</vt:lpstr>
      <vt:lpstr>Tw Cen MT Condensed Extra Bold</vt:lpstr>
      <vt:lpstr>Verdana</vt:lpstr>
      <vt:lpstr>Wingdings</vt:lpstr>
      <vt:lpstr>Office Theme</vt:lpstr>
      <vt:lpstr>PowerPoint Presentation</vt:lpstr>
      <vt:lpstr>PowerPoint Presentation</vt:lpstr>
      <vt:lpstr>Section 3: Weather, Climate, and Natural Hazards</vt:lpstr>
      <vt:lpstr>Section 3: Weather, Climate, and Natural Hazards</vt:lpstr>
      <vt:lpstr>Temperature and Precipitation </vt:lpstr>
      <vt:lpstr>Alabama Temperature Maps</vt:lpstr>
      <vt:lpstr>Temperature and Precipitation Graphs  for Three Cities</vt:lpstr>
      <vt:lpstr>Natural Hazards</vt:lpstr>
      <vt:lpstr>Frozen Hazards</vt:lpstr>
      <vt:lpstr>Water – Too Much or Not Enough</vt:lpstr>
      <vt:lpstr>Thunderstorms</vt:lpstr>
      <vt:lpstr>Tornadoes </vt:lpstr>
      <vt:lpstr>Enhanced Fujita Intensity Scale for Tornadoes</vt:lpstr>
      <vt:lpstr>Hurricanes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Alabama: Our Beautiful Home</dc:title>
  <dc:subject>©2013 Clairmont Press</dc:subject>
  <dc:creator>Emmett R. Mullins, Ed.D.</dc:creator>
  <dc:description>Study presentation to accompany student textbook.</dc:description>
  <cp:lastModifiedBy>Marion Lankford</cp:lastModifiedBy>
  <cp:revision>586</cp:revision>
  <dcterms:created xsi:type="dcterms:W3CDTF">2010-06-02T19:20:05Z</dcterms:created>
  <dcterms:modified xsi:type="dcterms:W3CDTF">2022-02-16T14:50:58Z</dcterms:modified>
</cp:coreProperties>
</file>