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0" r:id="rId3"/>
    <p:sldId id="326" r:id="rId4"/>
    <p:sldId id="324" r:id="rId5"/>
    <p:sldId id="325" r:id="rId6"/>
    <p:sldId id="340" r:id="rId7"/>
    <p:sldId id="341" r:id="rId8"/>
    <p:sldId id="342" r:id="rId9"/>
    <p:sldId id="349" r:id="rId10"/>
    <p:sldId id="343" r:id="rId11"/>
    <p:sldId id="344" r:id="rId12"/>
    <p:sldId id="345" r:id="rId13"/>
    <p:sldId id="346" r:id="rId14"/>
    <p:sldId id="347" r:id="rId15"/>
    <p:sldId id="31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77" autoAdjust="0"/>
    <p:restoredTop sz="89048" autoAdjust="0"/>
  </p:normalViewPr>
  <p:slideViewPr>
    <p:cSldViewPr>
      <p:cViewPr varScale="1">
        <p:scale>
          <a:sx n="113" d="100"/>
          <a:sy n="113" d="100"/>
        </p:scale>
        <p:origin x="20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2/16/22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081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2/16/22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668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/>
            <a:fld id="{5B75B92E-C504-4F72-91D6-D83D77D1C380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027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2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3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w Cen MT Condensed Extra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7/Feld_mit_reifer_Baumwolle.jpe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535543"/>
            <a:ext cx="9144000" cy="707886"/>
          </a:xfrm>
          <a:prstGeom prst="rect">
            <a:avLst/>
          </a:prstGeom>
          <a:solidFill>
            <a:schemeClr val="tx2">
              <a:lumMod val="20000"/>
              <a:lumOff val="80000"/>
              <a:alpha val="47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 Condensed Extra Bold" pitchFamily="34" charset="0"/>
              </a:rPr>
              <a:t>Chapter 5: Settlement of a Territory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75817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2013 Clairmont Press</a:t>
            </a:r>
            <a:endParaRPr lang="en-US" sz="1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52400"/>
            <a:ext cx="7848600" cy="1981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0"/>
                <a:gd name="adj2" fmla="val 17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loucester MT Extra Condensed" pitchFamily="18" charset="0"/>
              </a:rPr>
              <a:t>Alabama: </a:t>
            </a:r>
          </a:p>
          <a:p>
            <a:pPr algn="ctr"/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loucester MT Extra Condensed" pitchFamily="18" charset="0"/>
              </a:rPr>
              <a:t>Our Beautiful Home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loucester MT Extra Condense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324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50" dirty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 Condensed Extra Bold" pitchFamily="34" charset="0"/>
              </a:rPr>
              <a:t>STUDY PRESENTATION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52578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Slave Codes were laws meant to control the lives of the slaves. </a:t>
            </a:r>
          </a:p>
          <a:p>
            <a:r>
              <a:rPr lang="en-US" dirty="0"/>
              <a:t>One law made it illegal to teach slaves to read or write. </a:t>
            </a:r>
          </a:p>
          <a:p>
            <a:r>
              <a:rPr lang="en-US" dirty="0"/>
              <a:t>Slaves could not carry weapons, own land or animals, or speak against a a white man in court. </a:t>
            </a:r>
          </a:p>
          <a:p>
            <a:r>
              <a:rPr lang="en-US" dirty="0"/>
              <a:t>Slaves who broke a law could be whipped or worse!</a:t>
            </a:r>
          </a:p>
          <a:p>
            <a:r>
              <a:rPr lang="en-US" dirty="0"/>
              <a:t>Slaves could be sold which might break up their families.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Slave Codes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36" y="1849582"/>
            <a:ext cx="3495675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985100" y="4693227"/>
            <a:ext cx="280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Slave cabin, Hale County, AL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There were some free blacks in Alabama – some even owned slaves!</a:t>
            </a:r>
          </a:p>
          <a:p>
            <a:r>
              <a:rPr lang="en-US" dirty="0"/>
              <a:t>Slaves might buy their freedom or have it given to them by their masters. </a:t>
            </a:r>
          </a:p>
          <a:p>
            <a:r>
              <a:rPr lang="en-US" dirty="0"/>
              <a:t>Most free blacks moved to towns where they could work as carpenters, cooks, barbers, or factory workers. </a:t>
            </a:r>
          </a:p>
          <a:p>
            <a:r>
              <a:rPr lang="en-US" dirty="0"/>
              <a:t>Free blacks had to carry passes to prove they were free, but they could not vote. Most could not get an education.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Free Blacks</a:t>
            </a: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752975" y="1295400"/>
            <a:ext cx="4086225" cy="4953000"/>
          </a:xfrm>
        </p:spPr>
        <p:txBody>
          <a:bodyPr>
            <a:normAutofit/>
          </a:bodyPr>
          <a:lstStyle/>
          <a:p>
            <a:r>
              <a:rPr lang="en-US" dirty="0"/>
              <a:t>The dark soil of the Black Belt was good for growing cotton. </a:t>
            </a:r>
          </a:p>
          <a:p>
            <a:r>
              <a:rPr lang="en-US" dirty="0"/>
              <a:t>The state’s long growing season was good for the crop, too.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Cotton Gin Increases Amount of Cotton Grown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4371975" cy="293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7244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Cotton bolls are filled with small seeds that must be removed. </a:t>
            </a:r>
          </a:p>
          <a:p>
            <a:r>
              <a:rPr lang="en-US" dirty="0"/>
              <a:t>Pulling these out by hand was a slow process. </a:t>
            </a:r>
          </a:p>
          <a:p>
            <a:r>
              <a:rPr lang="en-US" dirty="0"/>
              <a:t>Eli Whitney invented a </a:t>
            </a:r>
            <a:r>
              <a:rPr lang="en-US" b="1" dirty="0"/>
              <a:t>cotton</a:t>
            </a:r>
            <a:r>
              <a:rPr lang="en-US" dirty="0"/>
              <a:t> </a:t>
            </a:r>
            <a:r>
              <a:rPr lang="en-US" b="1" dirty="0"/>
              <a:t>gin</a:t>
            </a:r>
            <a:r>
              <a:rPr lang="en-US" dirty="0"/>
              <a:t> (1793) to pull the seeds from the cotton. </a:t>
            </a:r>
          </a:p>
          <a:p>
            <a:r>
              <a:rPr lang="en-US" dirty="0"/>
              <a:t>The invention, first powered by a man, was later powered by water or horse power.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Eli Whitney’s Invention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585047"/>
            <a:ext cx="4706937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The invention of the cotton gin encouraged farmers to grow cotton. </a:t>
            </a:r>
          </a:p>
          <a:p>
            <a:r>
              <a:rPr lang="en-US" dirty="0"/>
              <a:t>Alabama moved from growing 4% of America’s cotton to 23%. </a:t>
            </a:r>
          </a:p>
          <a:p>
            <a:r>
              <a:rPr lang="en-US" dirty="0"/>
              <a:t>Growing more cotton required more slave workers and made many people wealthy.</a:t>
            </a:r>
          </a:p>
          <a:p>
            <a:r>
              <a:rPr lang="en-US" dirty="0"/>
              <a:t>Alabama’s cotton was shipped to mills in Europe through the ports of </a:t>
            </a:r>
            <a:r>
              <a:rPr lang="en-US"/>
              <a:t>Mobile and New </a:t>
            </a:r>
            <a:r>
              <a:rPr lang="en-US" dirty="0"/>
              <a:t>Orleans.  </a:t>
            </a:r>
          </a:p>
          <a:p>
            <a:r>
              <a:rPr lang="en-US" dirty="0"/>
              <a:t>This trade made Alabama a “cotton kingdom.”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Cotton Kingdom</a:t>
            </a: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0" y="6248400"/>
            <a:ext cx="2486578" cy="400110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2000" b="1" dirty="0">
                <a:hlinkClick r:id="rId4" action="ppaction://hlinksldjump"/>
              </a:rPr>
              <a:t>Return to Main Menu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200400"/>
            <a:ext cx="8686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Image Credits</a:t>
            </a:r>
          </a:p>
          <a:p>
            <a:endParaRPr lang="en-US" dirty="0">
              <a:solidFill>
                <a:schemeClr val="bg1"/>
              </a:solidFill>
              <a:effectLst>
                <a:outerShdw dist="63500" dir="2700000" algn="tl" rotWithShape="0">
                  <a:prstClr val="black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 slide: Alabama Capitol by National Park Service: National Register of Historic Places; Slide 2: Desoto Falls by JS </a:t>
            </a:r>
            <a:r>
              <a:rPr lang="en-US" dirty="0" err="1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Fouche</a:t>
            </a:r>
            <a:r>
              <a:rPr lang="en-US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Public Domain Wikimedia Commons; Slide 21: Rivers Langley on Wikimedia Commons; Slide 32, 35: Library of Congress; Slide 34: USDA; End slide: Coosa River by Mike Cline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114800"/>
            <a:ext cx="9144000" cy="609600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4114800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Section 4: </a:t>
            </a:r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4" action="ppaction://hlinksldjump"/>
              </a:rPr>
              <a:t>Slavery in Alabama</a:t>
            </a:r>
            <a:endParaRPr lang="en-US" sz="21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4: Slavery in Alabama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 How did slaves contribute to the growth of Alabama?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21156"/>
            <a:ext cx="2133600" cy="365125"/>
          </a:xfr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4: Slavery in Alabama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772400" cy="4800600"/>
          </a:xfrm>
        </p:spPr>
        <p:txBody>
          <a:bodyPr>
            <a:normAutofit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cotton gin</a:t>
            </a:r>
          </a:p>
          <a:p>
            <a:pPr lvl="1"/>
            <a:r>
              <a:rPr lang="en-US" dirty="0"/>
              <a:t>economy</a:t>
            </a:r>
          </a:p>
          <a:p>
            <a:pPr lvl="1"/>
            <a:r>
              <a:rPr lang="en-US" dirty="0"/>
              <a:t>mill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30583"/>
            <a:ext cx="2133600" cy="365125"/>
          </a:xfr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4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5105400" cy="5334000"/>
          </a:xfrm>
        </p:spPr>
        <p:txBody>
          <a:bodyPr>
            <a:normAutofit fontScale="92500"/>
          </a:bodyPr>
          <a:lstStyle/>
          <a:p>
            <a:r>
              <a:rPr lang="en-US" dirty="0"/>
              <a:t>Black slaves had been a part of the Spanish and French settlements. </a:t>
            </a:r>
          </a:p>
          <a:p>
            <a:r>
              <a:rPr lang="en-US" dirty="0"/>
              <a:t>The British started bringing Africans to America in 1619 to work as slaves on Virginia plantations. </a:t>
            </a:r>
          </a:p>
          <a:p>
            <a:r>
              <a:rPr lang="en-US" dirty="0"/>
              <a:t>The first slaves to come to Mobile arrived in 1721. </a:t>
            </a:r>
          </a:p>
          <a:p>
            <a:r>
              <a:rPr lang="en-US" dirty="0"/>
              <a:t>Slaves were forced to work and could not quit their jobs or leave the area.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Slavery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3019425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law was passed in 1808 to stop slaves from coming into the United States. </a:t>
            </a:r>
          </a:p>
          <a:p>
            <a:r>
              <a:rPr lang="en-US"/>
              <a:t>The </a:t>
            </a:r>
            <a:r>
              <a:rPr lang="en-US" i="1"/>
              <a:t>Clotilda</a:t>
            </a:r>
            <a:r>
              <a:rPr lang="en-US"/>
              <a:t> </a:t>
            </a:r>
            <a:r>
              <a:rPr lang="en-US" dirty="0"/>
              <a:t>arrived in Mobile in 1860 with a load of slaves to sneak in and sell. Descendents of this group later started a settlement near Mobile called </a:t>
            </a:r>
            <a:r>
              <a:rPr lang="en-US" dirty="0" err="1"/>
              <a:t>AfricaTown</a:t>
            </a:r>
            <a:r>
              <a:rPr lang="en-US" dirty="0"/>
              <a:t>, USA. </a:t>
            </a:r>
          </a:p>
          <a:p>
            <a:r>
              <a:rPr lang="en-US" dirty="0"/>
              <a:t>In 1860, about 1/3 of Alabama families owned slaves. Most owned less than five slaves. </a:t>
            </a:r>
          </a:p>
          <a:p>
            <a:r>
              <a:rPr lang="en-US" dirty="0"/>
              <a:t>The Black Belt and Tennessee River Valley were good for growing cotton and so had the most slaves.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Last Slave Ship</a:t>
            </a: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200" y="990600"/>
            <a:ext cx="5105400" cy="548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Field slaves worked outdoors on the farm from sunrise to sunset. </a:t>
            </a:r>
          </a:p>
          <a:p>
            <a:r>
              <a:rPr lang="en-US" dirty="0"/>
              <a:t>House slaves worked as servants for the family in the house. Slaves lived in cabins, often with dirt floors.</a:t>
            </a:r>
          </a:p>
          <a:p>
            <a:r>
              <a:rPr lang="en-US" dirty="0"/>
              <a:t>Masters (owners) gave food and clothing to the slaves. Wives would often serve as nurses to sick slaves.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Life of Slaves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296" y="1665143"/>
            <a:ext cx="3805257" cy="2906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Slaves had to ask permission to marry. </a:t>
            </a:r>
          </a:p>
          <a:p>
            <a:r>
              <a:rPr lang="en-US" dirty="0"/>
              <a:t>Slaves sang songs of heaven where life seemed better than their earthly life. </a:t>
            </a:r>
          </a:p>
          <a:p>
            <a:r>
              <a:rPr lang="en-US" dirty="0"/>
              <a:t>African traditions of singing and preaching blended with the traditions of southern churches. </a:t>
            </a:r>
          </a:p>
          <a:p>
            <a:r>
              <a:rPr lang="en-US" dirty="0"/>
              <a:t>Slaves could attend church with their white masters but sat in the back or in the balcony.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Beliefs and Customs of Slaves</a:t>
            </a: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3733800" cy="2286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Slave Population 1860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152400"/>
            <a:ext cx="3755943" cy="601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54700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4693</TotalTime>
  <Words>711</Words>
  <Application>Microsoft Macintosh PowerPoint</Application>
  <PresentationFormat>On-screen Show (4:3)</PresentationFormat>
  <Paragraphs>66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Gloucester MT Extra Condensed</vt:lpstr>
      <vt:lpstr>Tw Cen MT Condensed Extra Bold</vt:lpstr>
      <vt:lpstr>Verdana</vt:lpstr>
      <vt:lpstr>Wingdings</vt:lpstr>
      <vt:lpstr>Office Theme</vt:lpstr>
      <vt:lpstr>PowerPoint Presentation</vt:lpstr>
      <vt:lpstr>PowerPoint Presentation</vt:lpstr>
      <vt:lpstr>Section 4: Slavery in Alabama</vt:lpstr>
      <vt:lpstr>Section 4: Slavery in Alabama</vt:lpstr>
      <vt:lpstr>Slavery</vt:lpstr>
      <vt:lpstr>The Last Slave Ship</vt:lpstr>
      <vt:lpstr>The Life of Slaves</vt:lpstr>
      <vt:lpstr>Beliefs and Customs of Slaves</vt:lpstr>
      <vt:lpstr>Slave Population 1860</vt:lpstr>
      <vt:lpstr>Slave Codes</vt:lpstr>
      <vt:lpstr>Free Blacks</vt:lpstr>
      <vt:lpstr>Cotton Gin Increases Amount of Cotton Grown</vt:lpstr>
      <vt:lpstr>Eli Whitney’s Invention</vt:lpstr>
      <vt:lpstr>Cotton Kingdom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Alabama: Our Beautiful Home</dc:title>
  <dc:subject>©2013 Clairmont Press</dc:subject>
  <dc:creator>Emmett R. Mullins, Ed.D.</dc:creator>
  <dc:description>Study presentation to accompany student textbook.</dc:description>
  <cp:lastModifiedBy>Marion Lankford</cp:lastModifiedBy>
  <cp:revision>564</cp:revision>
  <dcterms:created xsi:type="dcterms:W3CDTF">2010-06-02T19:20:05Z</dcterms:created>
  <dcterms:modified xsi:type="dcterms:W3CDTF">2022-02-16T14:55:52Z</dcterms:modified>
</cp:coreProperties>
</file>