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58" r:id="rId4"/>
    <p:sldId id="259" r:id="rId5"/>
    <p:sldId id="260" r:id="rId6"/>
    <p:sldId id="344" r:id="rId7"/>
    <p:sldId id="345" r:id="rId8"/>
    <p:sldId id="268" r:id="rId9"/>
    <p:sldId id="269" r:id="rId10"/>
    <p:sldId id="331" r:id="rId11"/>
    <p:sldId id="337" r:id="rId12"/>
    <p:sldId id="338" r:id="rId13"/>
    <p:sldId id="356" r:id="rId14"/>
    <p:sldId id="358" r:id="rId15"/>
    <p:sldId id="357" r:id="rId16"/>
    <p:sldId id="359" r:id="rId17"/>
    <p:sldId id="339" r:id="rId18"/>
    <p:sldId id="350" r:id="rId19"/>
    <p:sldId id="351" r:id="rId20"/>
    <p:sldId id="352" r:id="rId21"/>
    <p:sldId id="353" r:id="rId22"/>
    <p:sldId id="354" r:id="rId23"/>
    <p:sldId id="355" r:id="rId24"/>
    <p:sldId id="360" r:id="rId25"/>
    <p:sldId id="361" r:id="rId26"/>
    <p:sldId id="293" r:id="rId2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solidFill>
        </a:fill>
      </a:tcStyle>
    </a:firstRow>
  </a:tblStyle>
  <a:tblStyle styleId="{C7B018BB-80A7-4F77-B60F-C8B233D01FF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3"/>
          </a:solidFill>
        </a:fill>
      </a:tcStyle>
    </a:firstRow>
  </a:tblStyle>
  <a:tblStyle styleId="{EEE7283C-3CF3-47DC-8721-378D4A62B228}"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6"/>
          </a:solidFill>
        </a:fill>
      </a:tcStyle>
    </a:firstRow>
  </a:tblStyle>
  <a:tblStyle styleId="{CF821DB8-F4EB-4A41-A1BA-3FCAFE7338EE}" styleName="">
    <a:tblBg/>
    <a:wholeTbl>
      <a:tcTxStyle b="on"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1"/>
          </a:solidFill>
        </a:fill>
      </a:tcStyle>
    </a:band2H>
    <a:firstCol>
      <a:tcTxStyle b="on" i="off">
        <a:fontRef idx="major">
          <a:schemeClr val="accent1"/>
        </a:fontRef>
        <a:schemeClr val="accent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lastRow>
    <a:firstRow>
      <a:tcTxStyle b="on" i="off">
        <a:fontRef idx="major">
          <a:schemeClr val="accent1"/>
        </a:fontRef>
        <a:schemeClr val="accent1"/>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ff">
        <a:fontRef idx="maj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Col>
    <a:la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381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lastRow>
    <a:firstRow>
      <a:tcTxStyle b="on" i="off">
        <a:fontRef idx="major">
          <a:schemeClr val="accent1"/>
        </a:fontRef>
        <a:schemeClr val="accent1"/>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381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rgbClr val="000000"/>
          </a:solidFill>
        </a:fill>
      </a:tcStyle>
    </a:firstRow>
  </a:tblStyle>
  <a:tblStyle styleId="{2708684C-4D16-4618-839F-0558EEFCDFE6}" styleName="">
    <a:tblBg/>
    <a:wholeTb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549" autoAdjust="0"/>
    <p:restoredTop sz="91682" autoAdjust="0"/>
  </p:normalViewPr>
  <p:slideViewPr>
    <p:cSldViewPr snapToGrid="0" snapToObjects="1">
      <p:cViewPr varScale="1">
        <p:scale>
          <a:sx n="128" d="100"/>
          <a:sy n="128" d="100"/>
        </p:scale>
        <p:origin x="106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xfrm>
            <a:off x="1143000" y="685800"/>
            <a:ext cx="4572000" cy="3429000"/>
          </a:xfrm>
          <a:prstGeom prst="rect">
            <a:avLst/>
          </a:prstGeom>
        </p:spPr>
        <p:txBody>
          <a:bodyPr/>
          <a:lstStyle/>
          <a:p>
            <a:endParaRPr/>
          </a:p>
        </p:txBody>
      </p:sp>
      <p:sp>
        <p:nvSpPr>
          <p:cNvPr id="56" name="Shape 5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1758360"/>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gradFill flip="none" rotWithShape="1">
          <a:gsLst>
            <a:gs pos="0">
              <a:srgbClr val="BCC8E5"/>
            </a:gs>
            <a:gs pos="40000">
              <a:srgbClr val="B1BEE1"/>
            </a:gs>
            <a:gs pos="100000">
              <a:srgbClr val="00224B"/>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Shape 12"/>
          <p:cNvSpPr>
            <a:spLocks noGrp="1"/>
          </p:cNvSpPr>
          <p:nvPr>
            <p:ph type="title"/>
          </p:nvPr>
        </p:nvSpPr>
        <p:spPr>
          <a:xfrm>
            <a:off x="685800" y="2130425"/>
            <a:ext cx="7772400" cy="1470025"/>
          </a:xfrm>
          <a:prstGeom prst="rect">
            <a:avLst/>
          </a:prstGeom>
        </p:spPr>
        <p:txBody>
          <a:bodyPr/>
          <a:lstStyle>
            <a:lvl1pPr>
              <a:defRPr>
                <a:solidFill>
                  <a:srgbClr val="FFFFFF"/>
                </a:solidFill>
              </a:defRPr>
            </a:lvl1pPr>
          </a:lstStyle>
          <a:p>
            <a:r>
              <a:t>Title Text</a:t>
            </a:r>
          </a:p>
        </p:txBody>
      </p:sp>
      <p:sp>
        <p:nvSpPr>
          <p:cNvPr id="13" name="Shape 13"/>
          <p:cNvSpPr>
            <a:spLocks noGrp="1"/>
          </p:cNvSpPr>
          <p:nvPr>
            <p:ph type="body" sz="quarter" idx="1"/>
          </p:nvPr>
        </p:nvSpPr>
        <p:spPr>
          <a:xfrm>
            <a:off x="1371600" y="3886200"/>
            <a:ext cx="6400800" cy="1752600"/>
          </a:xfrm>
          <a:prstGeom prst="rect">
            <a:avLst/>
          </a:prstGeom>
        </p:spPr>
        <p:txBody>
          <a:bodyPr/>
          <a:lstStyle>
            <a:lvl1pPr marL="0" indent="0" algn="ctr">
              <a:lnSpc>
                <a:spcPct val="100000"/>
              </a:lnSpc>
              <a:buSzTx/>
              <a:buFontTx/>
              <a:buNone/>
              <a:defRPr>
                <a:solidFill>
                  <a:srgbClr val="FFFFFF"/>
                </a:solidFill>
              </a:defRPr>
            </a:lvl1pPr>
            <a:lvl2pPr marL="0" indent="0" algn="ctr">
              <a:lnSpc>
                <a:spcPct val="100000"/>
              </a:lnSpc>
              <a:buSzTx/>
              <a:buFontTx/>
              <a:buNone/>
              <a:defRPr>
                <a:solidFill>
                  <a:srgbClr val="FFFFFF"/>
                </a:solidFill>
              </a:defRPr>
            </a:lvl2pPr>
            <a:lvl3pPr marL="0" indent="0" algn="ctr">
              <a:lnSpc>
                <a:spcPct val="100000"/>
              </a:lnSpc>
              <a:buSzTx/>
              <a:buFontTx/>
              <a:buNone/>
              <a:defRPr>
                <a:solidFill>
                  <a:srgbClr val="FFFFFF"/>
                </a:solidFill>
              </a:defRPr>
            </a:lvl3pPr>
            <a:lvl4pPr marL="0" indent="0" algn="ctr">
              <a:lnSpc>
                <a:spcPct val="100000"/>
              </a:lnSpc>
              <a:buSzTx/>
              <a:buFontTx/>
              <a:buNone/>
              <a:defRPr>
                <a:solidFill>
                  <a:srgbClr val="FFFFFF"/>
                </a:solidFill>
              </a:defRPr>
            </a:lvl4pPr>
            <a:lvl5pPr marL="0" indent="0" algn="ctr">
              <a:lnSpc>
                <a:spcPct val="100000"/>
              </a:lnSpc>
              <a:buSzTx/>
              <a:buFontTx/>
              <a:buNone/>
              <a:defRPr>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4" name="Shape 14"/>
          <p:cNvSpPr>
            <a:spLocks noGrp="1"/>
          </p:cNvSpPr>
          <p:nvPr>
            <p:ph type="sldNum" sz="quarter" idx="2"/>
          </p:nvPr>
        </p:nvSpPr>
        <p:spPr>
          <a:xfrm>
            <a:off x="8679102" y="6528118"/>
            <a:ext cx="312499" cy="294639"/>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0" name="Shape 30"/>
          <p:cNvSpPr>
            <a:spLocks noGrp="1"/>
          </p:cNvSpPr>
          <p:nvPr>
            <p:ph type="body" sz="half" idx="1"/>
          </p:nvPr>
        </p:nvSpPr>
        <p:spPr>
          <a:xfrm>
            <a:off x="457200" y="1600200"/>
            <a:ext cx="4038600" cy="4525963"/>
          </a:xfrm>
          <a:prstGeom prst="rect">
            <a:avLst/>
          </a:prstGeom>
        </p:spPr>
        <p:txBody>
          <a:bodyPr/>
          <a:lstStyle>
            <a:lvl1pPr marL="342900" indent="-342900">
              <a:lnSpc>
                <a:spcPct val="100000"/>
              </a:lnSpc>
              <a:spcBef>
                <a:spcPts val="600"/>
              </a:spcBef>
              <a:defRPr sz="2800"/>
            </a:lvl1pPr>
            <a:lvl2pPr marL="790575" indent="-333375">
              <a:lnSpc>
                <a:spcPct val="100000"/>
              </a:lnSpc>
              <a:spcBef>
                <a:spcPts val="600"/>
              </a:spcBef>
              <a:defRPr sz="2800"/>
            </a:lvl2pPr>
            <a:lvl3pPr marL="1234438" indent="-320038">
              <a:lnSpc>
                <a:spcPct val="100000"/>
              </a:lnSpc>
              <a:spcBef>
                <a:spcPts val="600"/>
              </a:spcBef>
              <a:defRPr sz="2800"/>
            </a:lvl3pPr>
            <a:lvl4pPr marL="1727200" indent="-355600">
              <a:lnSpc>
                <a:spcPct val="100000"/>
              </a:lnSpc>
              <a:spcBef>
                <a:spcPts val="600"/>
              </a:spcBef>
              <a:defRPr sz="2800"/>
            </a:lvl4pPr>
            <a:lvl5pPr marL="2184400" indent="-355600">
              <a:lnSpc>
                <a:spcPct val="100000"/>
              </a:lnSpc>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31" name="Shape 31"/>
          <p:cNvSpPr>
            <a:spLocks noGrp="1"/>
          </p:cNvSpPr>
          <p:nvPr>
            <p:ph type="title"/>
          </p:nvPr>
        </p:nvSpPr>
        <p:spPr>
          <a:prstGeom prst="rect">
            <a:avLst/>
          </a:prstGeom>
        </p:spPr>
        <p:txBody>
          <a:bodyPr/>
          <a:lstStyle/>
          <a:p>
            <a:r>
              <a:t>Title Text</a:t>
            </a:r>
          </a:p>
        </p:txBody>
      </p:sp>
      <p:sp>
        <p:nvSpPr>
          <p:cNvPr id="32" name="Shape 3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39" name="Shape 39"/>
          <p:cNvSpPr>
            <a:spLocks noGrp="1"/>
          </p:cNvSpPr>
          <p:nvPr>
            <p:ph type="title"/>
          </p:nvPr>
        </p:nvSpPr>
        <p:spPr>
          <a:prstGeom prst="rect">
            <a:avLst/>
          </a:prstGeom>
        </p:spPr>
        <p:txBody>
          <a:bodyPr/>
          <a:lstStyle/>
          <a:p>
            <a:r>
              <a:t>Title Text</a:t>
            </a:r>
          </a:p>
        </p:txBody>
      </p:sp>
      <p:sp>
        <p:nvSpPr>
          <p:cNvPr id="40" name="Shape 40"/>
          <p:cNvSpPr>
            <a:spLocks noGrp="1"/>
          </p:cNvSpPr>
          <p:nvPr>
            <p:ph type="body" sz="quarter" idx="1"/>
          </p:nvPr>
        </p:nvSpPr>
        <p:spPr>
          <a:xfrm>
            <a:off x="457200" y="1535112"/>
            <a:ext cx="4040188" cy="639763"/>
          </a:xfrm>
          <a:prstGeom prst="rect">
            <a:avLst/>
          </a:prstGeom>
        </p:spPr>
        <p:txBody>
          <a:bodyPr anchor="b"/>
          <a:lstStyle>
            <a:lvl1pPr marL="0" indent="0">
              <a:lnSpc>
                <a:spcPct val="100000"/>
              </a:lnSpc>
              <a:spcBef>
                <a:spcPts val="500"/>
              </a:spcBef>
              <a:buSzTx/>
              <a:buFontTx/>
              <a:buNone/>
              <a:defRPr sz="2400" b="1"/>
            </a:lvl1pPr>
            <a:lvl2pPr marL="0" indent="0">
              <a:lnSpc>
                <a:spcPct val="100000"/>
              </a:lnSpc>
              <a:spcBef>
                <a:spcPts val="500"/>
              </a:spcBef>
              <a:buSzTx/>
              <a:buFontTx/>
              <a:buNone/>
              <a:defRPr sz="2400" b="1"/>
            </a:lvl2pPr>
            <a:lvl3pPr marL="0" indent="0">
              <a:lnSpc>
                <a:spcPct val="100000"/>
              </a:lnSpc>
              <a:spcBef>
                <a:spcPts val="500"/>
              </a:spcBef>
              <a:buSzTx/>
              <a:buFontTx/>
              <a:buNone/>
              <a:defRPr sz="2400" b="1"/>
            </a:lvl3pPr>
            <a:lvl4pPr marL="0" indent="0">
              <a:lnSpc>
                <a:spcPct val="100000"/>
              </a:lnSpc>
              <a:spcBef>
                <a:spcPts val="500"/>
              </a:spcBef>
              <a:buSzTx/>
              <a:buFontTx/>
              <a:buNone/>
              <a:defRPr sz="2400" b="1"/>
            </a:lvl4pPr>
            <a:lvl5pPr marL="0" indent="0">
              <a:lnSpc>
                <a:spcPct val="100000"/>
              </a:lnSpc>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body" sz="quarter" idx="13"/>
          </p:nvPr>
        </p:nvSpPr>
        <p:spPr>
          <a:xfrm>
            <a:off x="4645025" y="1535112"/>
            <a:ext cx="4041775" cy="639764"/>
          </a:xfrm>
          <a:prstGeom prst="rect">
            <a:avLst/>
          </a:prstGeom>
        </p:spPr>
        <p:txBody>
          <a:bodyPr anchor="b"/>
          <a:lstStyle/>
          <a:p>
            <a:endParaRPr/>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sp>
        <p:nvSpPr>
          <p:cNvPr id="2" name="Shape 2"/>
          <p:cNvSpPr/>
          <p:nvPr/>
        </p:nvSpPr>
        <p:spPr>
          <a:xfrm>
            <a:off x="0" y="6477000"/>
            <a:ext cx="9144000" cy="381000"/>
          </a:xfrm>
          <a:prstGeom prst="rect">
            <a:avLst/>
          </a:prstGeom>
          <a:gradFill>
            <a:gsLst>
              <a:gs pos="0">
                <a:srgbClr val="2E5E97"/>
              </a:gs>
              <a:gs pos="80000">
                <a:srgbClr val="3C7BC7"/>
              </a:gs>
              <a:gs pos="100000">
                <a:srgbClr val="3A7CCA"/>
              </a:gs>
            </a:gsLst>
            <a:lin ang="16200000"/>
          </a:gradFill>
          <a:ln w="12700">
            <a:miter lim="400000"/>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Trebuchet MS"/>
                <a:ea typeface="Trebuchet MS"/>
                <a:cs typeface="Trebuchet MS"/>
                <a:sym typeface="Trebuchet MS"/>
              </a:defRPr>
            </a:pPr>
            <a:endParaRPr/>
          </a:p>
        </p:txBody>
      </p:sp>
      <p:sp>
        <p:nvSpPr>
          <p:cNvPr id="3" name="Shape 3"/>
          <p:cNvSpPr>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4" name="Shape 4"/>
          <p:cNvSpPr>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5" name="Shape 5"/>
          <p:cNvSpPr>
            <a:spLocks noGrp="1"/>
          </p:cNvSpPr>
          <p:nvPr>
            <p:ph type="sldNum" sz="quarter" idx="2"/>
          </p:nvPr>
        </p:nvSpPr>
        <p:spPr>
          <a:xfrm>
            <a:off x="8526702" y="6528118"/>
            <a:ext cx="312499" cy="294639"/>
          </a:xfrm>
          <a:prstGeom prst="rect">
            <a:avLst/>
          </a:prstGeom>
          <a:ln w="12700">
            <a:miter lim="400000"/>
          </a:ln>
        </p:spPr>
        <p:txBody>
          <a:bodyPr wrap="none" lIns="45718" tIns="45718" rIns="45718" bIns="45718" anchor="ctr">
            <a:spAutoFit/>
          </a:bodyPr>
          <a:lstStyle>
            <a:lvl1pPr algn="r">
              <a:defRPr sz="1400" b="1">
                <a:solidFill>
                  <a:srgbClr val="FFFFFF"/>
                </a:solidFill>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p:titleStyle>
    <p:body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p:bodyStyle>
    <p:otherStyle>
      <a:lvl1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400" b="1"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slide" Target="slide18.xml"/><Relationship Id="rId4"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80E37A54-DC3A-61F9-77BF-2DCCE0F8B8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16"/>
          <a:stretch>
            <a:fillRect/>
          </a:stretch>
        </p:blipFill>
        <p:spPr bwMode="auto">
          <a:xfrm>
            <a:off x="0" y="0"/>
            <a:ext cx="9144000" cy="6486569"/>
          </a:xfrm>
          <a:prstGeom prst="rect">
            <a:avLst/>
          </a:prstGeom>
          <a:noFill/>
          <a:extLst>
            <a:ext uri="{909E8E84-426E-40DD-AFC4-6F175D3DCCD1}">
              <a14:hiddenFill xmlns:a14="http://schemas.microsoft.com/office/drawing/2010/main">
                <a:solidFill>
                  <a:srgbClr val="FFFFFF"/>
                </a:solidFill>
              </a14:hiddenFill>
            </a:ext>
          </a:extLst>
        </p:spPr>
      </p:pic>
      <p:sp>
        <p:nvSpPr>
          <p:cNvPr id="60" name="Shape 60"/>
          <p:cNvSpPr/>
          <p:nvPr/>
        </p:nvSpPr>
        <p:spPr>
          <a:xfrm>
            <a:off x="7543800" y="6545790"/>
            <a:ext cx="1600200" cy="24621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spcBef>
                <a:spcPts val="600"/>
              </a:spcBef>
              <a:defRPr sz="1000">
                <a:solidFill>
                  <a:srgbClr val="FFFFFF"/>
                </a:solidFill>
                <a:effectLst>
                  <a:outerShdw blurRad="38100" dist="38100" dir="2700000" rotWithShape="0">
                    <a:srgbClr val="C0C0C0"/>
                  </a:outerShdw>
                </a:effectLst>
                <a:latin typeface="Arial"/>
                <a:ea typeface="Arial"/>
                <a:cs typeface="Arial"/>
                <a:sym typeface="Arial"/>
              </a:defRPr>
            </a:lvl1pPr>
          </a:lstStyle>
          <a:p>
            <a:r>
              <a:rPr dirty="0"/>
              <a:t>© </a:t>
            </a:r>
            <a:r>
              <a:rPr lang="en-US" dirty="0"/>
              <a:t>2025</a:t>
            </a:r>
            <a:r>
              <a:rPr dirty="0"/>
              <a:t> Clairmont Press</a:t>
            </a:r>
          </a:p>
        </p:txBody>
      </p:sp>
      <p:sp>
        <p:nvSpPr>
          <p:cNvPr id="59" name="Shape 59"/>
          <p:cNvSpPr/>
          <p:nvPr/>
        </p:nvSpPr>
        <p:spPr>
          <a:xfrm>
            <a:off x="2754" y="5409355"/>
            <a:ext cx="9141246" cy="1077214"/>
          </a:xfrm>
          <a:prstGeom prst="rect">
            <a:avLst/>
          </a:prstGeom>
          <a:solidFill>
            <a:srgbClr val="DCE6F2">
              <a:alpha val="18000"/>
            </a:srgbClr>
          </a:solidFill>
          <a:ln w="12700">
            <a:miter lim="400000"/>
          </a:ln>
          <a:extLst>
            <a:ext uri="{C572A759-6A51-4108-AA02-DFA0A04FC94B}">
              <ma14:wrappingTextBoxFlag xmlns="" xmlns:ma14="http://schemas.microsoft.com/office/mac/drawingml/2011/main" val="1"/>
            </a:ext>
          </a:extLst>
        </p:spPr>
        <p:txBody>
          <a:bodyPr lIns="45718" tIns="45718" rIns="45718" bIns="45718" anchor="b">
            <a:spAutoFit/>
          </a:bodyPr>
          <a:lstStyle/>
          <a:p>
            <a:pPr>
              <a:defRPr sz="3200">
                <a:solidFill>
                  <a:srgbClr val="FFFFFF"/>
                </a:solidFill>
                <a:effectLst>
                  <a:outerShdw blurRad="38100" dist="19050" dir="2700000" rotWithShape="0">
                    <a:srgbClr val="000000">
                      <a:alpha val="40000"/>
                    </a:srgbClr>
                  </a:outerShdw>
                </a:effectLst>
                <a:latin typeface="Trebuchet MS"/>
                <a:ea typeface="Trebuchet MS"/>
                <a:cs typeface="Trebuchet MS"/>
                <a:sym typeface="Trebuchet MS"/>
              </a:defRPr>
            </a:pPr>
            <a:r>
              <a:rPr lang="en-US" b="1" dirty="0">
                <a:latin typeface="+mn-lt"/>
              </a:rPr>
              <a:t> </a:t>
            </a:r>
            <a:r>
              <a:rPr b="1" dirty="0">
                <a:latin typeface="+mn-lt"/>
              </a:rPr>
              <a:t>Chapter </a:t>
            </a:r>
            <a:r>
              <a:rPr lang="en-US" b="1" dirty="0">
                <a:latin typeface="+mn-lt"/>
              </a:rPr>
              <a:t>1</a:t>
            </a:r>
            <a:r>
              <a:rPr b="1" dirty="0">
                <a:latin typeface="+mn-lt"/>
              </a:rPr>
              <a:t>:</a:t>
            </a:r>
            <a:r>
              <a:rPr lang="en-US" b="1" dirty="0">
                <a:latin typeface="+mn-lt"/>
              </a:rPr>
              <a:t> </a:t>
            </a:r>
            <a:r>
              <a:rPr lang="en-US" sz="3200" b="1" dirty="0">
                <a:latin typeface="+mn-lt"/>
              </a:rPr>
              <a:t>Georgia’s Land and Location</a:t>
            </a:r>
            <a:br>
              <a:rPr lang="en-US" sz="3200" b="1" dirty="0">
                <a:latin typeface="+mn-lt"/>
              </a:rPr>
            </a:br>
            <a:r>
              <a:rPr lang="en-US" sz="3200" b="1" dirty="0">
                <a:latin typeface="+mn-lt"/>
              </a:rPr>
              <a:t> </a:t>
            </a:r>
            <a:r>
              <a:rPr b="1" dirty="0">
                <a:latin typeface="+mn-lt"/>
              </a:rPr>
              <a:t>STUDY PRESENTATION</a:t>
            </a:r>
          </a:p>
        </p:txBody>
      </p:sp>
      <p:pic>
        <p:nvPicPr>
          <p:cNvPr id="2" name="Picture 1">
            <a:extLst>
              <a:ext uri="{FF2B5EF4-FFF2-40B4-BE49-F238E27FC236}">
                <a16:creationId xmlns:a16="http://schemas.microsoft.com/office/drawing/2014/main" id="{3F622ABB-FF73-53D9-0E71-2FD19434C0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84349" y="570345"/>
            <a:ext cx="7537739" cy="2008085"/>
          </a:xfrm>
          <a:prstGeom prst="rect">
            <a:avLst/>
          </a:prstGeom>
          <a:effectLst>
            <a:outerShdw blurRad="50800" dist="38100" dir="2700000" algn="tl" rotWithShape="0">
              <a:prstClr val="black"/>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59"/>
                                        </p:tgtEl>
                                        <p:attrNameLst>
                                          <p:attrName>style.visibility</p:attrName>
                                        </p:attrNameLst>
                                      </p:cBhvr>
                                      <p:to>
                                        <p:strVal val="visible"/>
                                      </p:to>
                                    </p:set>
                                    <p:anim calcmode="lin" valueType="num">
                                      <p:cBhvr>
                                        <p:cTn id="7" dur="500" fill="hold"/>
                                        <p:tgtEl>
                                          <p:spTgt spid="59"/>
                                        </p:tgtEl>
                                        <p:attrNameLst>
                                          <p:attrName>ppt_x</p:attrName>
                                        </p:attrNameLst>
                                      </p:cBhvr>
                                      <p:tavLst>
                                        <p:tav tm="0">
                                          <p:val>
                                            <p:strVal val="0-#ppt_w/2"/>
                                          </p:val>
                                        </p:tav>
                                        <p:tav tm="100000">
                                          <p:val>
                                            <p:strVal val="#ppt_x"/>
                                          </p:val>
                                        </p:tav>
                                      </p:tavLst>
                                    </p:anim>
                                    <p:anim calcmode="lin" valueType="num">
                                      <p:cBhvr>
                                        <p:cTn id="8" dur="5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1"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D56A8-0914-59F7-369D-11F2197A10FD}"/>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9453C42-5E5E-F2E8-FC57-3F459A6AED8B}"/>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100" dirty="0">
                <a:latin typeface="+mn-lt"/>
              </a:rPr>
              <a:t>Georgia is divided into 5 regions based on its </a:t>
            </a:r>
            <a:r>
              <a:rPr lang="en-US" sz="3100" b="1" dirty="0">
                <a:latin typeface="+mn-lt"/>
              </a:rPr>
              <a:t>landforms</a:t>
            </a:r>
            <a:r>
              <a:rPr lang="en-US" sz="3100" dirty="0">
                <a:latin typeface="+mn-lt"/>
              </a:rPr>
              <a:t> (natural features of a land surface):</a:t>
            </a:r>
          </a:p>
          <a:p>
            <a:pPr marL="1204020" lvl="2" indent="-743771" defTabSz="896111">
              <a:spcBef>
                <a:spcPts val="1690"/>
              </a:spcBef>
              <a:buFont typeface="Arial" panose="020B0604020202020204" pitchFamily="34" charset="0"/>
              <a:buChar char="•"/>
              <a:defRPr sz="3136"/>
            </a:pPr>
            <a:r>
              <a:rPr lang="en-US" sz="2700" dirty="0">
                <a:latin typeface="+mn-lt"/>
              </a:rPr>
              <a:t>Appalachian Plateau</a:t>
            </a:r>
          </a:p>
          <a:p>
            <a:pPr marL="1204020" lvl="2" indent="-743771" defTabSz="896111">
              <a:spcBef>
                <a:spcPts val="1690"/>
              </a:spcBef>
              <a:buFont typeface="Arial" panose="020B0604020202020204" pitchFamily="34" charset="0"/>
              <a:buChar char="•"/>
              <a:defRPr sz="3136"/>
            </a:pPr>
            <a:r>
              <a:rPr lang="en-US" sz="2700" dirty="0">
                <a:latin typeface="+mn-lt"/>
              </a:rPr>
              <a:t>Valley and Ridge</a:t>
            </a:r>
          </a:p>
          <a:p>
            <a:pPr marL="1204020" lvl="2" indent="-743771" defTabSz="896111">
              <a:spcBef>
                <a:spcPts val="1690"/>
              </a:spcBef>
              <a:buFont typeface="Arial" panose="020B0604020202020204" pitchFamily="34" charset="0"/>
              <a:buChar char="•"/>
              <a:defRPr sz="3136"/>
            </a:pPr>
            <a:r>
              <a:rPr lang="en-US" sz="2700" dirty="0">
                <a:latin typeface="+mn-lt"/>
              </a:rPr>
              <a:t>Blue Ridge</a:t>
            </a:r>
          </a:p>
          <a:p>
            <a:pPr marL="1204020" lvl="2" indent="-743771" defTabSz="896111">
              <a:spcBef>
                <a:spcPts val="1690"/>
              </a:spcBef>
              <a:buFont typeface="Arial" panose="020B0604020202020204" pitchFamily="34" charset="0"/>
              <a:buChar char="•"/>
              <a:defRPr sz="3136"/>
            </a:pPr>
            <a:r>
              <a:rPr lang="en-US" sz="2700" dirty="0">
                <a:latin typeface="+mn-lt"/>
              </a:rPr>
              <a:t>Piedmont</a:t>
            </a:r>
          </a:p>
          <a:p>
            <a:pPr marL="1204020" lvl="2" indent="-743771" defTabSz="896111">
              <a:spcBef>
                <a:spcPts val="1690"/>
              </a:spcBef>
              <a:buFont typeface="Arial" panose="020B0604020202020204" pitchFamily="34" charset="0"/>
              <a:buChar char="•"/>
              <a:defRPr sz="3136"/>
            </a:pPr>
            <a:r>
              <a:rPr lang="en-US" sz="2700" dirty="0">
                <a:latin typeface="+mn-lt"/>
              </a:rPr>
              <a:t>Coastal Plain</a:t>
            </a:r>
          </a:p>
          <a:p>
            <a:pPr marL="743771" indent="-743771" defTabSz="896111">
              <a:spcBef>
                <a:spcPts val="1690"/>
              </a:spcBef>
              <a:defRPr sz="3136"/>
            </a:pPr>
            <a:r>
              <a:rPr lang="en-US" sz="3100" dirty="0">
                <a:latin typeface="+mn-lt"/>
              </a:rPr>
              <a:t>Each has various aspects that have affected how and where people live in the past and today.</a:t>
            </a:r>
          </a:p>
        </p:txBody>
      </p:sp>
      <p:sp>
        <p:nvSpPr>
          <p:cNvPr id="78" name="Shape 78">
            <a:extLst>
              <a:ext uri="{FF2B5EF4-FFF2-40B4-BE49-F238E27FC236}">
                <a16:creationId xmlns:a16="http://schemas.microsoft.com/office/drawing/2014/main" id="{8A90E72D-64B7-0FE6-8194-BFE51A09A7F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10</a:t>
            </a:fld>
            <a:endParaRPr/>
          </a:p>
        </p:txBody>
      </p:sp>
      <p:sp>
        <p:nvSpPr>
          <p:cNvPr id="3" name="Shape 72">
            <a:extLst>
              <a:ext uri="{FF2B5EF4-FFF2-40B4-BE49-F238E27FC236}">
                <a16:creationId xmlns:a16="http://schemas.microsoft.com/office/drawing/2014/main" id="{45A88D9A-E821-2901-218F-B15E0D277CF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GEORGIA’S GEOGRAPHIC REGIONS</a:t>
            </a:r>
          </a:p>
        </p:txBody>
      </p:sp>
    </p:spTree>
    <p:extLst>
      <p:ext uri="{BB962C8B-B14F-4D97-AF65-F5344CB8AC3E}">
        <p14:creationId xmlns:p14="http://schemas.microsoft.com/office/powerpoint/2010/main" val="25742193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grpId="0" nodeType="afterEffect">
                                  <p:stCondLst>
                                    <p:cond delay="0"/>
                                  </p:stCondLst>
                                  <p:iterate>
                                    <p:tmAbs val="0"/>
                                  </p:iterate>
                                  <p:childTnLst>
                                    <p:set>
                                      <p:cBhvr>
                                        <p:cTn id="35" fill="hold"/>
                                        <p:tgtEl>
                                          <p:spTgt spid="77">
                                            <p:txEl>
                                              <p:pRg st="5" end="5"/>
                                            </p:txEl>
                                          </p:spTgt>
                                        </p:tgtEl>
                                        <p:attrNameLst>
                                          <p:attrName>style.visibility</p:attrName>
                                        </p:attrNameLst>
                                      </p:cBhvr>
                                      <p:to>
                                        <p:strVal val="visible"/>
                                      </p:to>
                                    </p:set>
                                    <p:anim calcmode="lin" valueType="num">
                                      <p:cBhvr>
                                        <p:cTn id="36" dur="500" fill="hold"/>
                                        <p:tgtEl>
                                          <p:spTgt spid="77">
                                            <p:txEl>
                                              <p:pRg st="5" end="5"/>
                                            </p:txEl>
                                          </p:spTgt>
                                        </p:tgtEl>
                                        <p:attrNameLst>
                                          <p:attrName>ppt_x</p:attrName>
                                        </p:attrNameLst>
                                      </p:cBhvr>
                                      <p:tavLst>
                                        <p:tav tm="0">
                                          <p:val>
                                            <p:strVal val="0-#ppt_w/2"/>
                                          </p:val>
                                        </p:tav>
                                        <p:tav tm="100000">
                                          <p:val>
                                            <p:strVal val="#ppt_x"/>
                                          </p:val>
                                        </p:tav>
                                      </p:tavLst>
                                    </p:anim>
                                    <p:anim calcmode="lin" valueType="num">
                                      <p:cBhvr>
                                        <p:cTn id="37" dur="500" fill="hold"/>
                                        <p:tgtEl>
                                          <p:spTgt spid="7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2" presetClass="entr" presetSubtype="8" fill="hold" grpId="0" nodeType="afterEffect">
                                  <p:stCondLst>
                                    <p:cond delay="0"/>
                                  </p:stCondLst>
                                  <p:iterate>
                                    <p:tmAbs val="0"/>
                                  </p:iterate>
                                  <p:childTnLst>
                                    <p:set>
                                      <p:cBhvr>
                                        <p:cTn id="40" fill="hold"/>
                                        <p:tgtEl>
                                          <p:spTgt spid="77">
                                            <p:txEl>
                                              <p:pRg st="6" end="6"/>
                                            </p:txEl>
                                          </p:spTgt>
                                        </p:tgtEl>
                                        <p:attrNameLst>
                                          <p:attrName>style.visibility</p:attrName>
                                        </p:attrNameLst>
                                      </p:cBhvr>
                                      <p:to>
                                        <p:strVal val="visible"/>
                                      </p:to>
                                    </p:set>
                                    <p:anim calcmode="lin" valueType="num">
                                      <p:cBhvr>
                                        <p:cTn id="41" dur="500" fill="hold"/>
                                        <p:tgtEl>
                                          <p:spTgt spid="77">
                                            <p:txEl>
                                              <p:pRg st="6" end="6"/>
                                            </p:txEl>
                                          </p:spTgt>
                                        </p:tgtEl>
                                        <p:attrNameLst>
                                          <p:attrName>ppt_x</p:attrName>
                                        </p:attrNameLst>
                                      </p:cBhvr>
                                      <p:tavLst>
                                        <p:tav tm="0">
                                          <p:val>
                                            <p:strVal val="0-#ppt_w/2"/>
                                          </p:val>
                                        </p:tav>
                                        <p:tav tm="100000">
                                          <p:val>
                                            <p:strVal val="#ppt_x"/>
                                          </p:val>
                                        </p:tav>
                                      </p:tavLst>
                                    </p:anim>
                                    <p:anim calcmode="lin" valueType="num">
                                      <p:cBhvr>
                                        <p:cTn id="42" dur="500" fill="hold"/>
                                        <p:tgtEl>
                                          <p:spTgt spid="7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48FB3-D6DC-4724-E3BC-4C52E69B6283}"/>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B5DBA8A5-6E62-2127-5C27-1E63E1D68DD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190" dirty="0">
                <a:latin typeface="+mn-lt"/>
              </a:rPr>
              <a:t>Located in the northwest corner of the state, it is on the western edge od the Appalachian Mountains.</a:t>
            </a:r>
          </a:p>
          <a:p>
            <a:pPr marL="1204020" lvl="2" indent="-743771" defTabSz="896111">
              <a:spcBef>
                <a:spcPts val="1690"/>
              </a:spcBef>
              <a:buFont typeface="Arial" panose="020B0604020202020204" pitchFamily="34" charset="0"/>
              <a:buChar char="•"/>
              <a:defRPr sz="3136"/>
            </a:pPr>
            <a:r>
              <a:rPr lang="en-US" sz="2800" dirty="0">
                <a:latin typeface="+mn-lt"/>
              </a:rPr>
              <a:t>This region is where the borders of Tennessee, Georgia, and Alabama meet.</a:t>
            </a:r>
          </a:p>
          <a:p>
            <a:pPr marL="743771" indent="-743771" defTabSz="896111">
              <a:spcBef>
                <a:spcPts val="1690"/>
              </a:spcBef>
              <a:defRPr sz="3136"/>
            </a:pPr>
            <a:r>
              <a:rPr lang="en-US" sz="3190" dirty="0">
                <a:latin typeface="+mn-lt"/>
              </a:rPr>
              <a:t>Due to erosion of the limestone-heavy land, the region has many caves, and coal and iron deposits made mining a major occupation here.</a:t>
            </a:r>
          </a:p>
          <a:p>
            <a:pPr marL="743771" indent="-743771" defTabSz="896111">
              <a:spcBef>
                <a:spcPts val="1690"/>
              </a:spcBef>
              <a:defRPr sz="3136"/>
            </a:pPr>
            <a:r>
              <a:rPr lang="en-US" sz="3190" dirty="0">
                <a:latin typeface="+mn-lt"/>
              </a:rPr>
              <a:t>It has hot, humid summers and mild winters, and the region provides tourism and forestry for Georgia’s economy.</a:t>
            </a:r>
          </a:p>
        </p:txBody>
      </p:sp>
      <p:sp>
        <p:nvSpPr>
          <p:cNvPr id="78" name="Shape 78">
            <a:extLst>
              <a:ext uri="{FF2B5EF4-FFF2-40B4-BE49-F238E27FC236}">
                <a16:creationId xmlns:a16="http://schemas.microsoft.com/office/drawing/2014/main" id="{1FC141A9-5F4C-EF31-8604-79739BC8358F}"/>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11</a:t>
            </a:fld>
            <a:endParaRPr/>
          </a:p>
        </p:txBody>
      </p:sp>
      <p:sp>
        <p:nvSpPr>
          <p:cNvPr id="3" name="Shape 72">
            <a:extLst>
              <a:ext uri="{FF2B5EF4-FFF2-40B4-BE49-F238E27FC236}">
                <a16:creationId xmlns:a16="http://schemas.microsoft.com/office/drawing/2014/main" id="{D5BC7F0B-2AF0-24B4-7A68-DDD7B1DA059D}"/>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APPALACHIAN PLATEAU REGION</a:t>
            </a:r>
          </a:p>
        </p:txBody>
      </p:sp>
    </p:spTree>
    <p:extLst>
      <p:ext uri="{BB962C8B-B14F-4D97-AF65-F5344CB8AC3E}">
        <p14:creationId xmlns:p14="http://schemas.microsoft.com/office/powerpoint/2010/main" val="4231830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iterate>
                                    <p:tmAbs val="0"/>
                                  </p:iterate>
                                  <p:childTnLst>
                                    <p:set>
                                      <p:cBhvr>
                                        <p:cTn id="21" fill="hold"/>
                                        <p:tgtEl>
                                          <p:spTgt spid="77">
                                            <p:txEl>
                                              <p:pRg st="2" end="2"/>
                                            </p:txEl>
                                          </p:spTgt>
                                        </p:tgtEl>
                                        <p:attrNameLst>
                                          <p:attrName>style.visibility</p:attrName>
                                        </p:attrNameLst>
                                      </p:cBhvr>
                                      <p:to>
                                        <p:strVal val="visible"/>
                                      </p:to>
                                    </p:set>
                                    <p:anim calcmode="lin" valueType="num">
                                      <p:cBhvr>
                                        <p:cTn id="22"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3"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iterate>
                                    <p:tmAbs val="0"/>
                                  </p:iterate>
                                  <p:childTnLst>
                                    <p:set>
                                      <p:cBhvr>
                                        <p:cTn id="26" fill="hold"/>
                                        <p:tgtEl>
                                          <p:spTgt spid="77">
                                            <p:txEl>
                                              <p:pRg st="3" end="3"/>
                                            </p:txEl>
                                          </p:spTgt>
                                        </p:tgtEl>
                                        <p:attrNameLst>
                                          <p:attrName>style.visibility</p:attrName>
                                        </p:attrNameLst>
                                      </p:cBhvr>
                                      <p:to>
                                        <p:strVal val="visible"/>
                                      </p:to>
                                    </p:set>
                                    <p:anim calcmode="lin" valueType="num">
                                      <p:cBhvr>
                                        <p:cTn id="27"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8"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E3B9D-AC9C-EAAC-807F-BC741FFE546C}"/>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A1597CA4-7260-AE2E-9180-F25311CB178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800" dirty="0">
                <a:latin typeface="+mn-lt"/>
              </a:rPr>
              <a:t>East of the Appalachian Plateau, this region is made up of long mountain ridges and long valleys in between.</a:t>
            </a:r>
          </a:p>
          <a:p>
            <a:pPr marL="1204020" lvl="2" indent="-743771" defTabSz="896111">
              <a:spcBef>
                <a:spcPts val="1200"/>
              </a:spcBef>
              <a:buFont typeface="Arial" panose="020B0604020202020204" pitchFamily="34" charset="0"/>
              <a:buChar char="•"/>
              <a:defRPr sz="3136"/>
            </a:pPr>
            <a:r>
              <a:rPr lang="en-US" sz="2400" dirty="0">
                <a:latin typeface="+mn-lt"/>
              </a:rPr>
              <a:t>These ridges and valleys run in straight lines from the southwest to northeast.</a:t>
            </a:r>
          </a:p>
          <a:p>
            <a:pPr marL="743771" indent="-743771" defTabSz="896111">
              <a:spcBef>
                <a:spcPts val="1200"/>
              </a:spcBef>
              <a:defRPr sz="3136"/>
            </a:pPr>
            <a:r>
              <a:rPr lang="en-US" sz="2800" dirty="0">
                <a:latin typeface="+mn-lt"/>
              </a:rPr>
              <a:t>The valleys contain fertile farmland, and streams and roads run along the valleys.</a:t>
            </a:r>
          </a:p>
          <a:p>
            <a:pPr marL="743771" indent="-743771" defTabSz="896111">
              <a:spcBef>
                <a:spcPts val="1200"/>
              </a:spcBef>
              <a:defRPr sz="3136"/>
            </a:pPr>
            <a:r>
              <a:rPr lang="en-US" sz="2800" dirty="0">
                <a:latin typeface="+mn-lt"/>
              </a:rPr>
              <a:t>A </a:t>
            </a:r>
            <a:r>
              <a:rPr lang="en-US" sz="2800" b="1" dirty="0">
                <a:latin typeface="+mn-lt"/>
              </a:rPr>
              <a:t>fault</a:t>
            </a:r>
            <a:r>
              <a:rPr lang="en-US" sz="2800" dirty="0">
                <a:latin typeface="+mn-lt"/>
              </a:rPr>
              <a:t> system (break in the Earth’s crust when parts of its surface collide) divides the region from the northeast part of the state.</a:t>
            </a:r>
          </a:p>
          <a:p>
            <a:pPr marL="743771" indent="-743771" defTabSz="896111">
              <a:spcBef>
                <a:spcPts val="1200"/>
              </a:spcBef>
              <a:defRPr sz="3136"/>
            </a:pPr>
            <a:r>
              <a:rPr lang="en-US" sz="2800" dirty="0">
                <a:latin typeface="+mn-lt"/>
              </a:rPr>
              <a:t>It has hot, humid summers and not-too-cold winters, and its main industries include farming, timber, and producing textiles and carpets.</a:t>
            </a:r>
          </a:p>
        </p:txBody>
      </p:sp>
      <p:sp>
        <p:nvSpPr>
          <p:cNvPr id="78" name="Shape 78">
            <a:extLst>
              <a:ext uri="{FF2B5EF4-FFF2-40B4-BE49-F238E27FC236}">
                <a16:creationId xmlns:a16="http://schemas.microsoft.com/office/drawing/2014/main" id="{953698E3-E0F5-8A04-A6AA-D587125558D7}"/>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12</a:t>
            </a:fld>
            <a:endParaRPr/>
          </a:p>
        </p:txBody>
      </p:sp>
      <p:sp>
        <p:nvSpPr>
          <p:cNvPr id="3" name="Shape 72">
            <a:extLst>
              <a:ext uri="{FF2B5EF4-FFF2-40B4-BE49-F238E27FC236}">
                <a16:creationId xmlns:a16="http://schemas.microsoft.com/office/drawing/2014/main" id="{350915EB-5BEB-3D16-BB04-570EAECF8782}"/>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VALLEY AND RIDGE REGION</a:t>
            </a:r>
          </a:p>
        </p:txBody>
      </p:sp>
    </p:spTree>
    <p:extLst>
      <p:ext uri="{BB962C8B-B14F-4D97-AF65-F5344CB8AC3E}">
        <p14:creationId xmlns:p14="http://schemas.microsoft.com/office/powerpoint/2010/main" val="18777063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C4522-09B1-15A9-70A0-21DC9D985194}"/>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618CF164-0E4F-1023-A87B-F3D5BFF37536}"/>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2800" dirty="0">
                <a:latin typeface="+mn-lt"/>
              </a:rPr>
              <a:t>This region is in the northeast corner of the state and has the highest </a:t>
            </a:r>
            <a:r>
              <a:rPr lang="en-US" sz="2800" b="1" dirty="0">
                <a:latin typeface="+mn-lt"/>
              </a:rPr>
              <a:t>elevation</a:t>
            </a:r>
            <a:r>
              <a:rPr lang="en-US" sz="2800" dirty="0">
                <a:latin typeface="+mn-lt"/>
              </a:rPr>
              <a:t> (height above sea level) in Georgia.</a:t>
            </a:r>
          </a:p>
          <a:p>
            <a:pPr marL="1204020" lvl="2" indent="-743771" defTabSz="896111">
              <a:spcBef>
                <a:spcPts val="1200"/>
              </a:spcBef>
              <a:buFont typeface="Arial" panose="020B0604020202020204" pitchFamily="34" charset="0"/>
              <a:buChar char="•"/>
              <a:defRPr sz="3136"/>
            </a:pPr>
            <a:r>
              <a:rPr lang="en-US" sz="2400" dirty="0">
                <a:latin typeface="+mn-lt"/>
              </a:rPr>
              <a:t>Brasstown Bald, Georgia’s tallest mountain, exists here.</a:t>
            </a:r>
          </a:p>
          <a:p>
            <a:pPr marL="743771" indent="-743771" defTabSz="896111">
              <a:spcBef>
                <a:spcPts val="1200"/>
              </a:spcBef>
              <a:defRPr sz="3136"/>
            </a:pPr>
            <a:r>
              <a:rPr lang="en-US" sz="2800" dirty="0">
                <a:latin typeface="+mn-lt"/>
              </a:rPr>
              <a:t>Many roads here wind around valleys and streams, where it’s easier to build roads than high up on mountains.</a:t>
            </a:r>
          </a:p>
          <a:p>
            <a:pPr marL="743771" indent="-743771" defTabSz="896111">
              <a:spcBef>
                <a:spcPts val="1200"/>
              </a:spcBef>
              <a:defRPr sz="3136"/>
            </a:pPr>
            <a:r>
              <a:rPr lang="en-US" sz="2800" dirty="0">
                <a:latin typeface="+mn-lt"/>
              </a:rPr>
              <a:t>Rapid streams and waterfalls pepper the region, and it has warm summers, mild winters, and the most precipitation in the state.</a:t>
            </a:r>
          </a:p>
          <a:p>
            <a:pPr marL="1204020" lvl="2" indent="-743771" defTabSz="896111">
              <a:spcBef>
                <a:spcPts val="1200"/>
              </a:spcBef>
              <a:buFont typeface="Arial" panose="020B0604020202020204" pitchFamily="34" charset="0"/>
              <a:buChar char="•"/>
              <a:defRPr sz="3136"/>
            </a:pPr>
            <a:r>
              <a:rPr lang="en-US" sz="2400" dirty="0">
                <a:latin typeface="+mn-lt"/>
              </a:rPr>
              <a:t>Because of the increased rainfall, major rivers like the Savannah and Chattahoochee begin here.</a:t>
            </a:r>
          </a:p>
        </p:txBody>
      </p:sp>
      <p:sp>
        <p:nvSpPr>
          <p:cNvPr id="78" name="Shape 78">
            <a:extLst>
              <a:ext uri="{FF2B5EF4-FFF2-40B4-BE49-F238E27FC236}">
                <a16:creationId xmlns:a16="http://schemas.microsoft.com/office/drawing/2014/main" id="{1D248EB0-400A-B5BC-CCF8-3168DBD20A4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13</a:t>
            </a:fld>
            <a:endParaRPr/>
          </a:p>
        </p:txBody>
      </p:sp>
      <p:sp>
        <p:nvSpPr>
          <p:cNvPr id="3" name="Shape 72">
            <a:extLst>
              <a:ext uri="{FF2B5EF4-FFF2-40B4-BE49-F238E27FC236}">
                <a16:creationId xmlns:a16="http://schemas.microsoft.com/office/drawing/2014/main" id="{264F3951-C9C2-5191-4BB7-CC8DE1EFDBA1}"/>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BLUE RIDGE REGION</a:t>
            </a:r>
          </a:p>
        </p:txBody>
      </p:sp>
    </p:spTree>
    <p:extLst>
      <p:ext uri="{BB962C8B-B14F-4D97-AF65-F5344CB8AC3E}">
        <p14:creationId xmlns:p14="http://schemas.microsoft.com/office/powerpoint/2010/main" val="1856140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05EE8-7663-3217-561F-23AB3FE35081}"/>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058F2F28-3A46-C4F2-849C-FA0A4A7A7381}"/>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3190" dirty="0">
                <a:latin typeface="+mn-lt"/>
              </a:rPr>
              <a:t>Gold was found here in the 1800s, leading to the country’s first gold rush, and marble was found later.</a:t>
            </a:r>
          </a:p>
          <a:p>
            <a:pPr marL="743771" indent="-743771" defTabSz="896111">
              <a:spcBef>
                <a:spcPts val="1200"/>
              </a:spcBef>
              <a:defRPr sz="3136"/>
            </a:pPr>
            <a:r>
              <a:rPr lang="en-US" sz="3190" dirty="0">
                <a:latin typeface="+mn-lt"/>
              </a:rPr>
              <a:t>Tourism has become a major income source, attracting those who enjoy hikes, rafting and canoeing, and observing nature.</a:t>
            </a:r>
          </a:p>
        </p:txBody>
      </p:sp>
      <p:sp>
        <p:nvSpPr>
          <p:cNvPr id="78" name="Shape 78">
            <a:extLst>
              <a:ext uri="{FF2B5EF4-FFF2-40B4-BE49-F238E27FC236}">
                <a16:creationId xmlns:a16="http://schemas.microsoft.com/office/drawing/2014/main" id="{A392D148-4398-6925-CD8C-D1336467917D}"/>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14</a:t>
            </a:fld>
            <a:endParaRPr/>
          </a:p>
        </p:txBody>
      </p:sp>
      <p:sp>
        <p:nvSpPr>
          <p:cNvPr id="3" name="Shape 72">
            <a:extLst>
              <a:ext uri="{FF2B5EF4-FFF2-40B4-BE49-F238E27FC236}">
                <a16:creationId xmlns:a16="http://schemas.microsoft.com/office/drawing/2014/main" id="{E2B7EACE-E4BE-A9BD-0B33-6452D6F5A54F}"/>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BLUE RIDGE REGION, Pt. 2</a:t>
            </a:r>
          </a:p>
        </p:txBody>
      </p:sp>
    </p:spTree>
    <p:extLst>
      <p:ext uri="{BB962C8B-B14F-4D97-AF65-F5344CB8AC3E}">
        <p14:creationId xmlns:p14="http://schemas.microsoft.com/office/powerpoint/2010/main" val="39260743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E4C69-520E-CFD5-C1A4-21441C6417F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FB83DE5-C658-DBD8-FD1F-E3AC70ADB9A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3190" dirty="0">
                <a:latin typeface="+mn-lt"/>
              </a:rPr>
              <a:t>Many people live here, where rolling hills and flowing rivers characterize the region.</a:t>
            </a:r>
          </a:p>
          <a:p>
            <a:pPr marL="743771" indent="-743771" defTabSz="896111">
              <a:spcBef>
                <a:spcPts val="1200"/>
              </a:spcBef>
              <a:defRPr sz="3136"/>
            </a:pPr>
            <a:r>
              <a:rPr lang="en-US" sz="3190" dirty="0">
                <a:latin typeface="+mn-lt"/>
              </a:rPr>
              <a:t>Large granite deposits are found here, and the soil in some parts is red-colored clay due to iron oxide (rust).</a:t>
            </a:r>
          </a:p>
          <a:p>
            <a:pPr marL="743771" indent="-743771" defTabSz="896111">
              <a:spcBef>
                <a:spcPts val="1200"/>
              </a:spcBef>
              <a:defRPr sz="3136"/>
            </a:pPr>
            <a:r>
              <a:rPr lang="en-US" sz="3190" dirty="0">
                <a:latin typeface="+mn-lt"/>
              </a:rPr>
              <a:t>It has hot, humid summers and mild to cool winters, and fertile soil mixed with this climate makes the region perfect for farming.</a:t>
            </a:r>
          </a:p>
          <a:p>
            <a:pPr marL="1204020" lvl="2" indent="-743771" defTabSz="896111">
              <a:spcBef>
                <a:spcPts val="1200"/>
              </a:spcBef>
              <a:buFont typeface="Arial" panose="020B0604020202020204" pitchFamily="34" charset="0"/>
              <a:buChar char="•"/>
              <a:defRPr sz="3136"/>
            </a:pPr>
            <a:r>
              <a:rPr lang="en-US" sz="2800" dirty="0">
                <a:latin typeface="+mn-lt"/>
              </a:rPr>
              <a:t>Major crops grown here include corn, soybeans, wheat, and cotton.</a:t>
            </a:r>
          </a:p>
        </p:txBody>
      </p:sp>
      <p:sp>
        <p:nvSpPr>
          <p:cNvPr id="78" name="Shape 78">
            <a:extLst>
              <a:ext uri="{FF2B5EF4-FFF2-40B4-BE49-F238E27FC236}">
                <a16:creationId xmlns:a16="http://schemas.microsoft.com/office/drawing/2014/main" id="{62C8EF65-F399-5060-72AD-9A36880E4DD9}"/>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sp>
        <p:nvSpPr>
          <p:cNvPr id="3" name="Shape 72">
            <a:extLst>
              <a:ext uri="{FF2B5EF4-FFF2-40B4-BE49-F238E27FC236}">
                <a16:creationId xmlns:a16="http://schemas.microsoft.com/office/drawing/2014/main" id="{58036DEC-73A7-E6CF-56A6-C2563E34EED3}"/>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PIEDMONT REGION</a:t>
            </a:r>
          </a:p>
        </p:txBody>
      </p:sp>
    </p:spTree>
    <p:extLst>
      <p:ext uri="{BB962C8B-B14F-4D97-AF65-F5344CB8AC3E}">
        <p14:creationId xmlns:p14="http://schemas.microsoft.com/office/powerpoint/2010/main" val="33940822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43F38D-99BA-861A-1E1F-8A6BE7BA3EF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400AE27-80A0-732F-ABD1-C579DC21A872}"/>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sz="3190" dirty="0">
                <a:latin typeface="+mn-lt"/>
              </a:rPr>
              <a:t>The </a:t>
            </a:r>
            <a:r>
              <a:rPr lang="en-US" sz="3190" b="1" dirty="0">
                <a:latin typeface="+mn-lt"/>
              </a:rPr>
              <a:t>Fall Line </a:t>
            </a:r>
            <a:r>
              <a:rPr lang="en-US" sz="3190" dirty="0">
                <a:latin typeface="+mn-lt"/>
              </a:rPr>
              <a:t>is the line where fast, narrow rivers leave the hard soil of the Piedmont and enter the softer soil of the Coastal Plain, creating waterfalls and rapids before spreading out and becoming slower. </a:t>
            </a:r>
          </a:p>
          <a:p>
            <a:pPr marL="743771" indent="-743771" defTabSz="896111">
              <a:spcBef>
                <a:spcPts val="1200"/>
              </a:spcBef>
              <a:defRPr sz="3136"/>
            </a:pPr>
            <a:r>
              <a:rPr lang="en-US" sz="3190" dirty="0">
                <a:latin typeface="+mn-lt"/>
              </a:rPr>
              <a:t>Many major cities are located along the Fall Line for easier shipping access, and craftsmen congregated in these cities.</a:t>
            </a:r>
          </a:p>
        </p:txBody>
      </p:sp>
      <p:sp>
        <p:nvSpPr>
          <p:cNvPr id="78" name="Shape 78">
            <a:extLst>
              <a:ext uri="{FF2B5EF4-FFF2-40B4-BE49-F238E27FC236}">
                <a16:creationId xmlns:a16="http://schemas.microsoft.com/office/drawing/2014/main" id="{A18089A7-E11B-11D1-3D08-0791B0C6DF03}"/>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16</a:t>
            </a:fld>
            <a:endParaRPr/>
          </a:p>
        </p:txBody>
      </p:sp>
      <p:sp>
        <p:nvSpPr>
          <p:cNvPr id="3" name="Shape 72">
            <a:extLst>
              <a:ext uri="{FF2B5EF4-FFF2-40B4-BE49-F238E27FC236}">
                <a16:creationId xmlns:a16="http://schemas.microsoft.com/office/drawing/2014/main" id="{6C014450-610B-2AFA-BD75-3F6A5F07DA87}"/>
              </a:ext>
            </a:extLst>
          </p:cNvPr>
          <p:cNvSpPr txBox="1">
            <a:spLocks/>
          </p:cNvSpPr>
          <p:nvPr/>
        </p:nvSpPr>
        <p:spPr>
          <a:xfrm>
            <a:off x="457199" y="0"/>
            <a:ext cx="82296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PIEDMONT REGION, Pt. 2</a:t>
            </a:r>
          </a:p>
        </p:txBody>
      </p:sp>
    </p:spTree>
    <p:extLst>
      <p:ext uri="{BB962C8B-B14F-4D97-AF65-F5344CB8AC3E}">
        <p14:creationId xmlns:p14="http://schemas.microsoft.com/office/powerpoint/2010/main" val="30885961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B3B8EE-8447-B7B9-FC32-4F8103B5F67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351DACA-BF97-32E0-4FCD-D2EFF6F75083}"/>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750" dirty="0">
                <a:latin typeface="+mn-lt"/>
              </a:rPr>
              <a:t>This is the largest and southernmost region, which is divided into the Upper and Lower Coastal Plains.</a:t>
            </a:r>
          </a:p>
          <a:p>
            <a:pPr marL="743771" indent="-743771" defTabSz="896111">
              <a:spcBef>
                <a:spcPts val="1690"/>
              </a:spcBef>
              <a:defRPr sz="3136"/>
            </a:pPr>
            <a:r>
              <a:rPr lang="en-US" sz="2750" dirty="0">
                <a:latin typeface="+mn-lt"/>
              </a:rPr>
              <a:t>Porous limestone lies under the soil, which holds rainwater used for drinking, agriculture, and industry.</a:t>
            </a:r>
          </a:p>
          <a:p>
            <a:pPr marL="743771" indent="-743771" defTabSz="896111">
              <a:spcBef>
                <a:spcPts val="1690"/>
              </a:spcBef>
              <a:defRPr sz="3136"/>
            </a:pPr>
            <a:r>
              <a:rPr lang="en-US" sz="2750" dirty="0">
                <a:latin typeface="+mn-lt"/>
              </a:rPr>
              <a:t>It has hot, humid summers and cool winters.</a:t>
            </a:r>
          </a:p>
          <a:p>
            <a:pPr marL="743771" indent="-743771" defTabSz="896111">
              <a:spcBef>
                <a:spcPts val="1690"/>
              </a:spcBef>
              <a:defRPr sz="3136"/>
            </a:pPr>
            <a:r>
              <a:rPr lang="en-US" sz="2750" dirty="0">
                <a:latin typeface="+mn-lt"/>
              </a:rPr>
              <a:t>The fertile soil of the Upper Coastal Plain grows peanuts, peaches, Vidalia onions, corn, and cotton, while the Lower Coastal Plain is flat, low, and marshy, with deepwater ports along the coast.</a:t>
            </a:r>
          </a:p>
          <a:p>
            <a:pPr marL="743771" indent="-743771" defTabSz="896111">
              <a:spcBef>
                <a:spcPts val="1690"/>
              </a:spcBef>
              <a:defRPr sz="3136"/>
            </a:pPr>
            <a:r>
              <a:rPr lang="en-US" sz="2750" dirty="0">
                <a:latin typeface="+mn-lt"/>
              </a:rPr>
              <a:t>Contributors to the economy here include pulp and paper industries, commercial fishing, seafood processing, tourism, and recreation.</a:t>
            </a:r>
          </a:p>
        </p:txBody>
      </p:sp>
      <p:sp>
        <p:nvSpPr>
          <p:cNvPr id="78" name="Shape 78">
            <a:extLst>
              <a:ext uri="{FF2B5EF4-FFF2-40B4-BE49-F238E27FC236}">
                <a16:creationId xmlns:a16="http://schemas.microsoft.com/office/drawing/2014/main" id="{ABA55D33-F9D5-EFE5-18EA-FF911B5BAEBA}"/>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3" name="Shape 72">
            <a:extLst>
              <a:ext uri="{FF2B5EF4-FFF2-40B4-BE49-F238E27FC236}">
                <a16:creationId xmlns:a16="http://schemas.microsoft.com/office/drawing/2014/main" id="{B76AAF09-752F-0E76-EFC8-92F7E8DB29BF}"/>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COASTAL PLAIN REGION</a:t>
            </a:r>
          </a:p>
        </p:txBody>
      </p:sp>
      <p:sp>
        <p:nvSpPr>
          <p:cNvPr id="2" name="TextBox 1">
            <a:extLst>
              <a:ext uri="{FF2B5EF4-FFF2-40B4-BE49-F238E27FC236}">
                <a16:creationId xmlns:a16="http://schemas.microsoft.com/office/drawing/2014/main" id="{9D45A543-A41F-A82C-8F9F-FF3033B1EA6E}"/>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3877650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E7444-016E-CC81-A4DA-B9D206348786}"/>
            </a:ext>
          </a:extLst>
        </p:cNvPr>
        <p:cNvGrpSpPr/>
        <p:nvPr/>
      </p:nvGrpSpPr>
      <p:grpSpPr>
        <a:xfrm>
          <a:off x="0" y="0"/>
          <a:ext cx="0" cy="0"/>
          <a:chOff x="0" y="0"/>
          <a:chExt cx="0" cy="0"/>
        </a:xfrm>
      </p:grpSpPr>
      <p:sp>
        <p:nvSpPr>
          <p:cNvPr id="112" name="Shape 112">
            <a:extLst>
              <a:ext uri="{FF2B5EF4-FFF2-40B4-BE49-F238E27FC236}">
                <a16:creationId xmlns:a16="http://schemas.microsoft.com/office/drawing/2014/main" id="{DE508EE5-83A6-1D7B-9A10-4A977DDB945B}"/>
              </a:ext>
            </a:extLst>
          </p:cNvPr>
          <p:cNvSpPr>
            <a:spLocks noGrp="1"/>
          </p:cNvSpPr>
          <p:nvPr>
            <p:ph type="body" idx="1"/>
          </p:nvPr>
        </p:nvSpPr>
        <p:spPr>
          <a:xfrm>
            <a:off x="453348" y="1143000"/>
            <a:ext cx="8229600" cy="4525963"/>
          </a:xfrm>
          <a:prstGeom prst="rect">
            <a:avLst/>
          </a:prstGeom>
        </p:spPr>
        <p:txBody>
          <a:bodyPr>
            <a:noAutofit/>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are the barrier islands and their uses?</a:t>
            </a:r>
          </a:p>
        </p:txBody>
      </p:sp>
      <p:sp>
        <p:nvSpPr>
          <p:cNvPr id="113" name="Shape 113">
            <a:extLst>
              <a:ext uri="{FF2B5EF4-FFF2-40B4-BE49-F238E27FC236}">
                <a16:creationId xmlns:a16="http://schemas.microsoft.com/office/drawing/2014/main" id="{AD8C53D8-DE7A-1615-327F-5BA7CC20DC53}"/>
              </a:ext>
            </a:extLst>
          </p:cNvPr>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
        <p:nvSpPr>
          <p:cNvPr id="2" name="Shape 72">
            <a:extLst>
              <a:ext uri="{FF2B5EF4-FFF2-40B4-BE49-F238E27FC236}">
                <a16:creationId xmlns:a16="http://schemas.microsoft.com/office/drawing/2014/main" id="{AB2BE050-BCE5-74F1-A7F5-08CB5BC4404A}"/>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3: GEORGIA’S</a:t>
            </a:r>
            <a:br>
              <a:rPr lang="en-US" sz="4000" dirty="0">
                <a:latin typeface="+mn-lt"/>
              </a:rPr>
            </a:br>
            <a:r>
              <a:rPr lang="en-US" sz="4000" dirty="0">
                <a:latin typeface="+mn-lt"/>
              </a:rPr>
              <a:t>PHYSICAL FEATURES</a:t>
            </a:r>
          </a:p>
        </p:txBody>
      </p:sp>
    </p:spTree>
    <p:extLst>
      <p:ext uri="{BB962C8B-B14F-4D97-AF65-F5344CB8AC3E}">
        <p14:creationId xmlns:p14="http://schemas.microsoft.com/office/powerpoint/2010/main" val="1070774995"/>
      </p:ext>
    </p:extLst>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50B4F-CF06-B8E6-1337-3B98D244A7FF}"/>
            </a:ext>
          </a:extLst>
        </p:cNvPr>
        <p:cNvGrpSpPr/>
        <p:nvPr/>
      </p:nvGrpSpPr>
      <p:grpSpPr>
        <a:xfrm>
          <a:off x="0" y="0"/>
          <a:ext cx="0" cy="0"/>
          <a:chOff x="0" y="0"/>
          <a:chExt cx="0" cy="0"/>
        </a:xfrm>
      </p:grpSpPr>
      <p:sp>
        <p:nvSpPr>
          <p:cNvPr id="117" name="Shape 117">
            <a:extLst>
              <a:ext uri="{FF2B5EF4-FFF2-40B4-BE49-F238E27FC236}">
                <a16:creationId xmlns:a16="http://schemas.microsoft.com/office/drawing/2014/main" id="{48B5A4D7-E5D7-087E-D2FA-A1B1A5F95CAC}"/>
              </a:ext>
            </a:extLst>
          </p:cNvPr>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19</a:t>
            </a:fld>
            <a:endParaRPr/>
          </a:p>
        </p:txBody>
      </p:sp>
      <p:sp>
        <p:nvSpPr>
          <p:cNvPr id="2" name="Shape 72">
            <a:extLst>
              <a:ext uri="{FF2B5EF4-FFF2-40B4-BE49-F238E27FC236}">
                <a16:creationId xmlns:a16="http://schemas.microsoft.com/office/drawing/2014/main" id="{C46EDBB0-0B06-FA04-9CDF-35D19B292183}"/>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3: GEORGIA’S</a:t>
            </a:r>
            <a:br>
              <a:rPr lang="en-US" sz="4000" dirty="0">
                <a:latin typeface="+mn-lt"/>
              </a:rPr>
            </a:br>
            <a:r>
              <a:rPr lang="en-US" sz="4000" dirty="0">
                <a:latin typeface="+mn-lt"/>
              </a:rPr>
              <a:t>PHYSICAL FEATURES</a:t>
            </a:r>
          </a:p>
        </p:txBody>
      </p:sp>
      <p:sp>
        <p:nvSpPr>
          <p:cNvPr id="7" name="Shape 69">
            <a:extLst>
              <a:ext uri="{FF2B5EF4-FFF2-40B4-BE49-F238E27FC236}">
                <a16:creationId xmlns:a16="http://schemas.microsoft.com/office/drawing/2014/main" id="{5C8D6626-72D7-59CE-B632-B97DC56E3DC1}"/>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800" dirty="0">
                <a:latin typeface="+mn-lt"/>
              </a:rPr>
              <a:t>barrier island</a:t>
            </a:r>
          </a:p>
          <a:p>
            <a:pPr marL="892629" lvl="2" indent="-457200" hangingPunct="1">
              <a:lnSpc>
                <a:spcPct val="100000"/>
              </a:lnSpc>
              <a:buFont typeface="Arial" panose="020B0604020202020204" pitchFamily="34" charset="0"/>
              <a:buChar char="•"/>
            </a:pPr>
            <a:r>
              <a:rPr lang="en-US" sz="2800" dirty="0">
                <a:latin typeface="+mn-lt"/>
              </a:rPr>
              <a:t>peat</a:t>
            </a:r>
          </a:p>
          <a:p>
            <a:pPr marL="342900" lvl="1" indent="-342900" hangingPunct="1">
              <a:lnSpc>
                <a:spcPct val="100000"/>
              </a:lnSpc>
              <a:buFont typeface="Wingdings"/>
              <a:buChar char="➢"/>
            </a:pPr>
            <a:endParaRPr lang="en-US" dirty="0">
              <a:latin typeface="+mn-lt"/>
            </a:endParaRPr>
          </a:p>
        </p:txBody>
      </p:sp>
    </p:spTree>
    <p:extLst>
      <p:ext uri="{BB962C8B-B14F-4D97-AF65-F5344CB8AC3E}">
        <p14:creationId xmlns:p14="http://schemas.microsoft.com/office/powerpoint/2010/main" val="303203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31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9F48A9-CCD2-4F89-4792-1305274291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1" r="26" b="5724"/>
          <a:stretch>
            <a:fillRect/>
          </a:stretch>
        </p:blipFill>
        <p:spPr bwMode="auto">
          <a:xfrm>
            <a:off x="0" y="0"/>
            <a:ext cx="9141246" cy="64654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959EA9A-87F3-BBAF-14E8-5E7C785FACA1}"/>
              </a:ext>
            </a:extLst>
          </p:cNvPr>
          <p:cNvSpPr/>
          <p:nvPr/>
        </p:nvSpPr>
        <p:spPr>
          <a:xfrm>
            <a:off x="0" y="5449754"/>
            <a:ext cx="5701696" cy="1015659"/>
          </a:xfrm>
          <a:prstGeom prst="rect">
            <a:avLst/>
          </a:prstGeom>
          <a:solidFill>
            <a:srgbClr val="10253F">
              <a:alpha val="81961"/>
            </a:srgbClr>
          </a:solidFill>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a:bevelT w="63500" h="25400"/>
          </a:sp3d>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5" name="Shape 65"/>
          <p:cNvSpPr/>
          <p:nvPr/>
        </p:nvSpPr>
        <p:spPr>
          <a:xfrm>
            <a:off x="0" y="5449755"/>
            <a:ext cx="5766458" cy="1015659"/>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nchor="b">
            <a:spAutoFit/>
          </a:bodyPr>
          <a:lstStyle/>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1: </a:t>
            </a:r>
            <a:r>
              <a:rPr lang="en-US" u="sng" dirty="0">
                <a:solidFill>
                  <a:srgbClr val="FF0000"/>
                </a:solidFill>
                <a:uFill>
                  <a:solidFill>
                    <a:srgbClr val="FF0000"/>
                  </a:solidFill>
                </a:uFill>
                <a:latin typeface="+mn-lt"/>
                <a:hlinkClick r:id="rId3" action="ppaction://hlinksldjump"/>
              </a:rPr>
              <a:t>Georgia’s Location</a:t>
            </a:r>
            <a:endParaRPr u="sng" dirty="0">
              <a:solidFill>
                <a:srgbClr val="FF0000"/>
              </a:solidFill>
              <a:uFill>
                <a:solidFill>
                  <a:srgbClr val="FF0000"/>
                </a:solidFill>
              </a:uFill>
              <a:latin typeface="+mn-lt"/>
              <a:hlinkClick r:id="rId3" action="ppaction://hlinksldjump">
                <a:extLst>
                  <a:ext uri="{A12FA001-AC4F-418D-AE19-62706E023703}">
                    <ahyp:hlinkClr xmlns:ahyp="http://schemas.microsoft.com/office/drawing/2018/hyperlinkcolor" val="tx"/>
                  </a:ext>
                </a:extLst>
              </a:hlinkClick>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latin typeface="+mn-lt"/>
              </a:rPr>
              <a:t> </a:t>
            </a:r>
            <a:r>
              <a:rPr dirty="0">
                <a:latin typeface="+mn-lt"/>
              </a:rPr>
              <a:t>Section 2: </a:t>
            </a:r>
            <a:r>
              <a:rPr lang="en-US" u="sng" dirty="0">
                <a:solidFill>
                  <a:srgbClr val="FF0000"/>
                </a:solidFill>
                <a:uFill>
                  <a:solidFill>
                    <a:srgbClr val="FF0000"/>
                  </a:solidFill>
                </a:uFill>
                <a:latin typeface="+mn-lt"/>
                <a:hlinkClick r:id="rId4" action="ppaction://hlinksldjump"/>
              </a:rPr>
              <a:t>Georgia’s Geographic Regions</a:t>
            </a:r>
            <a:endParaRPr lang="en-US" u="sng" dirty="0">
              <a:solidFill>
                <a:srgbClr val="FF0000"/>
              </a:solidFill>
              <a:uFill>
                <a:solidFill>
                  <a:srgbClr val="FF0000"/>
                </a:solidFill>
              </a:uFill>
              <a:latin typeface="+mn-lt"/>
            </a:endParaRPr>
          </a:p>
          <a:p>
            <a:pPr>
              <a:defRPr sz="2000" b="1">
                <a:solidFill>
                  <a:srgbClr val="FFFFFF"/>
                </a:solidFill>
                <a:effectLst>
                  <a:outerShdw blurRad="38100" dist="38100" dir="2700000" rotWithShape="0">
                    <a:srgbClr val="000000">
                      <a:alpha val="43137"/>
                    </a:srgbClr>
                  </a:outerShdw>
                </a:effectLst>
                <a:latin typeface="Trebuchet MS"/>
                <a:ea typeface="Trebuchet MS"/>
                <a:cs typeface="Trebuchet MS"/>
                <a:sym typeface="Trebuchet MS"/>
              </a:defRPr>
            </a:pPr>
            <a:r>
              <a:rPr lang="en-US" dirty="0">
                <a:solidFill>
                  <a:srgbClr val="FFFFFF"/>
                </a:solidFill>
                <a:uFill>
                  <a:solidFill>
                    <a:srgbClr val="FF0000"/>
                  </a:solidFill>
                </a:uFill>
                <a:latin typeface="+mn-lt"/>
              </a:rPr>
              <a:t> Section 3: </a:t>
            </a:r>
            <a:r>
              <a:rPr lang="en-US" dirty="0">
                <a:solidFill>
                  <a:srgbClr val="FFFFFF"/>
                </a:solidFill>
                <a:uFill>
                  <a:solidFill>
                    <a:srgbClr val="FF0000"/>
                  </a:solidFill>
                </a:uFill>
                <a:latin typeface="+mn-lt"/>
                <a:hlinkClick r:id="rId5" action="ppaction://hlinksldjump"/>
              </a:rPr>
              <a:t>Georgia’s Physical Features</a:t>
            </a:r>
            <a:endParaRPr lang="en-US" dirty="0">
              <a:solidFill>
                <a:srgbClr val="FFFFFF"/>
              </a:solidFill>
              <a:uFill>
                <a:solidFill>
                  <a:srgbClr val="FF0000"/>
                </a:solidFill>
              </a:uFill>
              <a:latin typeface="+mn-lt"/>
            </a:endParaRPr>
          </a:p>
        </p:txBody>
      </p:sp>
      <p:sp>
        <p:nvSpPr>
          <p:cNvPr id="66" name="Shape 66"/>
          <p:cNvSpPr>
            <a:spLocks noGrp="1"/>
          </p:cNvSpPr>
          <p:nvPr>
            <p:ph type="sldNum" sz="quarter" idx="2"/>
          </p:nvPr>
        </p:nvSpPr>
        <p:spPr>
          <a:xfrm>
            <a:off x="8655497" y="6521549"/>
            <a:ext cx="183701" cy="307773"/>
          </a:xfrm>
          <a:prstGeom prst="rect">
            <a:avLst/>
          </a:prstGeom>
          <a:extLst>
            <a:ext uri="{C572A759-6A51-4108-AA02-DFA0A04FC94B}">
              <ma14:wrappingTextBoxFlag xmlns="" xmlns:ma14="http://schemas.microsoft.com/office/mac/drawingml/2011/main" val="1"/>
            </a:ext>
          </a:extLst>
        </p:spPr>
        <p:txBody>
          <a:bodyPr/>
          <a:lstStyle>
            <a:lvl1pPr>
              <a:defRPr>
                <a:solidFill>
                  <a:srgbClr val="000000"/>
                </a:solidFill>
              </a:defRPr>
            </a:lvl1pPr>
          </a:lstStyle>
          <a:p>
            <a:fld id="{86CB4B4D-7CA3-9044-876B-883B54F8677D}" type="slidenum">
              <a:rPr>
                <a:solidFill>
                  <a:srgbClr val="FFFFFF"/>
                </a:solidFill>
              </a:rPr>
              <a:t>2</a:t>
            </a:fld>
            <a:endParaRPr dirty="0">
              <a:solidFill>
                <a:srgbClr val="FFFFFF"/>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2" nodeType="afterEffect">
                                  <p:stCondLst>
                                    <p:cond delay="0"/>
                                  </p:stCondLst>
                                  <p:iterate>
                                    <p:tmAbs val="0"/>
                                  </p:iterate>
                                  <p:childTnLst>
                                    <p:set>
                                      <p:cBhvr>
                                        <p:cTn id="6" fill="hold"/>
                                        <p:tgtEl>
                                          <p:spTgt spid="65"/>
                                        </p:tgtEl>
                                        <p:attrNameLst>
                                          <p:attrName>style.visibility</p:attrName>
                                        </p:attrNameLst>
                                      </p:cBhvr>
                                      <p:to>
                                        <p:strVal val="visible"/>
                                      </p:to>
                                    </p:set>
                                    <p:anim calcmode="lin" valueType="num">
                                      <p:cBhvr>
                                        <p:cTn id="7" dur="500" fill="hold"/>
                                        <p:tgtEl>
                                          <p:spTgt spid="65"/>
                                        </p:tgtEl>
                                        <p:attrNameLst>
                                          <p:attrName>ppt_x</p:attrName>
                                        </p:attrNameLst>
                                      </p:cBhvr>
                                      <p:tavLst>
                                        <p:tav tm="0">
                                          <p:val>
                                            <p:strVal val="0-#ppt_w/2"/>
                                          </p:val>
                                        </p:tav>
                                        <p:tav tm="100000">
                                          <p:val>
                                            <p:strVal val="#ppt_x"/>
                                          </p:val>
                                        </p:tav>
                                      </p:tavLst>
                                    </p:anim>
                                    <p:anim calcmode="lin" valueType="num">
                                      <p:cBhvr>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2"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3C38A-AFFA-E82C-4A92-6D5274ADB69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8E58490-1646-3638-AC56-37EC6B76B610}"/>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000" dirty="0">
                <a:latin typeface="+mn-lt"/>
              </a:rPr>
              <a:t>Georgia’s rivers and streams provide water for drinking, recreation, irrigation, and industry.</a:t>
            </a:r>
          </a:p>
          <a:p>
            <a:pPr marL="1204020" lvl="2" indent="-743771" defTabSz="896111">
              <a:spcBef>
                <a:spcPts val="1690"/>
              </a:spcBef>
              <a:buFont typeface="Arial" panose="020B0604020202020204" pitchFamily="34" charset="0"/>
              <a:buChar char="•"/>
              <a:defRPr sz="3136"/>
            </a:pPr>
            <a:r>
              <a:rPr lang="en-US" sz="2600" dirty="0">
                <a:latin typeface="+mn-lt"/>
              </a:rPr>
              <a:t>Some waterways flow southwest into the Gulf of Mexico, but most flow to the Atlantic Ocean.</a:t>
            </a:r>
          </a:p>
          <a:p>
            <a:pPr marL="743771" indent="-743771" defTabSz="896111">
              <a:spcBef>
                <a:spcPts val="1690"/>
              </a:spcBef>
              <a:defRPr sz="3136"/>
            </a:pPr>
            <a:r>
              <a:rPr lang="en-US" sz="3000" dirty="0">
                <a:latin typeface="+mn-lt"/>
              </a:rPr>
              <a:t>Georgia has 14 </a:t>
            </a:r>
            <a:r>
              <a:rPr lang="en-US" sz="3000" b="1" dirty="0">
                <a:latin typeface="+mn-lt"/>
              </a:rPr>
              <a:t>barrier islands </a:t>
            </a:r>
            <a:r>
              <a:rPr lang="en-US" sz="3000" dirty="0">
                <a:latin typeface="+mn-lt"/>
              </a:rPr>
              <a:t>(sandy islands that run parallel to the coast and are separated from the mainland by a lagoon or salt marsh).</a:t>
            </a:r>
          </a:p>
          <a:p>
            <a:pPr marL="1204020" lvl="2" indent="-743771" defTabSz="896111">
              <a:spcBef>
                <a:spcPts val="1690"/>
              </a:spcBef>
              <a:buFont typeface="Arial" panose="020B0604020202020204" pitchFamily="34" charset="0"/>
              <a:buChar char="•"/>
              <a:defRPr sz="3136"/>
            </a:pPr>
            <a:r>
              <a:rPr lang="en-US" sz="2600" dirty="0">
                <a:latin typeface="+mn-lt"/>
              </a:rPr>
              <a:t>They have become popular tourist destinations, though only 4 are accessible by car.</a:t>
            </a:r>
          </a:p>
          <a:p>
            <a:pPr marL="743771" indent="-743771" defTabSz="896111">
              <a:spcBef>
                <a:spcPts val="1690"/>
              </a:spcBef>
              <a:defRPr sz="3136"/>
            </a:pPr>
            <a:r>
              <a:rPr lang="en-US" sz="3000" dirty="0">
                <a:latin typeface="+mn-lt"/>
              </a:rPr>
              <a:t>Georgia also has many swamps, including the Okefenokee Swamp.</a:t>
            </a:r>
          </a:p>
        </p:txBody>
      </p:sp>
      <p:sp>
        <p:nvSpPr>
          <p:cNvPr id="78" name="Shape 78">
            <a:extLst>
              <a:ext uri="{FF2B5EF4-FFF2-40B4-BE49-F238E27FC236}">
                <a16:creationId xmlns:a16="http://schemas.microsoft.com/office/drawing/2014/main" id="{EA14BE0D-8BB8-1565-FB8C-58C0E2D7AF7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
        <p:nvSpPr>
          <p:cNvPr id="3" name="Shape 72">
            <a:extLst>
              <a:ext uri="{FF2B5EF4-FFF2-40B4-BE49-F238E27FC236}">
                <a16:creationId xmlns:a16="http://schemas.microsoft.com/office/drawing/2014/main" id="{DAF28E1B-D6E8-7466-AA75-F942BF2810D5}"/>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GEORGIA’S PHYSICAL FEATURES</a:t>
            </a:r>
          </a:p>
        </p:txBody>
      </p:sp>
    </p:spTree>
    <p:extLst>
      <p:ext uri="{BB962C8B-B14F-4D97-AF65-F5344CB8AC3E}">
        <p14:creationId xmlns:p14="http://schemas.microsoft.com/office/powerpoint/2010/main" val="1282746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7C74-57C1-9F03-6165-4B20C0D7D31B}"/>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5F83FDB0-700C-6880-4864-41068CC274C8}"/>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Georgia’s longest river begins in the Blue Ridge Mountains, runs southwest through Florida, and empties into the Gulf of Mexico.</a:t>
            </a:r>
          </a:p>
          <a:p>
            <a:pPr marL="743771" indent="-743771" defTabSz="896111">
              <a:spcBef>
                <a:spcPts val="1690"/>
              </a:spcBef>
              <a:defRPr sz="3136"/>
            </a:pPr>
            <a:r>
              <a:rPr lang="en-US" dirty="0">
                <a:latin typeface="+mn-lt"/>
              </a:rPr>
              <a:t>This river is a major source of drinking water, agricultural irrigation, and industrial use in Georgia, Florida, and Alabama.</a:t>
            </a:r>
          </a:p>
          <a:p>
            <a:pPr marL="1204020" lvl="2" indent="-743771" defTabSz="896111">
              <a:spcBef>
                <a:spcPts val="1690"/>
              </a:spcBef>
              <a:buFont typeface="Arial" panose="020B0604020202020204" pitchFamily="34" charset="0"/>
              <a:buChar char="•"/>
              <a:defRPr sz="3136"/>
            </a:pPr>
            <a:r>
              <a:rPr lang="en-US" sz="2800" dirty="0">
                <a:latin typeface="+mn-lt"/>
              </a:rPr>
              <a:t>This has led to long-term disagreements over how much water each state gets.</a:t>
            </a:r>
          </a:p>
          <a:p>
            <a:pPr marL="743771" indent="-743771" defTabSz="896111">
              <a:spcBef>
                <a:spcPts val="1690"/>
              </a:spcBef>
              <a:defRPr sz="3136"/>
            </a:pPr>
            <a:r>
              <a:rPr lang="en-US" dirty="0">
                <a:latin typeface="+mn-lt"/>
              </a:rPr>
              <a:t>The river offers activities like boating, rafting, kayaking, and fishing, as well as hiking and biking at the Chattahoochee Bend State Park.</a:t>
            </a:r>
          </a:p>
        </p:txBody>
      </p:sp>
      <p:sp>
        <p:nvSpPr>
          <p:cNvPr id="78" name="Shape 78">
            <a:extLst>
              <a:ext uri="{FF2B5EF4-FFF2-40B4-BE49-F238E27FC236}">
                <a16:creationId xmlns:a16="http://schemas.microsoft.com/office/drawing/2014/main" id="{582AE252-5A07-329C-E173-BFD510908538}"/>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21</a:t>
            </a:fld>
            <a:endParaRPr/>
          </a:p>
        </p:txBody>
      </p:sp>
      <p:sp>
        <p:nvSpPr>
          <p:cNvPr id="3" name="Shape 72">
            <a:extLst>
              <a:ext uri="{FF2B5EF4-FFF2-40B4-BE49-F238E27FC236}">
                <a16:creationId xmlns:a16="http://schemas.microsoft.com/office/drawing/2014/main" id="{9A612DCF-ACC3-B5D3-F185-94F67B902811}"/>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CHATTAHOOCHEE RIVER</a:t>
            </a:r>
          </a:p>
        </p:txBody>
      </p:sp>
    </p:spTree>
    <p:extLst>
      <p:ext uri="{BB962C8B-B14F-4D97-AF65-F5344CB8AC3E}">
        <p14:creationId xmlns:p14="http://schemas.microsoft.com/office/powerpoint/2010/main" val="19976316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7678B-C663-D93E-EBA9-D52551459829}"/>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ED5B9FC6-4D34-B8D2-8047-2D47E6F93EC9}"/>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200"/>
              </a:spcBef>
              <a:defRPr sz="3136"/>
            </a:pPr>
            <a:r>
              <a:rPr lang="en-US" dirty="0">
                <a:latin typeface="+mn-lt"/>
              </a:rPr>
              <a:t>The river forms Georgia’s eastern boundary with South Carolina and is joined by many others on its way to the ocean.</a:t>
            </a:r>
          </a:p>
          <a:p>
            <a:pPr marL="743771" indent="-743771" defTabSz="896111">
              <a:spcBef>
                <a:spcPts val="1200"/>
              </a:spcBef>
              <a:defRPr sz="3136"/>
            </a:pPr>
            <a:r>
              <a:rPr lang="en-US" dirty="0">
                <a:latin typeface="+mn-lt"/>
              </a:rPr>
              <a:t>It generates hydroelectric power and cools nuclear plants for both Georgia and South Carolina, and it is a major source of drinking water for both Augusta and Savannah.</a:t>
            </a:r>
          </a:p>
          <a:p>
            <a:pPr marL="743771" indent="-743771" defTabSz="896111">
              <a:spcBef>
                <a:spcPts val="1200"/>
              </a:spcBef>
              <a:defRPr sz="3136"/>
            </a:pPr>
            <a:r>
              <a:rPr lang="en-US" dirty="0">
                <a:latin typeface="+mn-lt"/>
              </a:rPr>
              <a:t>Savannah is one of the busiest ports in the US, accepting huge ships from around the world.</a:t>
            </a:r>
          </a:p>
          <a:p>
            <a:pPr marL="743771" indent="-743771" defTabSz="896111">
              <a:spcBef>
                <a:spcPts val="1200"/>
              </a:spcBef>
              <a:defRPr sz="3136"/>
            </a:pPr>
            <a:r>
              <a:rPr lang="en-US" dirty="0">
                <a:latin typeface="+mn-lt"/>
              </a:rPr>
              <a:t>The river has influenced the state’s history and progress since the beginning.</a:t>
            </a:r>
          </a:p>
        </p:txBody>
      </p:sp>
      <p:sp>
        <p:nvSpPr>
          <p:cNvPr id="78" name="Shape 78">
            <a:extLst>
              <a:ext uri="{FF2B5EF4-FFF2-40B4-BE49-F238E27FC236}">
                <a16:creationId xmlns:a16="http://schemas.microsoft.com/office/drawing/2014/main" id="{620E549B-2244-DCD9-AD2C-04789DEEE90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22</a:t>
            </a:fld>
            <a:endParaRPr/>
          </a:p>
        </p:txBody>
      </p:sp>
      <p:sp>
        <p:nvSpPr>
          <p:cNvPr id="3" name="Shape 72">
            <a:extLst>
              <a:ext uri="{FF2B5EF4-FFF2-40B4-BE49-F238E27FC236}">
                <a16:creationId xmlns:a16="http://schemas.microsoft.com/office/drawing/2014/main" id="{C7273127-B6BD-8116-A068-E3EA0B6CB5A4}"/>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SAVANNAH RIVER</a:t>
            </a:r>
          </a:p>
        </p:txBody>
      </p:sp>
    </p:spTree>
    <p:extLst>
      <p:ext uri="{BB962C8B-B14F-4D97-AF65-F5344CB8AC3E}">
        <p14:creationId xmlns:p14="http://schemas.microsoft.com/office/powerpoint/2010/main" val="41484505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D9B27-D615-30E0-0B9B-8CB4A6FACEFF}"/>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D7AD95F-C735-27CD-83C3-B749FF9DADF5}"/>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2400" dirty="0">
                <a:latin typeface="+mn-lt"/>
              </a:rPr>
              <a:t>Sometimes referred to as the Golden Isles, this chain of islands forms a natural barrier that shelters the mainland from the Atlantic.</a:t>
            </a:r>
          </a:p>
          <a:p>
            <a:pPr marL="1204020" lvl="2" indent="-743771" defTabSz="896111">
              <a:spcBef>
                <a:spcPts val="1690"/>
              </a:spcBef>
              <a:buFont typeface="Arial" panose="020B0604020202020204" pitchFamily="34" charset="0"/>
              <a:buChar char="•"/>
              <a:defRPr sz="3136"/>
            </a:pPr>
            <a:r>
              <a:rPr lang="en-US" sz="2000" dirty="0">
                <a:latin typeface="+mn-lt"/>
              </a:rPr>
              <a:t>The beaches constantly erode as waves and storms move the sand, and stone walls have been erected in some places to slow erosion.</a:t>
            </a:r>
          </a:p>
          <a:p>
            <a:pPr marL="743771" indent="-743771" defTabSz="896111">
              <a:spcBef>
                <a:spcPts val="1690"/>
              </a:spcBef>
              <a:defRPr sz="3136"/>
            </a:pPr>
            <a:r>
              <a:rPr lang="en-US" sz="2400" dirty="0">
                <a:latin typeface="+mn-lt"/>
              </a:rPr>
              <a:t>These islands have been home to Native Americans, Spanish missionaries, wealthy northerners on winter retreats, and modern tourist destinations.</a:t>
            </a:r>
          </a:p>
          <a:p>
            <a:pPr marL="1204020" lvl="2" indent="-743771" defTabSz="896111">
              <a:spcBef>
                <a:spcPts val="1690"/>
              </a:spcBef>
              <a:buFont typeface="Arial" panose="020B0604020202020204" pitchFamily="34" charset="0"/>
              <a:buChar char="•"/>
              <a:defRPr sz="3136"/>
            </a:pPr>
            <a:r>
              <a:rPr lang="en-US" sz="2000" dirty="0">
                <a:latin typeface="+mn-lt"/>
              </a:rPr>
              <a:t>Jekyll Island, St. Simons Island, Sea Island, and Tybee Island can be reached by car, but the others require a boat to reach them.</a:t>
            </a:r>
          </a:p>
          <a:p>
            <a:pPr marL="743771" indent="-743771" defTabSz="896111">
              <a:spcBef>
                <a:spcPts val="1690"/>
              </a:spcBef>
              <a:defRPr sz="3136"/>
            </a:pPr>
            <a:r>
              <a:rPr lang="en-US" sz="2400" dirty="0">
                <a:latin typeface="+mn-lt"/>
              </a:rPr>
              <a:t>Small boats in Georgia’s early history would use these waters to sail along the coast, but the government deepened the waters in the 1930s so larger boats could use them, too.</a:t>
            </a:r>
          </a:p>
          <a:p>
            <a:pPr marL="743771" indent="-743771" defTabSz="896111">
              <a:spcBef>
                <a:spcPts val="1690"/>
              </a:spcBef>
              <a:defRPr sz="3136"/>
            </a:pPr>
            <a:endParaRPr lang="en-US" sz="2400" dirty="0">
              <a:latin typeface="+mn-lt"/>
            </a:endParaRPr>
          </a:p>
        </p:txBody>
      </p:sp>
      <p:sp>
        <p:nvSpPr>
          <p:cNvPr id="78" name="Shape 78">
            <a:extLst>
              <a:ext uri="{FF2B5EF4-FFF2-40B4-BE49-F238E27FC236}">
                <a16:creationId xmlns:a16="http://schemas.microsoft.com/office/drawing/2014/main" id="{ACEC6B35-BB06-BF8A-AA6A-067696706BC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23</a:t>
            </a:fld>
            <a:endParaRPr/>
          </a:p>
        </p:txBody>
      </p:sp>
      <p:sp>
        <p:nvSpPr>
          <p:cNvPr id="3" name="Shape 72">
            <a:extLst>
              <a:ext uri="{FF2B5EF4-FFF2-40B4-BE49-F238E27FC236}">
                <a16:creationId xmlns:a16="http://schemas.microsoft.com/office/drawing/2014/main" id="{4E4E42A8-FABF-916C-3BF4-3B27FEA4C664}"/>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BARRIER ISLANDS</a:t>
            </a:r>
          </a:p>
        </p:txBody>
      </p:sp>
    </p:spTree>
    <p:extLst>
      <p:ext uri="{BB962C8B-B14F-4D97-AF65-F5344CB8AC3E}">
        <p14:creationId xmlns:p14="http://schemas.microsoft.com/office/powerpoint/2010/main" val="31416731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iterate>
                                    <p:tmAbs val="0"/>
                                  </p:iterate>
                                  <p:childTnLst>
                                    <p:set>
                                      <p:cBhvr>
                                        <p:cTn id="30" fill="hold"/>
                                        <p:tgtEl>
                                          <p:spTgt spid="77">
                                            <p:txEl>
                                              <p:pRg st="4" end="4"/>
                                            </p:txEl>
                                          </p:spTgt>
                                        </p:tgtEl>
                                        <p:attrNameLst>
                                          <p:attrName>style.visibility</p:attrName>
                                        </p:attrNameLst>
                                      </p:cBhvr>
                                      <p:to>
                                        <p:strVal val="visible"/>
                                      </p:to>
                                    </p:set>
                                    <p:anim calcmode="lin" valueType="num">
                                      <p:cBhvr>
                                        <p:cTn id="31" dur="500" fill="hold"/>
                                        <p:tgtEl>
                                          <p:spTgt spid="77">
                                            <p:txEl>
                                              <p:pRg st="4" end="4"/>
                                            </p:txEl>
                                          </p:spTgt>
                                        </p:tgtEl>
                                        <p:attrNameLst>
                                          <p:attrName>ppt_x</p:attrName>
                                        </p:attrNameLst>
                                      </p:cBhvr>
                                      <p:tavLst>
                                        <p:tav tm="0">
                                          <p:val>
                                            <p:strVal val="0-#ppt_w/2"/>
                                          </p:val>
                                        </p:tav>
                                        <p:tav tm="100000">
                                          <p:val>
                                            <p:strVal val="#ppt_x"/>
                                          </p:val>
                                        </p:tav>
                                      </p:tavLst>
                                    </p:anim>
                                    <p:anim calcmode="lin" valueType="num">
                                      <p:cBhvr>
                                        <p:cTn id="32" dur="500" fill="hold"/>
                                        <p:tgtEl>
                                          <p:spTgt spid="7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C093E-FC42-EEAC-0267-4F807385CB1E}"/>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D26A1FFC-CAAD-0249-9E64-19296805113D}"/>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Located in southeast Georgia, the Okefenokee is one of the largest swamps in the country.</a:t>
            </a:r>
          </a:p>
          <a:p>
            <a:pPr marL="743771" indent="-743771" defTabSz="896111">
              <a:spcBef>
                <a:spcPts val="1690"/>
              </a:spcBef>
              <a:defRPr sz="3136"/>
            </a:pPr>
            <a:r>
              <a:rPr lang="en-US" dirty="0">
                <a:latin typeface="+mn-lt"/>
              </a:rPr>
              <a:t>Trees here grow on floating islands of peat (decaying plant material that floats on water).</a:t>
            </a:r>
          </a:p>
          <a:p>
            <a:pPr marL="1204020" lvl="2" indent="-743771" defTabSz="896111">
              <a:spcBef>
                <a:spcPts val="1690"/>
              </a:spcBef>
              <a:buFont typeface="Arial" panose="020B0604020202020204" pitchFamily="34" charset="0"/>
              <a:buChar char="•"/>
              <a:defRPr sz="3136"/>
            </a:pPr>
            <a:r>
              <a:rPr lang="en-US" sz="2800" dirty="0">
                <a:latin typeface="+mn-lt"/>
              </a:rPr>
              <a:t>Some areas of the swamp have no trees but are covered with grasses.</a:t>
            </a:r>
          </a:p>
          <a:p>
            <a:pPr marL="743771" indent="-743771" defTabSz="896111">
              <a:spcBef>
                <a:spcPts val="1690"/>
              </a:spcBef>
              <a:defRPr sz="3136"/>
            </a:pPr>
            <a:r>
              <a:rPr lang="en-US" dirty="0">
                <a:latin typeface="+mn-lt"/>
              </a:rPr>
              <a:t>Okefenokee’s water comes from tropical storms from both the Atlantic Ocean and Gulf of Mexico, which can sometimes cause swamp fires from lightning strikes.</a:t>
            </a:r>
          </a:p>
        </p:txBody>
      </p:sp>
      <p:sp>
        <p:nvSpPr>
          <p:cNvPr id="78" name="Shape 78">
            <a:extLst>
              <a:ext uri="{FF2B5EF4-FFF2-40B4-BE49-F238E27FC236}">
                <a16:creationId xmlns:a16="http://schemas.microsoft.com/office/drawing/2014/main" id="{631AF348-2D03-573D-278C-E9E6616B6A31}"/>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24</a:t>
            </a:fld>
            <a:endParaRPr/>
          </a:p>
        </p:txBody>
      </p:sp>
      <p:sp>
        <p:nvSpPr>
          <p:cNvPr id="3" name="Shape 72">
            <a:extLst>
              <a:ext uri="{FF2B5EF4-FFF2-40B4-BE49-F238E27FC236}">
                <a16:creationId xmlns:a16="http://schemas.microsoft.com/office/drawing/2014/main" id="{67715215-2FA1-200E-4945-76A52410C575}"/>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OKEFENOKEE SWAMP</a:t>
            </a:r>
          </a:p>
        </p:txBody>
      </p:sp>
    </p:spTree>
    <p:extLst>
      <p:ext uri="{BB962C8B-B14F-4D97-AF65-F5344CB8AC3E}">
        <p14:creationId xmlns:p14="http://schemas.microsoft.com/office/powerpoint/2010/main" val="1777268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74FF9-76E3-D290-BE6C-BA1B2FDF1BC8}"/>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1C17DA77-8114-CF8C-2606-84B55D831327}"/>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dirty="0">
                <a:latin typeface="+mn-lt"/>
              </a:rPr>
              <a:t>The ecosystem supports a variety of life, including rare or endangered species.</a:t>
            </a:r>
          </a:p>
          <a:p>
            <a:pPr marL="743771" indent="-743771" defTabSz="896111">
              <a:spcBef>
                <a:spcPts val="1690"/>
              </a:spcBef>
              <a:defRPr sz="3136"/>
            </a:pPr>
            <a:r>
              <a:rPr lang="en-US" dirty="0">
                <a:latin typeface="+mn-lt"/>
              </a:rPr>
              <a:t>President Franklin D. Roosevelt designated 80% of the swamp as a national wildlife refuge, and it received more protections in the 70s.</a:t>
            </a:r>
          </a:p>
        </p:txBody>
      </p:sp>
      <p:sp>
        <p:nvSpPr>
          <p:cNvPr id="78" name="Shape 78">
            <a:extLst>
              <a:ext uri="{FF2B5EF4-FFF2-40B4-BE49-F238E27FC236}">
                <a16:creationId xmlns:a16="http://schemas.microsoft.com/office/drawing/2014/main" id="{482F9A5F-DE35-EBB7-9CBF-ED980F78F0D5}"/>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25</a:t>
            </a:fld>
            <a:endParaRPr/>
          </a:p>
        </p:txBody>
      </p:sp>
      <p:sp>
        <p:nvSpPr>
          <p:cNvPr id="3" name="Shape 72">
            <a:extLst>
              <a:ext uri="{FF2B5EF4-FFF2-40B4-BE49-F238E27FC236}">
                <a16:creationId xmlns:a16="http://schemas.microsoft.com/office/drawing/2014/main" id="{615C6EA7-F8E8-95A1-89DD-0F0A14B1594C}"/>
              </a:ext>
            </a:extLst>
          </p:cNvPr>
          <p:cNvSpPr txBox="1">
            <a:spLocks/>
          </p:cNvSpPr>
          <p:nvPr/>
        </p:nvSpPr>
        <p:spPr>
          <a:xfrm>
            <a:off x="0" y="0"/>
            <a:ext cx="9144000" cy="1143000"/>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OKEFENOKEE SWAMP, Pt. 2</a:t>
            </a:r>
          </a:p>
        </p:txBody>
      </p:sp>
    </p:spTree>
    <p:extLst>
      <p:ext uri="{BB962C8B-B14F-4D97-AF65-F5344CB8AC3E}">
        <p14:creationId xmlns:p14="http://schemas.microsoft.com/office/powerpoint/2010/main" val="41031999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iterate>
                                    <p:tmAbs val="0"/>
                                  </p:iterate>
                                  <p:childTnLst>
                                    <p:set>
                                      <p:cBhvr>
                                        <p:cTn id="11" fill="hold"/>
                                        <p:tgtEl>
                                          <p:spTgt spid="77">
                                            <p:txEl>
                                              <p:pRg st="0" end="0"/>
                                            </p:txEl>
                                          </p:spTgt>
                                        </p:tgtEl>
                                        <p:attrNameLst>
                                          <p:attrName>style.visibility</p:attrName>
                                        </p:attrNameLst>
                                      </p:cBhvr>
                                      <p:to>
                                        <p:strVal val="visible"/>
                                      </p:to>
                                    </p:set>
                                    <p:anim calcmode="lin" valueType="num">
                                      <p:cBhvr>
                                        <p:cTn id="12"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iterate>
                                    <p:tmAbs val="0"/>
                                  </p:iterate>
                                  <p:childTnLst>
                                    <p:set>
                                      <p:cBhvr>
                                        <p:cTn id="16" fill="hold"/>
                                        <p:tgtEl>
                                          <p:spTgt spid="77">
                                            <p:txEl>
                                              <p:pRg st="1" end="1"/>
                                            </p:txEl>
                                          </p:spTgt>
                                        </p:tgtEl>
                                        <p:attrNameLst>
                                          <p:attrName>style.visibility</p:attrName>
                                        </p:attrNameLst>
                                      </p:cBhvr>
                                      <p:to>
                                        <p:strVal val="visible"/>
                                      </p:to>
                                    </p:set>
                                    <p:anim calcmode="lin" valueType="num">
                                      <p:cBhvr>
                                        <p:cTn id="17"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5C033EB-D7F6-B44A-F63F-E1460872641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55"/>
          <a:stretch>
            <a:fillRect/>
          </a:stretch>
        </p:blipFill>
        <p:spPr bwMode="auto">
          <a:xfrm>
            <a:off x="0" y="0"/>
            <a:ext cx="9144000" cy="6477000"/>
          </a:xfrm>
          <a:prstGeom prst="rect">
            <a:avLst/>
          </a:prstGeom>
          <a:noFill/>
          <a:extLst>
            <a:ext uri="{909E8E84-426E-40DD-AFC4-6F175D3DCCD1}">
              <a14:hiddenFill xmlns:a14="http://schemas.microsoft.com/office/drawing/2010/main">
                <a:solidFill>
                  <a:srgbClr val="FFFFFF"/>
                </a:solidFill>
              </a14:hiddenFill>
            </a:ext>
          </a:extLst>
        </p:spPr>
      </p:pic>
      <p:sp>
        <p:nvSpPr>
          <p:cNvPr id="222" name="Shape 222"/>
          <p:cNvSpPr>
            <a:spLocks noGrp="1"/>
          </p:cNvSpPr>
          <p:nvPr>
            <p:ph type="sldNum" sz="quarter" idx="2"/>
          </p:nvPr>
        </p:nvSpPr>
        <p:spPr>
          <a:xfrm>
            <a:off x="84504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26</a:t>
            </a:fld>
            <a:endParaRPr/>
          </a:p>
        </p:txBody>
      </p:sp>
      <p:sp>
        <p:nvSpPr>
          <p:cNvPr id="223" name="Shape 223"/>
          <p:cNvSpPr/>
          <p:nvPr/>
        </p:nvSpPr>
        <p:spPr>
          <a:xfrm>
            <a:off x="-1" y="6107668"/>
            <a:ext cx="9143999" cy="369332"/>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a:solidFill>
                  <a:srgbClr val="FFFFFF"/>
                </a:solidFill>
                <a:latin typeface="Trebuchet MS"/>
                <a:ea typeface="Trebuchet MS"/>
                <a:cs typeface="Trebuchet MS"/>
                <a:sym typeface="Trebuchet MS"/>
              </a:defRPr>
            </a:pPr>
            <a:r>
              <a:rPr dirty="0">
                <a:effectLst>
                  <a:glow rad="76200">
                    <a:schemeClr val="tx1">
                      <a:alpha val="76113"/>
                    </a:schemeClr>
                  </a:glow>
                </a:effectLst>
              </a:rPr>
              <a:t>Image Credits:</a:t>
            </a:r>
            <a:r>
              <a:rPr lang="en-US" dirty="0">
                <a:effectLst>
                  <a:glow rad="76200">
                    <a:schemeClr val="tx1">
                      <a:alpha val="76113"/>
                    </a:schemeClr>
                  </a:glow>
                </a:effectLst>
              </a:rPr>
              <a:t> </a:t>
            </a:r>
            <a:r>
              <a:rPr dirty="0">
                <a:effectLst>
                  <a:glow rad="76200">
                    <a:schemeClr val="tx1">
                      <a:alpha val="76113"/>
                    </a:schemeClr>
                  </a:glow>
                </a:effectLst>
              </a:rPr>
              <a:t>all Wikimedia Commons. Maps</a:t>
            </a:r>
            <a:r>
              <a:rPr lang="en-US" dirty="0">
                <a:effectLst>
                  <a:glow rad="76200">
                    <a:schemeClr val="tx1">
                      <a:alpha val="76113"/>
                    </a:schemeClr>
                  </a:glow>
                </a:effectLst>
              </a:rPr>
              <a:t>:</a:t>
            </a:r>
            <a:r>
              <a:rPr dirty="0">
                <a:effectLst>
                  <a:glow rad="76200">
                    <a:schemeClr val="tx1">
                      <a:alpha val="76113"/>
                    </a:schemeClr>
                  </a:glow>
                </a:effectLst>
              </a:rPr>
              <a:t> ©20</a:t>
            </a:r>
            <a:r>
              <a:rPr lang="en-US" dirty="0">
                <a:effectLst>
                  <a:glow rad="76200">
                    <a:schemeClr val="tx1">
                      <a:alpha val="76113"/>
                    </a:schemeClr>
                  </a:glow>
                </a:effectLst>
              </a:rPr>
              <a:t>25</a:t>
            </a:r>
            <a:r>
              <a:rPr dirty="0">
                <a:effectLst>
                  <a:glow rad="76200">
                    <a:schemeClr val="tx1">
                      <a:alpha val="76113"/>
                    </a:schemeClr>
                  </a:glow>
                </a:effectLst>
              </a:rPr>
              <a:t> Clairmont Press. </a:t>
            </a:r>
          </a:p>
        </p:txBody>
      </p:sp>
      <p:sp>
        <p:nvSpPr>
          <p:cNvPr id="3" name="TextBox 2">
            <a:extLst>
              <a:ext uri="{FF2B5EF4-FFF2-40B4-BE49-F238E27FC236}">
                <a16:creationId xmlns:a16="http://schemas.microsoft.com/office/drawing/2014/main" id="{A80F6073-BBD0-DAF3-C5D1-D2CAA065DDD8}"/>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3" action="ppaction://hlinksldjump"/>
              </a:rPr>
              <a:t>Return to Main Menu</a:t>
            </a:r>
            <a:endParaRPr lang="en-US" dirty="0">
              <a:latin typeface="+mn-lt"/>
              <a:ea typeface="+mn-ea"/>
            </a:endParaRP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1"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GEORGIA’S LOCATION</a:t>
            </a:r>
            <a:endParaRPr sz="4000" dirty="0">
              <a:latin typeface="+mn-lt"/>
            </a:endParaRPr>
          </a:p>
        </p:txBody>
      </p:sp>
      <p:sp>
        <p:nvSpPr>
          <p:cNvPr id="69" name="Shape 69"/>
          <p:cNvSpPr>
            <a:spLocks noGrp="1"/>
          </p:cNvSpPr>
          <p:nvPr>
            <p:ph type="body" idx="1"/>
          </p:nvPr>
        </p:nvSpPr>
        <p:spPr>
          <a:xfrm>
            <a:off x="457200" y="1143000"/>
            <a:ext cx="8229600" cy="4525963"/>
          </a:xfrm>
          <a:prstGeom prst="rect">
            <a:avLst/>
          </a:prstGeom>
        </p:spPr>
        <p:txBody>
          <a:bodyPr>
            <a:noAutofit/>
          </a:bodyPr>
          <a:lstStyle/>
          <a:p>
            <a:pPr marL="342900" lvl="1" indent="-342900">
              <a:lnSpc>
                <a:spcPct val="100000"/>
              </a:lnSpc>
              <a:buChar char="➢"/>
            </a:pPr>
            <a:r>
              <a:rPr dirty="0">
                <a:latin typeface="+mn-lt"/>
              </a:rPr>
              <a:t>Essential Question</a:t>
            </a:r>
            <a:r>
              <a:rPr lang="en-US" dirty="0">
                <a:latin typeface="+mn-lt"/>
              </a:rPr>
              <a:t>:</a:t>
            </a:r>
          </a:p>
          <a:p>
            <a:pPr marL="892629" lvl="2" indent="-457200">
              <a:lnSpc>
                <a:spcPct val="100000"/>
              </a:lnSpc>
              <a:buFont typeface="Arial" panose="020B0604020202020204" pitchFamily="34" charset="0"/>
              <a:buChar char="•"/>
            </a:pPr>
            <a:r>
              <a:rPr lang="en-US" sz="2800" dirty="0">
                <a:latin typeface="+mn-lt"/>
              </a:rPr>
              <a:t>What is Georgia’s location in the world?</a:t>
            </a:r>
            <a:endParaRPr sz="2800" dirty="0">
              <a:latin typeface="+mn-lt"/>
            </a:endParaRPr>
          </a:p>
        </p:txBody>
      </p:sp>
      <p:sp>
        <p:nvSpPr>
          <p:cNvPr id="70" name="Shape 70"/>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
        <p:nvSpPr>
          <p:cNvPr id="4" name="Shape 69">
            <a:extLst>
              <a:ext uri="{FF2B5EF4-FFF2-40B4-BE49-F238E27FC236}">
                <a16:creationId xmlns:a16="http://schemas.microsoft.com/office/drawing/2014/main" id="{374BF298-26A8-705E-479D-BEA18B6AE178}"/>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800" dirty="0">
                <a:latin typeface="+mn-lt"/>
              </a:rPr>
              <a:t>hemisphere</a:t>
            </a:r>
          </a:p>
          <a:p>
            <a:pPr marL="892629" lvl="2" indent="-457200" hangingPunct="1">
              <a:lnSpc>
                <a:spcPct val="100000"/>
              </a:lnSpc>
              <a:buFont typeface="Arial" panose="020B0604020202020204" pitchFamily="34" charset="0"/>
              <a:buChar char="•"/>
            </a:pPr>
            <a:r>
              <a:rPr lang="en-US" sz="2800" dirty="0">
                <a:latin typeface="+mn-lt"/>
              </a:rPr>
              <a:t>Equator</a:t>
            </a:r>
          </a:p>
          <a:p>
            <a:pPr marL="892629" lvl="2" indent="-457200" hangingPunct="1">
              <a:lnSpc>
                <a:spcPct val="100000"/>
              </a:lnSpc>
              <a:buFont typeface="Arial" panose="020B0604020202020204" pitchFamily="34" charset="0"/>
              <a:buChar char="•"/>
            </a:pPr>
            <a:r>
              <a:rPr lang="en-US" sz="2800" dirty="0">
                <a:latin typeface="+mn-lt"/>
              </a:rPr>
              <a:t>Prime Meridian</a:t>
            </a:r>
          </a:p>
          <a:p>
            <a:pPr marL="892629" lvl="2" indent="-457200" hangingPunct="1">
              <a:lnSpc>
                <a:spcPct val="100000"/>
              </a:lnSpc>
              <a:buFont typeface="Arial" panose="020B0604020202020204" pitchFamily="34" charset="0"/>
              <a:buChar char="•"/>
            </a:pPr>
            <a:r>
              <a:rPr lang="en-US" sz="2800" dirty="0">
                <a:latin typeface="+mn-lt"/>
              </a:rPr>
              <a:t>continent</a:t>
            </a:r>
          </a:p>
          <a:p>
            <a:pPr marL="892629" lvl="2" indent="-457200" hangingPunct="1">
              <a:lnSpc>
                <a:spcPct val="100000"/>
              </a:lnSpc>
              <a:buFont typeface="Arial" panose="020B0604020202020204" pitchFamily="34" charset="0"/>
              <a:buChar char="•"/>
            </a:pPr>
            <a:r>
              <a:rPr lang="en-US" sz="2800" dirty="0">
                <a:latin typeface="+mn-lt"/>
              </a:rPr>
              <a:t>nation</a:t>
            </a:r>
          </a:p>
          <a:p>
            <a:pPr marL="892629" lvl="2" indent="-457200" hangingPunct="1">
              <a:lnSpc>
                <a:spcPct val="100000"/>
              </a:lnSpc>
              <a:buFont typeface="Arial" panose="020B0604020202020204" pitchFamily="34" charset="0"/>
              <a:buChar char="•"/>
            </a:pPr>
            <a:r>
              <a:rPr lang="en-US" sz="2800" dirty="0">
                <a:latin typeface="+mn-lt"/>
              </a:rPr>
              <a:t>relative location</a:t>
            </a:r>
          </a:p>
          <a:p>
            <a:pPr marL="342900" lvl="1" indent="-342900" hangingPunct="1">
              <a:lnSpc>
                <a:spcPct val="100000"/>
              </a:lnSpc>
              <a:buFont typeface="Wingdings"/>
              <a:buChar char="➢"/>
            </a:pPr>
            <a:endParaRPr lang="en-US" dirty="0">
              <a:latin typeface="+mn-lt"/>
            </a:endParaRPr>
          </a:p>
        </p:txBody>
      </p:sp>
      <p:sp>
        <p:nvSpPr>
          <p:cNvPr id="2" name="Shape 68">
            <a:extLst>
              <a:ext uri="{FF2B5EF4-FFF2-40B4-BE49-F238E27FC236}">
                <a16:creationId xmlns:a16="http://schemas.microsoft.com/office/drawing/2014/main" id="{234E5BCC-F723-D532-670A-992735677292}"/>
              </a:ext>
            </a:extLst>
          </p:cNvPr>
          <p:cNvSpPr>
            <a:spLocks noGrp="1"/>
          </p:cNvSpPr>
          <p:nvPr>
            <p:ph type="title"/>
          </p:nvPr>
        </p:nvSpPr>
        <p:spPr>
          <a:xfrm>
            <a:off x="457200" y="0"/>
            <a:ext cx="8229600" cy="1143000"/>
          </a:xfrm>
          <a:prstGeom prst="rect">
            <a:avLst/>
          </a:prstGeom>
        </p:spPr>
        <p:txBody>
          <a:bodyPr>
            <a:noAutofit/>
          </a:bodyPr>
          <a:lstStyle>
            <a:lvl1pPr defTabSz="850391">
              <a:defRPr sz="3600">
                <a:effectLst>
                  <a:outerShdw blurRad="38100" dist="35433" dir="2700000" rotWithShape="0">
                    <a:srgbClr val="000000">
                      <a:alpha val="43137"/>
                    </a:srgbClr>
                  </a:outerShdw>
                </a:effectLst>
              </a:defRPr>
            </a:lvl1pPr>
          </a:lstStyle>
          <a:p>
            <a:r>
              <a:rPr lang="en-US" sz="4000" dirty="0">
                <a:latin typeface="+mn-lt"/>
              </a:rPr>
              <a:t>SECTION 1: GEORGIA’S LOCATION</a:t>
            </a:r>
            <a:endParaRPr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hape 77"/>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190" dirty="0">
                <a:latin typeface="+mn-lt"/>
              </a:rPr>
              <a:t>The state of Georgia covers nearly 60,000 square miles.</a:t>
            </a:r>
          </a:p>
          <a:p>
            <a:pPr marL="743771" indent="-743771" defTabSz="896111">
              <a:spcBef>
                <a:spcPts val="1690"/>
              </a:spcBef>
              <a:defRPr sz="3136"/>
            </a:pPr>
            <a:r>
              <a:rPr lang="en-US" sz="3190" dirty="0">
                <a:latin typeface="+mn-lt"/>
              </a:rPr>
              <a:t>Located in the Northern and Western Hemispheres, Georgia is one of the fifty states that makes up the United States, which is in North America.</a:t>
            </a:r>
          </a:p>
          <a:p>
            <a:pPr marL="743771" indent="-743771" defTabSz="896111">
              <a:spcBef>
                <a:spcPts val="1690"/>
              </a:spcBef>
              <a:defRPr sz="3136"/>
            </a:pPr>
            <a:r>
              <a:rPr lang="en-US" sz="3190" dirty="0">
                <a:latin typeface="+mn-lt"/>
              </a:rPr>
              <a:t>These types of statements help describe the location of a place.</a:t>
            </a:r>
          </a:p>
        </p:txBody>
      </p:sp>
      <p:sp>
        <p:nvSpPr>
          <p:cNvPr id="78" name="Shape 78"/>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5</a:t>
            </a:fld>
            <a:endParaRPr/>
          </a:p>
        </p:txBody>
      </p:sp>
      <p:sp>
        <p:nvSpPr>
          <p:cNvPr id="6" name="Shape 72">
            <a:extLst>
              <a:ext uri="{FF2B5EF4-FFF2-40B4-BE49-F238E27FC236}">
                <a16:creationId xmlns:a16="http://schemas.microsoft.com/office/drawing/2014/main" id="{AA7F495F-FF79-E5BB-ACEF-7078CD242F17}"/>
              </a:ext>
            </a:extLst>
          </p:cNvPr>
          <p:cNvSpPr txBox="1">
            <a:spLocks/>
          </p:cNvSpPr>
          <p:nvPr/>
        </p:nvSpPr>
        <p:spPr>
          <a:xfrm>
            <a:off x="457199"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GEORGIA’S LOCATION</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1"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1"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1"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1" build="p" bldLvl="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83EC0-BC88-D2AE-EEDF-4D2FD240C617}"/>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2CC18205-AE7C-F1ED-265D-BC67489FBBFC}"/>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190" dirty="0">
                <a:latin typeface="+mn-lt"/>
              </a:rPr>
              <a:t>A globe is a model of Earth, and globes are divided into two halves called </a:t>
            </a:r>
            <a:r>
              <a:rPr lang="en-US" sz="3190" b="1" dirty="0">
                <a:latin typeface="+mn-lt"/>
              </a:rPr>
              <a:t>hemispheres</a:t>
            </a:r>
            <a:r>
              <a:rPr lang="en-US" sz="3190" dirty="0">
                <a:latin typeface="+mn-lt"/>
              </a:rPr>
              <a:t>.</a:t>
            </a:r>
          </a:p>
          <a:p>
            <a:pPr marL="1204020" lvl="2" indent="-743771" defTabSz="896111">
              <a:spcBef>
                <a:spcPts val="1690"/>
              </a:spcBef>
              <a:buFont typeface="Arial" panose="020B0604020202020204" pitchFamily="34" charset="0"/>
              <a:buChar char="•"/>
              <a:defRPr sz="3136"/>
            </a:pPr>
            <a:r>
              <a:rPr lang="en-US" sz="2800" dirty="0">
                <a:latin typeface="+mn-lt"/>
              </a:rPr>
              <a:t>An imaginary line of latitude called the </a:t>
            </a:r>
            <a:r>
              <a:rPr lang="en-US" sz="2800" b="1" dirty="0">
                <a:latin typeface="+mn-lt"/>
              </a:rPr>
              <a:t>Equator</a:t>
            </a:r>
            <a:r>
              <a:rPr lang="en-US" sz="2800" dirty="0">
                <a:latin typeface="+mn-lt"/>
              </a:rPr>
              <a:t> divides the Northern and Southern Hemispheres.</a:t>
            </a:r>
          </a:p>
          <a:p>
            <a:pPr marL="1204020" lvl="2" indent="-743771" defTabSz="896111">
              <a:spcBef>
                <a:spcPts val="1690"/>
              </a:spcBef>
              <a:buFont typeface="Arial" panose="020B0604020202020204" pitchFamily="34" charset="0"/>
              <a:buChar char="•"/>
              <a:defRPr sz="3136"/>
            </a:pPr>
            <a:r>
              <a:rPr lang="en-US" sz="2800" dirty="0">
                <a:latin typeface="+mn-lt"/>
              </a:rPr>
              <a:t>An imaginary line of longitude called the </a:t>
            </a:r>
            <a:r>
              <a:rPr lang="en-US" sz="2800" b="1" dirty="0">
                <a:latin typeface="+mn-lt"/>
              </a:rPr>
              <a:t>Prime Meridian </a:t>
            </a:r>
            <a:r>
              <a:rPr lang="en-US" sz="2800" dirty="0">
                <a:latin typeface="+mn-lt"/>
              </a:rPr>
              <a:t>divides the Eastern and Western Hemispheres.</a:t>
            </a:r>
          </a:p>
          <a:p>
            <a:pPr marL="743771" indent="-743771" defTabSz="896111">
              <a:spcBef>
                <a:spcPts val="1690"/>
              </a:spcBef>
              <a:defRPr sz="3136"/>
            </a:pPr>
            <a:r>
              <a:rPr lang="en-US" sz="3190" dirty="0">
                <a:latin typeface="+mn-lt"/>
              </a:rPr>
              <a:t>Seven </a:t>
            </a:r>
            <a:r>
              <a:rPr lang="en-US" sz="3190" b="1" dirty="0">
                <a:latin typeface="+mn-lt"/>
              </a:rPr>
              <a:t>continents</a:t>
            </a:r>
            <a:r>
              <a:rPr lang="en-US" sz="3190" dirty="0">
                <a:latin typeface="+mn-lt"/>
              </a:rPr>
              <a:t> (large continuous masses of land) exist on Earth, and many </a:t>
            </a:r>
            <a:r>
              <a:rPr lang="en-US" sz="3190" b="1" dirty="0">
                <a:latin typeface="+mn-lt"/>
              </a:rPr>
              <a:t>nations</a:t>
            </a:r>
            <a:r>
              <a:rPr lang="en-US" sz="3190" dirty="0">
                <a:latin typeface="+mn-lt"/>
              </a:rPr>
              <a:t> (a country with a common government and territory), exist on these continents.</a:t>
            </a:r>
          </a:p>
        </p:txBody>
      </p:sp>
      <p:sp>
        <p:nvSpPr>
          <p:cNvPr id="78" name="Shape 78">
            <a:extLst>
              <a:ext uri="{FF2B5EF4-FFF2-40B4-BE49-F238E27FC236}">
                <a16:creationId xmlns:a16="http://schemas.microsoft.com/office/drawing/2014/main" id="{F90854B6-911D-9C85-10C5-E8A618932720}"/>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6</a:t>
            </a:fld>
            <a:endParaRPr/>
          </a:p>
        </p:txBody>
      </p:sp>
      <p:sp>
        <p:nvSpPr>
          <p:cNvPr id="6" name="Shape 72">
            <a:extLst>
              <a:ext uri="{FF2B5EF4-FFF2-40B4-BE49-F238E27FC236}">
                <a16:creationId xmlns:a16="http://schemas.microsoft.com/office/drawing/2014/main" id="{9373F8E8-8C3A-2410-69BE-0CC9CAA4F062}"/>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400" dirty="0">
                <a:latin typeface="+mn-lt"/>
              </a:rPr>
              <a:t>LOCATING GEORGIA IN THE WORLD</a:t>
            </a:r>
          </a:p>
        </p:txBody>
      </p:sp>
    </p:spTree>
    <p:extLst>
      <p:ext uri="{BB962C8B-B14F-4D97-AF65-F5344CB8AC3E}">
        <p14:creationId xmlns:p14="http://schemas.microsoft.com/office/powerpoint/2010/main" val="676531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iterate>
                                    <p:tmAbs val="0"/>
                                  </p:iterate>
                                  <p:childTnLst>
                                    <p:set>
                                      <p:cBhvr>
                                        <p:cTn id="20" fill="hold"/>
                                        <p:tgtEl>
                                          <p:spTgt spid="77">
                                            <p:txEl>
                                              <p:pRg st="2" end="2"/>
                                            </p:txEl>
                                          </p:spTgt>
                                        </p:tgtEl>
                                        <p:attrNameLst>
                                          <p:attrName>style.visibility</p:attrName>
                                        </p:attrNameLst>
                                      </p:cBhvr>
                                      <p:to>
                                        <p:strVal val="visible"/>
                                      </p:to>
                                    </p:set>
                                    <p:anim calcmode="lin" valueType="num">
                                      <p:cBhvr>
                                        <p:cTn id="21" dur="500" fill="hold"/>
                                        <p:tgtEl>
                                          <p:spTgt spid="77">
                                            <p:txEl>
                                              <p:pRg st="2" end="2"/>
                                            </p:txEl>
                                          </p:spTgt>
                                        </p:tgtEl>
                                        <p:attrNameLst>
                                          <p:attrName>ppt_x</p:attrName>
                                        </p:attrNameLst>
                                      </p:cBhvr>
                                      <p:tavLst>
                                        <p:tav tm="0">
                                          <p:val>
                                            <p:strVal val="0-#ppt_w/2"/>
                                          </p:val>
                                        </p:tav>
                                        <p:tav tm="100000">
                                          <p:val>
                                            <p:strVal val="#ppt_x"/>
                                          </p:val>
                                        </p:tav>
                                      </p:tavLst>
                                    </p:anim>
                                    <p:anim calcmode="lin" valueType="num">
                                      <p:cBhvr>
                                        <p:cTn id="22" dur="500" fill="hold"/>
                                        <p:tgtEl>
                                          <p:spTgt spid="7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grpId="0" nodeType="afterEffect">
                                  <p:stCondLst>
                                    <p:cond delay="0"/>
                                  </p:stCondLst>
                                  <p:iterate>
                                    <p:tmAbs val="0"/>
                                  </p:iterate>
                                  <p:childTnLst>
                                    <p:set>
                                      <p:cBhvr>
                                        <p:cTn id="25" fill="hold"/>
                                        <p:tgtEl>
                                          <p:spTgt spid="77">
                                            <p:txEl>
                                              <p:pRg st="3" end="3"/>
                                            </p:txEl>
                                          </p:spTgt>
                                        </p:tgtEl>
                                        <p:attrNameLst>
                                          <p:attrName>style.visibility</p:attrName>
                                        </p:attrNameLst>
                                      </p:cBhvr>
                                      <p:to>
                                        <p:strVal val="visible"/>
                                      </p:to>
                                    </p:set>
                                    <p:anim calcmode="lin" valueType="num">
                                      <p:cBhvr>
                                        <p:cTn id="26" dur="500" fill="hold"/>
                                        <p:tgtEl>
                                          <p:spTgt spid="77">
                                            <p:txEl>
                                              <p:pRg st="3" end="3"/>
                                            </p:txEl>
                                          </p:spTgt>
                                        </p:tgtEl>
                                        <p:attrNameLst>
                                          <p:attrName>ppt_x</p:attrName>
                                        </p:attrNameLst>
                                      </p:cBhvr>
                                      <p:tavLst>
                                        <p:tav tm="0">
                                          <p:val>
                                            <p:strVal val="0-#ppt_w/2"/>
                                          </p:val>
                                        </p:tav>
                                        <p:tav tm="100000">
                                          <p:val>
                                            <p:strVal val="#ppt_x"/>
                                          </p:val>
                                        </p:tav>
                                      </p:tavLst>
                                    </p:anim>
                                    <p:anim calcmode="lin" valueType="num">
                                      <p:cBhvr>
                                        <p:cTn id="27" dur="500" fill="hold"/>
                                        <p:tgtEl>
                                          <p:spTgt spid="7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A3AB4-6DAF-98EE-4E98-B0AC5CD09616}"/>
            </a:ext>
          </a:extLst>
        </p:cNvPr>
        <p:cNvGrpSpPr/>
        <p:nvPr/>
      </p:nvGrpSpPr>
      <p:grpSpPr>
        <a:xfrm>
          <a:off x="0" y="0"/>
          <a:ext cx="0" cy="0"/>
          <a:chOff x="0" y="0"/>
          <a:chExt cx="0" cy="0"/>
        </a:xfrm>
      </p:grpSpPr>
      <p:sp>
        <p:nvSpPr>
          <p:cNvPr id="77" name="Shape 77">
            <a:extLst>
              <a:ext uri="{FF2B5EF4-FFF2-40B4-BE49-F238E27FC236}">
                <a16:creationId xmlns:a16="http://schemas.microsoft.com/office/drawing/2014/main" id="{7C43B3E3-806C-8DA4-1DD5-8440D6D951C4}"/>
              </a:ext>
            </a:extLst>
          </p:cNvPr>
          <p:cNvSpPr>
            <a:spLocks noGrp="1"/>
          </p:cNvSpPr>
          <p:nvPr>
            <p:ph type="body" idx="1"/>
          </p:nvPr>
        </p:nvSpPr>
        <p:spPr>
          <a:xfrm>
            <a:off x="457199" y="1143000"/>
            <a:ext cx="8229600" cy="5305352"/>
          </a:xfrm>
          <a:prstGeom prst="rect">
            <a:avLst/>
          </a:prstGeom>
        </p:spPr>
        <p:txBody>
          <a:bodyPr>
            <a:noAutofit/>
          </a:bodyPr>
          <a:lstStyle/>
          <a:p>
            <a:pPr marL="743771" indent="-743771" defTabSz="896111">
              <a:spcBef>
                <a:spcPts val="1690"/>
              </a:spcBef>
              <a:defRPr sz="3136"/>
            </a:pPr>
            <a:r>
              <a:rPr lang="en-US" sz="3190" b="1" dirty="0">
                <a:latin typeface="+mn-lt"/>
              </a:rPr>
              <a:t>Relative location </a:t>
            </a:r>
            <a:r>
              <a:rPr lang="en-US" sz="3190" dirty="0">
                <a:latin typeface="+mn-lt"/>
              </a:rPr>
              <a:t>is where one location lies in relation to another location.</a:t>
            </a:r>
          </a:p>
          <a:p>
            <a:pPr marL="743771" indent="-743771" defTabSz="896111">
              <a:spcBef>
                <a:spcPts val="1690"/>
              </a:spcBef>
              <a:defRPr sz="3136"/>
            </a:pPr>
            <a:r>
              <a:rPr lang="en-US" sz="3190" dirty="0">
                <a:latin typeface="+mn-lt"/>
              </a:rPr>
              <a:t>Georgia is in the Southeast region of the United States, and this region borders both the Atlantic Ocean and Gulf of Mexico.</a:t>
            </a:r>
          </a:p>
        </p:txBody>
      </p:sp>
      <p:sp>
        <p:nvSpPr>
          <p:cNvPr id="78" name="Shape 78">
            <a:extLst>
              <a:ext uri="{FF2B5EF4-FFF2-40B4-BE49-F238E27FC236}">
                <a16:creationId xmlns:a16="http://schemas.microsoft.com/office/drawing/2014/main" id="{35B2E1A0-0F93-86C2-7DF3-386EE0FDF72C}"/>
              </a:ext>
            </a:extLst>
          </p:cNvPr>
          <p:cNvSpPr>
            <a:spLocks noGrp="1"/>
          </p:cNvSpPr>
          <p:nvPr>
            <p:ph type="sldNum" sz="quarter" idx="2"/>
          </p:nvPr>
        </p:nvSpPr>
        <p:spPr>
          <a:xfrm>
            <a:off x="8630879" y="6528116"/>
            <a:ext cx="20831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7</a:t>
            </a:fld>
            <a:endParaRPr/>
          </a:p>
        </p:txBody>
      </p:sp>
      <p:sp>
        <p:nvSpPr>
          <p:cNvPr id="3" name="Shape 72">
            <a:extLst>
              <a:ext uri="{FF2B5EF4-FFF2-40B4-BE49-F238E27FC236}">
                <a16:creationId xmlns:a16="http://schemas.microsoft.com/office/drawing/2014/main" id="{3FF5E7C0-FFEE-0321-07DF-5C4F327E7D5A}"/>
              </a:ext>
            </a:extLst>
          </p:cNvPr>
          <p:cNvSpPr txBox="1">
            <a:spLocks/>
          </p:cNvSpPr>
          <p:nvPr/>
        </p:nvSpPr>
        <p:spPr>
          <a:xfrm>
            <a:off x="0" y="0"/>
            <a:ext cx="91440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r>
              <a:rPr lang="en-US" sz="4000" dirty="0">
                <a:latin typeface="+mn-lt"/>
              </a:rPr>
              <a:t>LOCATING GEORGIA IN</a:t>
            </a:r>
            <a:br>
              <a:rPr lang="en-US" sz="4000" dirty="0">
                <a:latin typeface="+mn-lt"/>
              </a:rPr>
            </a:br>
            <a:r>
              <a:rPr lang="en-US" sz="4000" dirty="0">
                <a:latin typeface="+mn-lt"/>
              </a:rPr>
              <a:t>THE UNITED STATES</a:t>
            </a:r>
          </a:p>
        </p:txBody>
      </p:sp>
      <p:sp>
        <p:nvSpPr>
          <p:cNvPr id="2" name="TextBox 1">
            <a:extLst>
              <a:ext uri="{FF2B5EF4-FFF2-40B4-BE49-F238E27FC236}">
                <a16:creationId xmlns:a16="http://schemas.microsoft.com/office/drawing/2014/main" id="{255E2BD7-DCDB-1938-E143-59D7BB5A5002}"/>
              </a:ext>
            </a:extLst>
          </p:cNvPr>
          <p:cNvSpPr txBox="1"/>
          <p:nvPr/>
        </p:nvSpPr>
        <p:spPr>
          <a:xfrm>
            <a:off x="3464709" y="6490770"/>
            <a:ext cx="2214581" cy="369332"/>
          </a:xfrm>
          <a:prstGeom prst="rect">
            <a:avLst/>
          </a:prstGeom>
          <a:noFill/>
          <a:effectLst>
            <a:softEdge rad="31750"/>
          </a:effectLst>
        </p:spPr>
        <p:txBody>
          <a:bodyPr wrap="none">
            <a:spAutoFit/>
          </a:bodyPr>
          <a:lstStyle/>
          <a:p>
            <a:pPr eaLnBrk="1" fontAlgn="auto" hangingPunct="1">
              <a:spcBef>
                <a:spcPts val="0"/>
              </a:spcBef>
              <a:spcAft>
                <a:spcPts val="0"/>
              </a:spcAft>
              <a:defRPr/>
            </a:pPr>
            <a:r>
              <a:rPr lang="en-US" dirty="0">
                <a:latin typeface="+mn-lt"/>
                <a:ea typeface="+mn-ea"/>
                <a:hlinkClick r:id="rId2" action="ppaction://hlinksldjump"/>
              </a:rPr>
              <a:t>Return to Main Menu</a:t>
            </a:r>
            <a:endParaRPr lang="en-US" dirty="0">
              <a:latin typeface="+mn-lt"/>
              <a:ea typeface="+mn-ea"/>
            </a:endParaRPr>
          </a:p>
        </p:txBody>
      </p:sp>
    </p:spTree>
    <p:extLst>
      <p:ext uri="{BB962C8B-B14F-4D97-AF65-F5344CB8AC3E}">
        <p14:creationId xmlns:p14="http://schemas.microsoft.com/office/powerpoint/2010/main" val="2640736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iterate>
                                    <p:tmAbs val="0"/>
                                  </p:iterate>
                                  <p:childTnLst>
                                    <p:set>
                                      <p:cBhvr>
                                        <p:cTn id="6" fill="hold"/>
                                        <p:tgtEl>
                                          <p:spTgt spid="77">
                                            <p:bg/>
                                          </p:spTgt>
                                        </p:tgtEl>
                                        <p:attrNameLst>
                                          <p:attrName>style.visibility</p:attrName>
                                        </p:attrNameLst>
                                      </p:cBhvr>
                                      <p:to>
                                        <p:strVal val="visible"/>
                                      </p:to>
                                    </p:set>
                                    <p:anim calcmode="lin" valueType="num">
                                      <p:cBhvr>
                                        <p:cTn id="7" dur="500" fill="hold"/>
                                        <p:tgtEl>
                                          <p:spTgt spid="77">
                                            <p:bg/>
                                          </p:spTgt>
                                        </p:tgtEl>
                                        <p:attrNameLst>
                                          <p:attrName>ppt_x</p:attrName>
                                        </p:attrNameLst>
                                      </p:cBhvr>
                                      <p:tavLst>
                                        <p:tav tm="0">
                                          <p:val>
                                            <p:strVal val="0-#ppt_w/2"/>
                                          </p:val>
                                        </p:tav>
                                        <p:tav tm="100000">
                                          <p:val>
                                            <p:strVal val="#ppt_x"/>
                                          </p:val>
                                        </p:tav>
                                      </p:tavLst>
                                    </p:anim>
                                    <p:anim calcmode="lin" valueType="num">
                                      <p:cBhvr>
                                        <p:cTn id="8" dur="500" fill="hold"/>
                                        <p:tgtEl>
                                          <p:spTgt spid="77">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iterate>
                                    <p:tmAbs val="0"/>
                                  </p:iterate>
                                  <p:childTnLst>
                                    <p:set>
                                      <p:cBhvr>
                                        <p:cTn id="10" fill="hold"/>
                                        <p:tgtEl>
                                          <p:spTgt spid="77">
                                            <p:txEl>
                                              <p:pRg st="0" end="0"/>
                                            </p:txEl>
                                          </p:spTgt>
                                        </p:tgtEl>
                                        <p:attrNameLst>
                                          <p:attrName>style.visibility</p:attrName>
                                        </p:attrNameLst>
                                      </p:cBhvr>
                                      <p:to>
                                        <p:strVal val="visible"/>
                                      </p:to>
                                    </p:set>
                                    <p:anim calcmode="lin" valueType="num">
                                      <p:cBhvr>
                                        <p:cTn id="11" dur="500" fill="hold"/>
                                        <p:tgtEl>
                                          <p:spTgt spid="77">
                                            <p:txEl>
                                              <p:pRg st="0" end="0"/>
                                            </p:txEl>
                                          </p:spTgt>
                                        </p:tgtEl>
                                        <p:attrNameLst>
                                          <p:attrName>ppt_x</p:attrName>
                                        </p:attrNameLst>
                                      </p:cBhvr>
                                      <p:tavLst>
                                        <p:tav tm="0">
                                          <p:val>
                                            <p:strVal val="0-#ppt_w/2"/>
                                          </p:val>
                                        </p:tav>
                                        <p:tav tm="100000">
                                          <p:val>
                                            <p:strVal val="#ppt_x"/>
                                          </p:val>
                                        </p:tav>
                                      </p:tavLst>
                                    </p:anim>
                                    <p:anim calcmode="lin" valueType="num">
                                      <p:cBhvr>
                                        <p:cTn id="12" dur="500" fill="hold"/>
                                        <p:tgtEl>
                                          <p:spTgt spid="77">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iterate>
                                    <p:tmAbs val="0"/>
                                  </p:iterate>
                                  <p:childTnLst>
                                    <p:set>
                                      <p:cBhvr>
                                        <p:cTn id="15" fill="hold"/>
                                        <p:tgtEl>
                                          <p:spTgt spid="77">
                                            <p:txEl>
                                              <p:pRg st="1" end="1"/>
                                            </p:txEl>
                                          </p:spTgt>
                                        </p:tgtEl>
                                        <p:attrNameLst>
                                          <p:attrName>style.visibility</p:attrName>
                                        </p:attrNameLst>
                                      </p:cBhvr>
                                      <p:to>
                                        <p:strVal val="visible"/>
                                      </p:to>
                                    </p:set>
                                    <p:anim calcmode="lin" valueType="num">
                                      <p:cBhvr>
                                        <p:cTn id="16" dur="500" fill="hold"/>
                                        <p:tgtEl>
                                          <p:spTgt spid="77">
                                            <p:txEl>
                                              <p:pRg st="1" end="1"/>
                                            </p:txEl>
                                          </p:spTgt>
                                        </p:tgtEl>
                                        <p:attrNameLst>
                                          <p:attrName>ppt_x</p:attrName>
                                        </p:attrNameLst>
                                      </p:cBhvr>
                                      <p:tavLst>
                                        <p:tav tm="0">
                                          <p:val>
                                            <p:strVal val="0-#ppt_w/2"/>
                                          </p:val>
                                        </p:tav>
                                        <p:tav tm="100000">
                                          <p:val>
                                            <p:strVal val="#ppt_x"/>
                                          </p:val>
                                        </p:tav>
                                      </p:tavLst>
                                    </p:anim>
                                    <p:anim calcmode="lin" valueType="num">
                                      <p:cBhvr>
                                        <p:cTn id="17" dur="500" fill="hold"/>
                                        <p:tgtEl>
                                          <p:spTgt spid="7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Shape 112"/>
          <p:cNvSpPr>
            <a:spLocks noGrp="1"/>
          </p:cNvSpPr>
          <p:nvPr>
            <p:ph type="body" idx="1"/>
          </p:nvPr>
        </p:nvSpPr>
        <p:spPr>
          <a:xfrm>
            <a:off x="453348" y="1143000"/>
            <a:ext cx="8229600" cy="4525963"/>
          </a:xfrm>
          <a:prstGeom prst="rect">
            <a:avLst/>
          </a:prstGeom>
        </p:spPr>
        <p:txBody>
          <a:bodyPr>
            <a:noAutofit/>
          </a:bodyPr>
          <a:lstStyle>
            <a:lvl2pPr marL="742950" indent="-285750">
              <a:lnSpc>
                <a:spcPct val="100000"/>
              </a:lnSpc>
              <a:spcBef>
                <a:spcPts val="600"/>
              </a:spcBef>
              <a:buFont typeface="Arial"/>
              <a:defRPr sz="2800"/>
            </a:lvl2pPr>
          </a:lstStyle>
          <a:p>
            <a:pPr marL="342900" lvl="1" indent="-342900">
              <a:spcBef>
                <a:spcPts val="1690"/>
              </a:spcBef>
              <a:buChar char="➢"/>
            </a:pPr>
            <a:r>
              <a:rPr lang="en-US" sz="3200" dirty="0">
                <a:latin typeface="+mn-lt"/>
              </a:rPr>
              <a:t>Essential Question:</a:t>
            </a:r>
          </a:p>
          <a:p>
            <a:pPr marL="892629" lvl="2" indent="-457200">
              <a:lnSpc>
                <a:spcPct val="100000"/>
              </a:lnSpc>
              <a:spcBef>
                <a:spcPts val="1690"/>
              </a:spcBef>
              <a:buFont typeface="Arial" panose="020B0604020202020204" pitchFamily="34" charset="0"/>
              <a:buChar char="•"/>
            </a:pPr>
            <a:r>
              <a:rPr lang="en-US" sz="2800" dirty="0">
                <a:latin typeface="+mn-lt"/>
              </a:rPr>
              <a:t>What are the five geographic regions of Georgia?</a:t>
            </a:r>
          </a:p>
        </p:txBody>
      </p:sp>
      <p:sp>
        <p:nvSpPr>
          <p:cNvPr id="113" name="Shape 113"/>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8</a:t>
            </a:fld>
            <a:endParaRPr/>
          </a:p>
        </p:txBody>
      </p:sp>
      <p:sp>
        <p:nvSpPr>
          <p:cNvPr id="2" name="Shape 72">
            <a:extLst>
              <a:ext uri="{FF2B5EF4-FFF2-40B4-BE49-F238E27FC236}">
                <a16:creationId xmlns:a16="http://schemas.microsoft.com/office/drawing/2014/main" id="{D6C31D75-EC2D-0374-9D6B-4D28753D5C20}"/>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2: GEORGIA’S</a:t>
            </a:r>
            <a:br>
              <a:rPr lang="en-US" sz="4000" dirty="0">
                <a:latin typeface="+mn-lt"/>
              </a:rPr>
            </a:br>
            <a:r>
              <a:rPr lang="en-US" sz="4000" dirty="0">
                <a:latin typeface="+mn-lt"/>
              </a:rPr>
              <a:t>GEOGRAPHIC REGIONS</a:t>
            </a:r>
          </a:p>
        </p:txBody>
      </p:sp>
    </p:spTree>
  </p:cSld>
  <p:clrMapOvr>
    <a:masterClrMapping/>
  </p:clrMapOvr>
  <p:transition spd="slow"/>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1" nodeType="afterEffect">
                                  <p:stCondLst>
                                    <p:cond delay="0"/>
                                  </p:stCondLst>
                                  <p:iterate>
                                    <p:tmAbs val="0"/>
                                  </p:iterate>
                                  <p:childTnLst>
                                    <p:set>
                                      <p:cBhvr>
                                        <p:cTn id="6" fill="hold"/>
                                        <p:tgtEl>
                                          <p:spTgt spid="112">
                                            <p:bg/>
                                          </p:spTgt>
                                        </p:tgtEl>
                                        <p:attrNameLst>
                                          <p:attrName>style.visibility</p:attrName>
                                        </p:attrNameLst>
                                      </p:cBhvr>
                                      <p:to>
                                        <p:strVal val="visible"/>
                                      </p:to>
                                    </p:set>
                                    <p:anim calcmode="lin" valueType="num">
                                      <p:cBhvr>
                                        <p:cTn id="7" dur="500" fill="hold"/>
                                        <p:tgtEl>
                                          <p:spTgt spid="112">
                                            <p:bg/>
                                          </p:spTgt>
                                        </p:tgtEl>
                                        <p:attrNameLst>
                                          <p:attrName>ppt_x</p:attrName>
                                        </p:attrNameLst>
                                      </p:cBhvr>
                                      <p:tavLst>
                                        <p:tav tm="0">
                                          <p:val>
                                            <p:strVal val="0-#ppt_w/2"/>
                                          </p:val>
                                        </p:tav>
                                        <p:tav tm="100000">
                                          <p:val>
                                            <p:strVal val="#ppt_x"/>
                                          </p:val>
                                        </p:tav>
                                      </p:tavLst>
                                    </p:anim>
                                    <p:anim calcmode="lin" valueType="num">
                                      <p:cBhvr>
                                        <p:cTn id="8" dur="500" fill="hold"/>
                                        <p:tgtEl>
                                          <p:spTgt spid="112">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1" nodeType="afterEffect">
                                  <p:stCondLst>
                                    <p:cond delay="0"/>
                                  </p:stCondLst>
                                  <p:iterate>
                                    <p:tmAbs val="0"/>
                                  </p:iterate>
                                  <p:childTnLst>
                                    <p:set>
                                      <p:cBhvr>
                                        <p:cTn id="11" fill="hold"/>
                                        <p:tgtEl>
                                          <p:spTgt spid="112">
                                            <p:txEl>
                                              <p:pRg st="0" end="0"/>
                                            </p:txEl>
                                          </p:spTgt>
                                        </p:tgtEl>
                                        <p:attrNameLst>
                                          <p:attrName>style.visibility</p:attrName>
                                        </p:attrNameLst>
                                      </p:cBhvr>
                                      <p:to>
                                        <p:strVal val="visible"/>
                                      </p:to>
                                    </p:set>
                                    <p:anim calcmode="lin" valueType="num">
                                      <p:cBhvr>
                                        <p:cTn id="12" dur="500" fill="hold"/>
                                        <p:tgtEl>
                                          <p:spTgt spid="112">
                                            <p:txEl>
                                              <p:pRg st="0" end="0"/>
                                            </p:txEl>
                                          </p:spTgt>
                                        </p:tgtEl>
                                        <p:attrNameLst>
                                          <p:attrName>ppt_x</p:attrName>
                                        </p:attrNameLst>
                                      </p:cBhvr>
                                      <p:tavLst>
                                        <p:tav tm="0">
                                          <p:val>
                                            <p:strVal val="0-#ppt_w/2"/>
                                          </p:val>
                                        </p:tav>
                                        <p:tav tm="100000">
                                          <p:val>
                                            <p:strVal val="#ppt_x"/>
                                          </p:val>
                                        </p:tav>
                                      </p:tavLst>
                                    </p:anim>
                                    <p:anim calcmode="lin" valueType="num">
                                      <p:cBhvr>
                                        <p:cTn id="13" dur="500" fill="hold"/>
                                        <p:tgtEl>
                                          <p:spTgt spid="112">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1" nodeType="afterEffect">
                                  <p:stCondLst>
                                    <p:cond delay="0"/>
                                  </p:stCondLst>
                                  <p:iterate>
                                    <p:tmAbs val="0"/>
                                  </p:iterate>
                                  <p:childTnLst>
                                    <p:set>
                                      <p:cBhvr>
                                        <p:cTn id="16" fill="hold"/>
                                        <p:tgtEl>
                                          <p:spTgt spid="112">
                                            <p:txEl>
                                              <p:pRg st="1" end="1"/>
                                            </p:txEl>
                                          </p:spTgt>
                                        </p:tgtEl>
                                        <p:attrNameLst>
                                          <p:attrName>style.visibility</p:attrName>
                                        </p:attrNameLst>
                                      </p:cBhvr>
                                      <p:to>
                                        <p:strVal val="visible"/>
                                      </p:to>
                                    </p:set>
                                    <p:anim calcmode="lin" valueType="num">
                                      <p:cBhvr>
                                        <p:cTn id="17" dur="500" fill="hold"/>
                                        <p:tgtEl>
                                          <p:spTgt spid="112">
                                            <p:txEl>
                                              <p:pRg st="1" end="1"/>
                                            </p:txEl>
                                          </p:spTgt>
                                        </p:tgtEl>
                                        <p:attrNameLst>
                                          <p:attrName>ppt_x</p:attrName>
                                        </p:attrNameLst>
                                      </p:cBhvr>
                                      <p:tavLst>
                                        <p:tav tm="0">
                                          <p:val>
                                            <p:strVal val="0-#ppt_w/2"/>
                                          </p:val>
                                        </p:tav>
                                        <p:tav tm="100000">
                                          <p:val>
                                            <p:strVal val="#ppt_x"/>
                                          </p:val>
                                        </p:tav>
                                      </p:tavLst>
                                    </p:anim>
                                    <p:anim calcmode="lin" valueType="num">
                                      <p:cBhvr>
                                        <p:cTn id="18" dur="500" fill="hold"/>
                                        <p:tgtEl>
                                          <p:spTgt spid="112">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p:cNvSpPr>
          <p:nvPr>
            <p:ph type="sldNum" sz="quarter" idx="2"/>
          </p:nvPr>
        </p:nvSpPr>
        <p:spPr>
          <a:xfrm>
            <a:off x="8526699" y="6528116"/>
            <a:ext cx="312499" cy="294639"/>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
        <p:nvSpPr>
          <p:cNvPr id="2" name="Shape 72">
            <a:extLst>
              <a:ext uri="{FF2B5EF4-FFF2-40B4-BE49-F238E27FC236}">
                <a16:creationId xmlns:a16="http://schemas.microsoft.com/office/drawing/2014/main" id="{4D1A0BAC-D42C-7862-8B1F-C5CEC0504409}"/>
              </a:ext>
            </a:extLst>
          </p:cNvPr>
          <p:cNvSpPr txBox="1">
            <a:spLocks/>
          </p:cNvSpPr>
          <p:nvPr/>
        </p:nvSpPr>
        <p:spPr>
          <a:xfrm>
            <a:off x="457200" y="0"/>
            <a:ext cx="8229600" cy="114300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850391" rtl="0" latinLnBrk="0">
              <a:lnSpc>
                <a:spcPct val="100000"/>
              </a:lnSpc>
              <a:spcBef>
                <a:spcPts val="0"/>
              </a:spcBef>
              <a:spcAft>
                <a:spcPts val="0"/>
              </a:spcAft>
              <a:buClrTx/>
              <a:buSzTx/>
              <a:buFontTx/>
              <a:buNone/>
              <a:tabLst/>
              <a:defRPr sz="3600" b="1" i="0" u="none" strike="noStrike" cap="none" spc="0" baseline="0">
                <a:ln>
                  <a:noFill/>
                </a:ln>
                <a:solidFill>
                  <a:srgbClr val="000000"/>
                </a:solidFill>
                <a:effectLst>
                  <a:outerShdw blurRad="38100" dist="35433" dir="2700000" rotWithShape="0">
                    <a:srgbClr val="000000">
                      <a:alpha val="43137"/>
                    </a:srgbClr>
                  </a:outerShdw>
                </a:effectLst>
                <a:uFillTx/>
                <a:latin typeface="Trebuchet MS"/>
                <a:ea typeface="Trebuchet MS"/>
                <a:cs typeface="Trebuchet MS"/>
                <a:sym typeface="Trebuchet MS"/>
              </a:defRPr>
            </a:lvl1pPr>
            <a:lvl2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2pPr>
            <a:lvl3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3pPr>
            <a:lvl4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4pPr>
            <a:lvl5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5pPr>
            <a:lvl6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6pPr>
            <a:lvl7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7pPr>
            <a:lvl8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8pPr>
            <a:lvl9pPr marL="0" marR="0" indent="0" algn="ctr" defTabSz="914400" rtl="0" latinLnBrk="0">
              <a:lnSpc>
                <a:spcPct val="100000"/>
              </a:lnSpc>
              <a:spcBef>
                <a:spcPts val="0"/>
              </a:spcBef>
              <a:spcAft>
                <a:spcPts val="0"/>
              </a:spcAft>
              <a:buClrTx/>
              <a:buSzTx/>
              <a:buFontTx/>
              <a:buNone/>
              <a:tabLst/>
              <a:defRPr sz="4400" b="1" i="0" u="none" strike="noStrike" cap="none" spc="0" baseline="0">
                <a:ln>
                  <a:noFill/>
                </a:ln>
                <a:solidFill>
                  <a:srgbClr val="000000"/>
                </a:solidFill>
                <a:effectLst>
                  <a:outerShdw blurRad="38100" dist="38100" dir="2700000" rotWithShape="0">
                    <a:srgbClr val="000000">
                      <a:alpha val="43137"/>
                    </a:srgbClr>
                  </a:outerShdw>
                </a:effectLst>
                <a:uFillTx/>
                <a:latin typeface="Trebuchet MS"/>
                <a:ea typeface="Trebuchet MS"/>
                <a:cs typeface="Trebuchet MS"/>
                <a:sym typeface="Trebuchet MS"/>
              </a:defRPr>
            </a:lvl9pPr>
          </a:lstStyle>
          <a:p>
            <a:pPr hangingPunct="1">
              <a:spcBef>
                <a:spcPts val="1690"/>
              </a:spcBef>
            </a:pPr>
            <a:r>
              <a:rPr lang="en-US" sz="4000" dirty="0">
                <a:latin typeface="+mn-lt"/>
              </a:rPr>
              <a:t>SECTION 2: GEORGIA’S</a:t>
            </a:r>
            <a:br>
              <a:rPr lang="en-US" sz="4000" dirty="0">
                <a:latin typeface="+mn-lt"/>
              </a:rPr>
            </a:br>
            <a:r>
              <a:rPr lang="en-US" sz="4000" dirty="0">
                <a:latin typeface="+mn-lt"/>
              </a:rPr>
              <a:t>GEOGRAPHIC REGIONS</a:t>
            </a:r>
          </a:p>
        </p:txBody>
      </p:sp>
      <p:sp>
        <p:nvSpPr>
          <p:cNvPr id="7" name="Shape 69">
            <a:extLst>
              <a:ext uri="{FF2B5EF4-FFF2-40B4-BE49-F238E27FC236}">
                <a16:creationId xmlns:a16="http://schemas.microsoft.com/office/drawing/2014/main" id="{8E651378-356D-57DA-190D-CFDFDE181FDB}"/>
              </a:ext>
            </a:extLst>
          </p:cNvPr>
          <p:cNvSpPr txBox="1">
            <a:spLocks/>
          </p:cNvSpPr>
          <p:nvPr/>
        </p:nvSpPr>
        <p:spPr>
          <a:xfrm>
            <a:off x="457200" y="11430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Autofit/>
          </a:bodyPr>
          <a:lstStyle>
            <a:lvl1pPr marL="758951" marR="0" indent="-75895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1pPr>
            <a:lvl2pPr marL="783771" marR="0" indent="-326571"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2pPr>
            <a:lvl3pPr marL="1219200" marR="0" indent="-30480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3pPr>
            <a:lvl4pPr marL="17373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4pPr>
            <a:lvl5pPr marL="21945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5pPr>
            <a:lvl6pPr marL="26517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6pPr>
            <a:lvl7pPr marL="3108960" marR="0" indent="-365760"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7pPr>
            <a:lvl8pPr marL="35661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8pPr>
            <a:lvl9pPr marL="4023359" marR="0" indent="-365759" algn="l" defTabSz="914400" rtl="0" latinLnBrk="0">
              <a:lnSpc>
                <a:spcPct val="80000"/>
              </a:lnSpc>
              <a:spcBef>
                <a:spcPts val="700"/>
              </a:spcBef>
              <a:spcAft>
                <a:spcPts val="0"/>
              </a:spcAft>
              <a:buClrTx/>
              <a:buSzPct val="100000"/>
              <a:buFont typeface="Wingdings"/>
              <a:buChar char="•"/>
              <a:tabLst/>
              <a:defRPr sz="3200" b="0" i="0" u="none" strike="noStrike" cap="none" spc="0" baseline="0">
                <a:ln>
                  <a:noFill/>
                </a:ln>
                <a:solidFill>
                  <a:srgbClr val="000000"/>
                </a:solidFill>
                <a:uFillTx/>
                <a:latin typeface="Trebuchet MS"/>
                <a:ea typeface="Trebuchet MS"/>
                <a:cs typeface="Trebuchet MS"/>
                <a:sym typeface="Trebuchet MS"/>
              </a:defRPr>
            </a:lvl9pPr>
          </a:lstStyle>
          <a:p>
            <a:pPr marL="342900" lvl="1" indent="-342900" hangingPunct="1">
              <a:lnSpc>
                <a:spcPct val="100000"/>
              </a:lnSpc>
              <a:buFont typeface="Wingdings"/>
              <a:buChar char="➢"/>
            </a:pPr>
            <a:r>
              <a:rPr lang="en-US" dirty="0">
                <a:latin typeface="+mn-lt"/>
              </a:rPr>
              <a:t>What terms do I need to know?:</a:t>
            </a:r>
          </a:p>
          <a:p>
            <a:pPr marL="892629" lvl="2" indent="-457200" hangingPunct="1">
              <a:lnSpc>
                <a:spcPct val="100000"/>
              </a:lnSpc>
              <a:buFont typeface="Arial" panose="020B0604020202020204" pitchFamily="34" charset="0"/>
              <a:buChar char="•"/>
            </a:pPr>
            <a:r>
              <a:rPr lang="en-US" sz="2800" dirty="0">
                <a:latin typeface="+mn-lt"/>
              </a:rPr>
              <a:t>landforms</a:t>
            </a:r>
          </a:p>
          <a:p>
            <a:pPr marL="892629" lvl="2" indent="-457200" hangingPunct="1">
              <a:lnSpc>
                <a:spcPct val="100000"/>
              </a:lnSpc>
              <a:buFont typeface="Arial" panose="020B0604020202020204" pitchFamily="34" charset="0"/>
              <a:buChar char="•"/>
            </a:pPr>
            <a:r>
              <a:rPr lang="en-US" sz="2800" dirty="0">
                <a:latin typeface="+mn-lt"/>
              </a:rPr>
              <a:t>faults</a:t>
            </a:r>
          </a:p>
          <a:p>
            <a:pPr marL="892629" lvl="2" indent="-457200" hangingPunct="1">
              <a:lnSpc>
                <a:spcPct val="100000"/>
              </a:lnSpc>
              <a:buFont typeface="Arial" panose="020B0604020202020204" pitchFamily="34" charset="0"/>
              <a:buChar char="•"/>
            </a:pPr>
            <a:r>
              <a:rPr lang="en-US" sz="2800" dirty="0">
                <a:latin typeface="+mn-lt"/>
              </a:rPr>
              <a:t>elevation</a:t>
            </a:r>
          </a:p>
          <a:p>
            <a:pPr marL="892629" lvl="2" indent="-457200" hangingPunct="1">
              <a:lnSpc>
                <a:spcPct val="100000"/>
              </a:lnSpc>
              <a:buFont typeface="Arial" panose="020B0604020202020204" pitchFamily="34" charset="0"/>
              <a:buChar char="•"/>
            </a:pPr>
            <a:r>
              <a:rPr lang="en-US" sz="2800" dirty="0">
                <a:latin typeface="+mn-lt"/>
              </a:rPr>
              <a:t>Fall Line</a:t>
            </a:r>
          </a:p>
          <a:p>
            <a:pPr marL="342900" lvl="1" indent="-342900" hangingPunct="1">
              <a:lnSpc>
                <a:spcPct val="100000"/>
              </a:lnSpc>
              <a:buFont typeface="Wingdings"/>
              <a:buChar char="➢"/>
            </a:pPr>
            <a:endParaRPr lang="en-US" dirty="0">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3">
      <a:dk1>
        <a:srgbClr val="000000"/>
      </a:dk1>
      <a:lt1>
        <a:srgbClr val="4F81BD"/>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3465</TotalTime>
  <Words>1558</Words>
  <Application>Microsoft Macintosh PowerPoint</Application>
  <PresentationFormat>On-screen Show (4:3)</PresentationFormat>
  <Paragraphs>145</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Trebuchet MS</vt:lpstr>
      <vt:lpstr>Wingdings</vt:lpstr>
      <vt:lpstr>Office Theme</vt:lpstr>
      <vt:lpstr>PowerPoint Presentation</vt:lpstr>
      <vt:lpstr>PowerPoint Presentation</vt:lpstr>
      <vt:lpstr>SECTION 1: GEORGIA’S LOCATION</vt:lpstr>
      <vt:lpstr>SECTION 1: GEORGIA’S LOCATION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Emmett Mullins</cp:lastModifiedBy>
  <cp:revision>161</cp:revision>
  <dcterms:modified xsi:type="dcterms:W3CDTF">2025-10-13T00:20:12Z</dcterms:modified>
  <cp:category/>
</cp:coreProperties>
</file>