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344" r:id="rId7"/>
    <p:sldId id="363" r:id="rId8"/>
    <p:sldId id="365" r:id="rId9"/>
    <p:sldId id="364" r:id="rId10"/>
    <p:sldId id="374" r:id="rId11"/>
    <p:sldId id="366" r:id="rId12"/>
    <p:sldId id="375" r:id="rId13"/>
    <p:sldId id="373" r:id="rId14"/>
    <p:sldId id="367" r:id="rId15"/>
    <p:sldId id="362" r:id="rId16"/>
    <p:sldId id="268" r:id="rId17"/>
    <p:sldId id="269" r:id="rId18"/>
    <p:sldId id="331" r:id="rId19"/>
    <p:sldId id="337" r:id="rId20"/>
    <p:sldId id="338" r:id="rId21"/>
    <p:sldId id="376" r:id="rId22"/>
    <p:sldId id="368" r:id="rId23"/>
    <p:sldId id="350" r:id="rId24"/>
    <p:sldId id="351" r:id="rId25"/>
    <p:sldId id="352" r:id="rId26"/>
    <p:sldId id="353" r:id="rId27"/>
    <p:sldId id="380" r:id="rId28"/>
    <p:sldId id="377" r:id="rId29"/>
    <p:sldId id="378" r:id="rId30"/>
    <p:sldId id="381" r:id="rId31"/>
    <p:sldId id="379" r:id="rId32"/>
    <p:sldId id="356" r:id="rId33"/>
    <p:sldId id="357" r:id="rId34"/>
    <p:sldId id="370" r:id="rId35"/>
    <p:sldId id="371" r:id="rId36"/>
    <p:sldId id="372" r:id="rId37"/>
    <p:sldId id="382" r:id="rId38"/>
    <p:sldId id="293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91677" autoAdjust="0"/>
  </p:normalViewPr>
  <p:slideViewPr>
    <p:cSldViewPr snapToGrid="0" snapToObjects="1">
      <p:cViewPr varScale="1">
        <p:scale>
          <a:sx n="54" d="100"/>
          <a:sy n="54" d="100"/>
        </p:scale>
        <p:origin x="216" y="1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0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0E37A54-DC3A-61F9-77BF-2DCCE0F8B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>
            <a:fillRect/>
          </a:stretch>
        </p:blipFill>
        <p:spPr bwMode="auto">
          <a:xfrm>
            <a:off x="0" y="0"/>
            <a:ext cx="9144000" cy="6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9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Colonial Georgia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76244-8A23-2B14-2D51-1DAA22E69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349" y="570345"/>
            <a:ext cx="7537739" cy="200808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6A39F-EA74-53F2-74C3-BC25EF84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DE3E7D2-D785-4A13-084A-2BE8CFDC6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The Charter of 1732 granted the trustees the land between the Savannah and Altamaha Rivers and westward to the Pacific Ocean.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Trustees would control the colony till 1752, and they could raise money, grant land to settlers, make rules and regulations, establish courts, and maintain a military defense until that time.</a:t>
            </a:r>
          </a:p>
          <a:p>
            <a:pPr marL="743771" lvl="1" indent="-743771" defTabSz="896111">
              <a:spcBef>
                <a:spcPts val="1690"/>
              </a:spcBef>
              <a:buFont typeface="Wingdings"/>
              <a:buChar char="➢"/>
              <a:defRPr sz="3136"/>
            </a:pPr>
            <a:r>
              <a:rPr lang="en-US" sz="3000" dirty="0">
                <a:latin typeface="+mn-lt"/>
              </a:rPr>
              <a:t>Trustees banned </a:t>
            </a:r>
            <a:r>
              <a:rPr lang="en-US" sz="3000" b="1" dirty="0">
                <a:latin typeface="+mn-lt"/>
              </a:rPr>
              <a:t>slavery</a:t>
            </a:r>
            <a:r>
              <a:rPr lang="en-US" sz="3000" dirty="0">
                <a:latin typeface="+mn-lt"/>
              </a:rPr>
              <a:t> (owning people as property) and the sale and use of “spirits”.</a:t>
            </a:r>
          </a:p>
          <a:p>
            <a:pPr marL="743771" lvl="1" indent="-743771" defTabSz="896111">
              <a:spcBef>
                <a:spcPts val="1690"/>
              </a:spcBef>
              <a:buFont typeface="Wingdings"/>
              <a:buChar char="➢"/>
              <a:defRPr sz="3136"/>
            </a:pPr>
            <a:r>
              <a:rPr lang="en-US" sz="3000" dirty="0">
                <a:latin typeface="+mn-lt"/>
              </a:rPr>
              <a:t>Land ownership was limited to ensure families owned and farmed the land rather than large plantations.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80648BA7-886C-79BF-F7A7-1AA4ED79C0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60B41B81-6FBD-B2C7-87A8-3E3E43C66878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AUTHORITY OF THE TRUSTEES</a:t>
            </a:r>
          </a:p>
        </p:txBody>
      </p:sp>
    </p:spTree>
    <p:extLst>
      <p:ext uri="{BB962C8B-B14F-4D97-AF65-F5344CB8AC3E}">
        <p14:creationId xmlns:p14="http://schemas.microsoft.com/office/powerpoint/2010/main" val="37193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6014-FCBF-4BF8-7593-0AC02E34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FA6BA36-D79A-8871-18C3-27B49546E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(the only trustee who came to the colony) led the first settlers: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1732 – ship </a:t>
            </a:r>
            <a:r>
              <a:rPr lang="en-US" sz="2800" i="1" dirty="0">
                <a:latin typeface="+mn-lt"/>
              </a:rPr>
              <a:t>Anne</a:t>
            </a:r>
            <a:r>
              <a:rPr lang="en-US" sz="2800" dirty="0">
                <a:latin typeface="+mn-lt"/>
              </a:rPr>
              <a:t> set sail from England with chosen settlers (voyage took 57 days)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settlers welcomed by Carolinians who donated food, provisions, slaves, etc., to help work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site chosen for first settlement – a high bluff known as Yamacraw (good defense against enemies)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Tomochichi (leader of Yamacraw people and good friend to Oglethorpe) was valuable in ensuring early success of the colony.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39B2EB59-5DEF-E667-B866-77BF02B731E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17D13A5D-5C2D-F201-F912-17D6C15CBF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SAVANNAH, THE FIRST SETTLEMENT</a:t>
            </a:r>
          </a:p>
        </p:txBody>
      </p:sp>
    </p:spTree>
    <p:extLst>
      <p:ext uri="{BB962C8B-B14F-4D97-AF65-F5344CB8AC3E}">
        <p14:creationId xmlns:p14="http://schemas.microsoft.com/office/powerpoint/2010/main" val="31483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B311-41FA-E6D6-6387-8D98B6F3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EEE533F-5DA1-38C2-7DEC-7C1BD98C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John and Mary Musgrove, local trading post owners who spoke English and Creek, acted as interpreters between Oglethorpe and Tomochichi.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dirty="0">
                <a:latin typeface="+mn-lt"/>
              </a:rPr>
              <a:t>Mary became the main interpreter after John’s death in 1735.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Oglethorpe brought the settlers to the future site of Savannah in February 1733, where they set up tents and began planning the town.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Oglethorpe supervised the town’s construction and led the people as the only trustee in Georgia.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350C8CC2-81F5-9E20-249D-2B7BC8862C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004C72EA-D5F4-D0AD-756A-F38E75D3C3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SAVANNAH, THE FIRST SETTLEMENT, Pt. 2</a:t>
            </a:r>
          </a:p>
        </p:txBody>
      </p:sp>
    </p:spTree>
    <p:extLst>
      <p:ext uri="{BB962C8B-B14F-4D97-AF65-F5344CB8AC3E}">
        <p14:creationId xmlns:p14="http://schemas.microsoft.com/office/powerpoint/2010/main" val="35196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FE27-7642-6166-A6B0-9F6BCEA0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5BE53330-419E-C3C7-44E9-A5D7C501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Tomochichi gave Oglethorpe permission to settle on Yamacraw land and acted as a diplomat between the British settlers and the Creek.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promised to protect Tomochichi’s people from their mutual enemies and gained access to trade opportunities for his community.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Mary Musgrove helped build alliances and communicate needs effectively between each group, and she personally gained influence and trade opportunities.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F190649-7283-FDAA-9DBF-F742691514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CDC64B71-E41C-6F00-7A68-C05814AB1D9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JAMES OGLETHORPE, TOMOCHICHI,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AND MARY MUSGROVE</a:t>
            </a:r>
          </a:p>
        </p:txBody>
      </p:sp>
    </p:spTree>
    <p:extLst>
      <p:ext uri="{BB962C8B-B14F-4D97-AF65-F5344CB8AC3E}">
        <p14:creationId xmlns:p14="http://schemas.microsoft.com/office/powerpoint/2010/main" val="35928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6010-3434-8EC7-1A05-0027FB60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3AE433F7-A466-0529-98D7-7717F05E4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had concerns about the colony’s defense and convinced the British government to pay for building forts at the northern and southern ends of the colony.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built more forts and roads along the coast and was promoted to the rank of general, putting him in command of local British troops and </a:t>
            </a:r>
            <a:r>
              <a:rPr lang="en-US" sz="3190" b="1" dirty="0">
                <a:latin typeface="+mn-lt"/>
              </a:rPr>
              <a:t>militias</a:t>
            </a:r>
            <a:r>
              <a:rPr lang="en-US" sz="3190" dirty="0">
                <a:latin typeface="+mn-lt"/>
              </a:rPr>
              <a:t> (citizen soldiers).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When war broke out between Britain and Spain in 1739, Oglethorpe fought Spanish forces in Florida but eventually was forced to retreat despite initial success.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B7FFF3C1-6C87-1BE2-9E57-F51522DC0D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EBC22874-24EC-6B68-BAF0-653164F40FF6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DEFENDING GEORGIA</a:t>
            </a:r>
          </a:p>
        </p:txBody>
      </p:sp>
    </p:spTree>
    <p:extLst>
      <p:ext uri="{BB962C8B-B14F-4D97-AF65-F5344CB8AC3E}">
        <p14:creationId xmlns:p14="http://schemas.microsoft.com/office/powerpoint/2010/main" val="24180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12F9-E0C0-BFD5-F3F3-56D0DE94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92DC278E-7F80-242F-EC87-9A02D1F53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Spain invaded St. Simons, Georgia, in 1742, but Oglethorpe pushed them back and convinced them British reinforcements were coming, so they retreated.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returned to England in 1743 after thanking Mary Musgrove for her work and never returned, but he did live long enough to see Georgia become part of the US.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8103DC8-3FB3-B6EF-FFFA-5CFCF68FE4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512DDF4B-6BD6-384A-A916-B6486DD16571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DEFENDING GEORGIA, Pt.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C68C0-48C4-C3B0-8C20-EE5D437C57B6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2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41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pPr marL="342900" lvl="1" indent="-342900">
              <a:spcBef>
                <a:spcPts val="1690"/>
              </a:spcBef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reasons did the diverse groups of settlers have for settling in Georgia?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D6C31D75-EC2D-0374-9D6B-4D28753D5C2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000" dirty="0">
                <a:latin typeface="+mn-lt"/>
              </a:rPr>
              <a:t>SECTION 2: DIVERSE GROUPS IN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THE GEORGIA COLONY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53851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Malcontents</a:t>
            </a:r>
            <a:endParaRPr lang="en-US" dirty="0">
              <a:latin typeface="+mn-lt"/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4" name="Shape 72">
            <a:extLst>
              <a:ext uri="{FF2B5EF4-FFF2-40B4-BE49-F238E27FC236}">
                <a16:creationId xmlns:a16="http://schemas.microsoft.com/office/drawing/2014/main" id="{2F31ED01-2371-7B0D-D6AC-F4906593FDF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000" dirty="0">
                <a:latin typeface="+mn-lt"/>
              </a:rPr>
              <a:t>SECTION 2: DIVERSE GROUPS IN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THE GEORGIA COLONY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D56A8-0914-59F7-369D-11F2197A1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19453C42-5E5E-F2E8-FC57-3F459A6AE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traveled to England in 1734 to advertise the colony, raise money, and prepare for the colony’s defense.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When Oglethorpe returned to Georgia in 1736, he brought cannons and weapons for the defense of the colony.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A pair of brothers, ministers John and Charles Wesley, also came along to work in the colony, but they didn’t stay long.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After returning to England by 1738, the brothers ended up founding the Methodist branch of Protestant Christianity.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8A90E72D-64B7-0FE6-8194-BFE51A09A7F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45A88D9A-E821-2901-218F-B15E0D277C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DIVERSE GROUPS IN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THE GEORGIA COLONY</a:t>
            </a:r>
          </a:p>
        </p:txBody>
      </p:sp>
    </p:spTree>
    <p:extLst>
      <p:ext uri="{BB962C8B-B14F-4D97-AF65-F5344CB8AC3E}">
        <p14:creationId xmlns:p14="http://schemas.microsoft.com/office/powerpoint/2010/main" val="25742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8FB3-D6DC-4724-E3BC-4C52E69B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B5DBA8A5-6E62-2127-5C27-1E63E1D68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Forty-two Jews arrived a few months after the colony began, but the group did not ask for permission from the trustees.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 trustees wanted Protestant Christians in the colony, so they didn’t like the idea of Jews living there.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Oglethorpe gave them permission to stay since the colony doctor and 20 others had died from a fever and the Jews had a doctor with them.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Dr. Samuel Nunez saved the lives of several victims suffering from the fever that was killing so many Georgians.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1FC141A9-5F4C-EF31-8604-79739BC835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D5BC7F0B-2AF0-24B4-7A68-DDD7B1DA059D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JEWISH SETTLERS</a:t>
            </a:r>
          </a:p>
        </p:txBody>
      </p:sp>
    </p:spTree>
    <p:extLst>
      <p:ext uri="{BB962C8B-B14F-4D97-AF65-F5344CB8AC3E}">
        <p14:creationId xmlns:p14="http://schemas.microsoft.com/office/powerpoint/2010/main" val="42318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F48A9-CCD2-4F89-4792-130527429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26" b="5724"/>
          <a:stretch>
            <a:fillRect/>
          </a:stretch>
        </p:blipFill>
        <p:spPr bwMode="auto">
          <a:xfrm>
            <a:off x="0" y="0"/>
            <a:ext cx="9141246" cy="64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5141978"/>
            <a:ext cx="5701696" cy="132343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5141979"/>
            <a:ext cx="5766458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1: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3" action="ppaction://hlinksldjump"/>
              </a:rPr>
              <a:t>Georgia’s Founding</a:t>
            </a:r>
            <a:endParaRPr dirty="0">
              <a:solidFill>
                <a:srgbClr val="FFFFFF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2: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4" action="ppaction://hlinksldjump"/>
              </a:rPr>
              <a:t>Diverse Groups in the Georgia Colony</a:t>
            </a:r>
            <a:endParaRPr lang="en-US" dirty="0">
              <a:solidFill>
                <a:srgbClr val="FFFFFF"/>
              </a:solidFill>
              <a:uFill>
                <a:solidFill>
                  <a:srgbClr val="FF0000"/>
                </a:solidFill>
              </a:uFill>
              <a:latin typeface="+mn-lt"/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 Section 3: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5" action="ppaction://hlinksldjump"/>
              </a:rPr>
              <a:t>Georgia from Trustee to Royal Colony</a:t>
            </a:r>
            <a:endParaRPr lang="en-US" dirty="0">
              <a:solidFill>
                <a:srgbClr val="FFFFFF"/>
              </a:solidFill>
              <a:uFill>
                <a:solidFill>
                  <a:srgbClr val="FF0000"/>
                </a:solidFill>
              </a:uFill>
              <a:latin typeface="+mn-lt"/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 Section 4: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6" action="ppaction://hlinksldjump"/>
              </a:rPr>
              <a:t>Economic Development in Royal Colony</a:t>
            </a:r>
            <a:endParaRPr dirty="0">
              <a:solidFill>
                <a:srgbClr val="FFFFFF"/>
              </a:solidFill>
              <a:uFill>
                <a:solidFill>
                  <a:srgbClr val="FF0000"/>
                </a:solidFill>
              </a:uFill>
              <a:latin typeface="+mn-lt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E3B9D-AC9C-EAAC-807F-BC741FFE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1597CA4-7260-AE2E-9180-F25311CB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dirty="0">
                <a:latin typeface="+mn-lt"/>
              </a:rPr>
              <a:t>Many people across Europe were persecuted for their religious choices.</a:t>
            </a:r>
          </a:p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Salzburgers</a:t>
            </a:r>
            <a:r>
              <a:rPr lang="en-US" dirty="0">
                <a:latin typeface="+mn-lt"/>
              </a:rPr>
              <a:t>, German-speaking Lutherans,  first came to Georgia in 1734 to escape this persecution.</a:t>
            </a:r>
          </a:p>
          <a:p>
            <a:pPr marL="743771" indent="-743771" defTabSz="896111">
              <a:spcBef>
                <a:spcPts val="1200"/>
              </a:spcBef>
              <a:defRPr sz="3136"/>
            </a:pPr>
            <a:r>
              <a:rPr lang="en-US" dirty="0">
                <a:latin typeface="+mn-lt"/>
              </a:rPr>
              <a:t>The group was given land up the Savannah River and became very hardworking colonists.</a:t>
            </a:r>
          </a:p>
          <a:p>
            <a:pPr marL="1204020" lvl="2" indent="-743771" defTabSz="896111">
              <a:spcBef>
                <a:spcPts val="12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They were successful farmers, were anti-slavery, and dedicated to producing silk.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953698E3-E0F5-8A04-A6AA-D587125558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E92BF0E4-EA4B-966C-9FFA-CC7DFA97BA0F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THE SALZBURGERS</a:t>
            </a:r>
          </a:p>
        </p:txBody>
      </p:sp>
    </p:spTree>
    <p:extLst>
      <p:ext uri="{BB962C8B-B14F-4D97-AF65-F5344CB8AC3E}">
        <p14:creationId xmlns:p14="http://schemas.microsoft.com/office/powerpoint/2010/main" val="18777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C25E-76F3-6C43-F5E6-98051B67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8AC5094E-B85E-5AD8-C210-1FB562071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Highland Scots were recruited by Oglethorpe himself to settle the colony, as they had a reputation for being good soldiers and fighters.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Many settled in the town of Darien and helped build other forts on Georgia’s islands.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51EB0687-DB01-D493-264E-8C038EA53D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F05CC34F-9818-0190-9D9C-7A5B5B2BB8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THE HIGHLAND SCOTS</a:t>
            </a:r>
          </a:p>
        </p:txBody>
      </p:sp>
    </p:spTree>
    <p:extLst>
      <p:ext uri="{BB962C8B-B14F-4D97-AF65-F5344CB8AC3E}">
        <p14:creationId xmlns:p14="http://schemas.microsoft.com/office/powerpoint/2010/main" val="94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C27B8-9B8E-3F5A-7B8A-ABB4C4AF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060052E7-6A37-C110-1773-930C7CAA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00" dirty="0">
                <a:latin typeface="+mn-lt"/>
              </a:rPr>
              <a:t>Some Georgia colonists became unhappy with the trustees’ policies and laws.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The Rum Act often ignored or not enforced.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Colonists objected to the rule of not allowing women to inherit land.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Grape, olive, and mulberry trees did not grow well in coastal Georgia despite trustee hopes.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00" dirty="0">
                <a:latin typeface="+mn-lt"/>
              </a:rPr>
              <a:t>The biggest complainers, </a:t>
            </a:r>
            <a:r>
              <a:rPr lang="en-US" sz="3100" b="1" dirty="0">
                <a:latin typeface="+mn-lt"/>
              </a:rPr>
              <a:t>Malcontents</a:t>
            </a:r>
            <a:r>
              <a:rPr lang="en-US" sz="3100" dirty="0">
                <a:latin typeface="+mn-lt"/>
              </a:rPr>
              <a:t>, were mostly Scottish settlers who’d paid for passage and didn’t like the land policies.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They felt limited by 500 acres and wanted to allow slavery.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4E69C2B6-CC9A-9FB3-1AB7-AEBF932269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AFBE73E2-173A-89AE-D812-98671C1E09A8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THE MALCONTENTS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DBBC0-A95D-83C2-47CA-331DE4625C98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2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5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E7444-016E-CC81-A4DA-B9D206348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>
            <a:extLst>
              <a:ext uri="{FF2B5EF4-FFF2-40B4-BE49-F238E27FC236}">
                <a16:creationId xmlns:a16="http://schemas.microsoft.com/office/drawing/2014/main" id="{DE508EE5-83A6-1D7B-9A10-4A977DDB9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pPr marL="342900" lvl="1" indent="-342900">
              <a:spcBef>
                <a:spcPts val="1690"/>
              </a:spcBef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were some of the changes Georgia experienced when it became a royal colony?</a:t>
            </a:r>
          </a:p>
        </p:txBody>
      </p:sp>
      <p:sp>
        <p:nvSpPr>
          <p:cNvPr id="113" name="Shape 113">
            <a:extLst>
              <a:ext uri="{FF2B5EF4-FFF2-40B4-BE49-F238E27FC236}">
                <a16:creationId xmlns:a16="http://schemas.microsoft.com/office/drawing/2014/main" id="{AD8C53D8-DE7A-1615-327F-5BA7CC20DC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AB2BE050-BCE5-74F1-A7F5-08CB5BC4404A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000" dirty="0">
                <a:latin typeface="+mn-lt"/>
              </a:rPr>
              <a:t>SECTION 3: GEORGIA FROM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TRUSTEE TO ROYAL COLONY</a:t>
            </a:r>
          </a:p>
        </p:txBody>
      </p:sp>
    </p:spTree>
    <p:extLst>
      <p:ext uri="{BB962C8B-B14F-4D97-AF65-F5344CB8AC3E}">
        <p14:creationId xmlns:p14="http://schemas.microsoft.com/office/powerpoint/2010/main" val="107077499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50B4F-CF06-B8E6-1337-3B98D244A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>
            <a:extLst>
              <a:ext uri="{FF2B5EF4-FFF2-40B4-BE49-F238E27FC236}">
                <a16:creationId xmlns:a16="http://schemas.microsoft.com/office/drawing/2014/main" id="{5D60E164-0C98-C6AD-F599-1CF2C3E59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53851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royal colony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indentured servant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headright system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cash crops</a:t>
            </a:r>
            <a:endParaRPr lang="en-US" dirty="0">
              <a:latin typeface="+mn-lt"/>
            </a:endParaRPr>
          </a:p>
        </p:txBody>
      </p:sp>
      <p:sp>
        <p:nvSpPr>
          <p:cNvPr id="117" name="Shape 117">
            <a:extLst>
              <a:ext uri="{FF2B5EF4-FFF2-40B4-BE49-F238E27FC236}">
                <a16:creationId xmlns:a16="http://schemas.microsoft.com/office/drawing/2014/main" id="{48B5A4D7-E5D7-087E-D2FA-A1B1A5F95C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4" name="Shape 72">
            <a:extLst>
              <a:ext uri="{FF2B5EF4-FFF2-40B4-BE49-F238E27FC236}">
                <a16:creationId xmlns:a16="http://schemas.microsoft.com/office/drawing/2014/main" id="{74C30438-CB46-6251-8A5C-B05C1435D76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000" dirty="0">
                <a:latin typeface="+mn-lt"/>
              </a:rPr>
              <a:t>SECTION 3: GEORGIA FROM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TRUSTEE TO ROYAL COLONY</a:t>
            </a:r>
          </a:p>
        </p:txBody>
      </p:sp>
    </p:spTree>
    <p:extLst>
      <p:ext uri="{BB962C8B-B14F-4D97-AF65-F5344CB8AC3E}">
        <p14:creationId xmlns:p14="http://schemas.microsoft.com/office/powerpoint/2010/main" val="3032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3C38A-AFFA-E82C-4A92-6D5274AD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8E58490-1646-3638-AC56-37EC6B76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Georgian settlers in the trustee period spent most of their time working to meet their basic needs.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They built homes, cleared land, farmed, and made clothes for themselves.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trustees tried governing from Britain, but they didn’t understand the colonial experience.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trustees had big plans, rules, and dreams for the colony, but the economy they needed never developed.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EA14BE0D-8BB8-1565-FB8C-58C0E2D7AF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DAF28E1B-D6E8-7466-AA75-F942BF2810D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GEORGIA FROM TRUSTEE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TO ROYAL COLONY</a:t>
            </a:r>
          </a:p>
        </p:txBody>
      </p:sp>
    </p:spTree>
    <p:extLst>
      <p:ext uri="{BB962C8B-B14F-4D97-AF65-F5344CB8AC3E}">
        <p14:creationId xmlns:p14="http://schemas.microsoft.com/office/powerpoint/2010/main" val="12827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B7C74-57C1-9F03-6165-4B20C0D7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5F83FDB0-700C-6880-4864-41068CC2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By the late 1740s, the trustees were disillusioned with the colony and gave in to many of the colonists’ demands.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Parliament failed to provide additional funds for Georgia in 1751, so the trustees turned over the colony to the government.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Georgia became a </a:t>
            </a:r>
            <a:r>
              <a:rPr lang="en-US" sz="2800" b="1" dirty="0">
                <a:latin typeface="+mn-lt"/>
              </a:rPr>
              <a:t>royal colony </a:t>
            </a:r>
            <a:r>
              <a:rPr lang="en-US" sz="2800" dirty="0">
                <a:latin typeface="+mn-lt"/>
              </a:rPr>
              <a:t>(a colony under control of the king).</a:t>
            </a:r>
            <a:endParaRPr lang="en-US" sz="3190" dirty="0">
              <a:latin typeface="+mn-lt"/>
            </a:endParaRP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Despite its “failings”, Georgia had succeeded in repelling the Spanish, turned Augusta into a trade center with American Indians, and build homes and farms for basic survival.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582AE252-5A07-329C-E173-BFD5109085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9A612DCF-ACC3-B5D3-F185-94F67B902811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THE END OF THE TRUSTEE PERIOD</a:t>
            </a:r>
          </a:p>
        </p:txBody>
      </p:sp>
    </p:spTree>
    <p:extLst>
      <p:ext uri="{BB962C8B-B14F-4D97-AF65-F5344CB8AC3E}">
        <p14:creationId xmlns:p14="http://schemas.microsoft.com/office/powerpoint/2010/main" val="19976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7FAA-1EAC-993F-E0A6-63D8F959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FA2B8391-631C-EB66-B28F-F15ACDB70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colony finally had its first legislatures as a royal colony, and both its population and economy grew.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Land settlement expanded after more treaties were signed with Native Americans.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Despite the positives, this time also saw the beginnings of slave laws and plantation systems that would devastate African men and women for generations.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5AD12E8F-CE02-00F7-363A-3BB1B8A5AD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F9DB7F05-78E0-BB90-89CA-36605C355EDC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BECOMING A ROYAL COLONY</a:t>
            </a:r>
          </a:p>
        </p:txBody>
      </p:sp>
    </p:spTree>
    <p:extLst>
      <p:ext uri="{BB962C8B-B14F-4D97-AF65-F5344CB8AC3E}">
        <p14:creationId xmlns:p14="http://schemas.microsoft.com/office/powerpoint/2010/main" val="37267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3E2AF-1D12-6B00-C817-CABF4C8DF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3FC4A0CF-675A-127D-BCD1-F0B5C374E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A royal governor appointed by the king oversaw the colony.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royal governor set up a new framework and rules for how Georgia would be governed.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Governor’s Council, made up of 12 local leaders, was both the upper legislature and supreme court of the colony.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Commons House of Assembly would be the lower house and was made up of an elected assembly.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BBA215FD-71B6-3404-46B0-FC1FFF1EAA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782A30CA-0D8A-A3F8-6D67-39FEB205EFBB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18192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88512-D0B7-5D2B-DB2B-E722AB395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2211F004-F768-0015-E5A3-99AC0F77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00" dirty="0">
                <a:latin typeface="+mn-lt"/>
              </a:rPr>
              <a:t>During the royal period, settlers could procure land in three ways: 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buy it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receive it as a gift or inheritance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receive it as a gift from the government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00" dirty="0">
                <a:latin typeface="+mn-lt"/>
              </a:rPr>
              <a:t>Land grants were made by the governor and his Council, the size of which was based on the applicant’s household.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700" dirty="0">
                <a:latin typeface="+mn-lt"/>
              </a:rPr>
              <a:t>Households included family members, </a:t>
            </a:r>
            <a:r>
              <a:rPr lang="en-US" sz="2700" b="1" dirty="0">
                <a:latin typeface="+mn-lt"/>
              </a:rPr>
              <a:t>indentured servants </a:t>
            </a:r>
            <a:r>
              <a:rPr lang="en-US" sz="2700" dirty="0">
                <a:latin typeface="+mn-lt"/>
              </a:rPr>
              <a:t>(persons sold into servitude for a period to gain passage to the New World), and slaves.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1413BCC0-A7F1-A28B-4250-58E2AA8F9E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4670A326-AA51-AE59-F5E2-6FAF6E7200D6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Land Ownership</a:t>
            </a:r>
          </a:p>
        </p:txBody>
      </p:sp>
    </p:spTree>
    <p:extLst>
      <p:ext uri="{BB962C8B-B14F-4D97-AF65-F5344CB8AC3E}">
        <p14:creationId xmlns:p14="http://schemas.microsoft.com/office/powerpoint/2010/main" val="10913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3600"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400" dirty="0">
                <a:latin typeface="+mn-lt"/>
              </a:rPr>
              <a:t>SECTION 1: GEORGIA’S FOUNDING</a:t>
            </a:r>
            <a:endParaRPr sz="4400" dirty="0">
              <a:latin typeface="+mn-lt"/>
            </a:endParaRP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rPr dirty="0">
                <a:latin typeface="+mn-lt"/>
              </a:rPr>
              <a:t>Essential Question</a:t>
            </a:r>
            <a:r>
              <a:rPr lang="en-US" dirty="0">
                <a:latin typeface="+mn-lt"/>
              </a:rPr>
              <a:t>:</a:t>
            </a:r>
          </a:p>
          <a:p>
            <a:pPr marL="892629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were the reasons for the founding of Georgia</a:t>
            </a:r>
            <a:r>
              <a:rPr sz="2800" dirty="0">
                <a:latin typeface="+mn-lt"/>
              </a:rPr>
              <a:t>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F758-D590-F07D-3B1B-CBD90180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01A5A5DF-B49F-330E-C487-9F32EA29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The </a:t>
            </a:r>
            <a:r>
              <a:rPr lang="en-US" sz="3190" b="1" dirty="0">
                <a:latin typeface="+mn-lt"/>
              </a:rPr>
              <a:t>headright system </a:t>
            </a:r>
            <a:r>
              <a:rPr lang="en-US" sz="3190" dirty="0">
                <a:latin typeface="+mn-lt"/>
              </a:rPr>
              <a:t>allowed the head of a household to ask for 100 acres for themselves and 50 additional acres for each household member.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As the British expanded Georgia’s territory, many Carolinians began moving to the state from expensive land in South Carolina.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2FE43494-E082-C046-CAA9-85EFA04C53C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72403BC4-4794-F8F4-1B94-FD7A39FD0C1B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Land Ownership, Pt. 2</a:t>
            </a:r>
          </a:p>
        </p:txBody>
      </p:sp>
    </p:spTree>
    <p:extLst>
      <p:ext uri="{BB962C8B-B14F-4D97-AF65-F5344CB8AC3E}">
        <p14:creationId xmlns:p14="http://schemas.microsoft.com/office/powerpoint/2010/main" val="15205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338F7-0708-C900-0D9A-D170400C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87E9A7F-258A-0F22-18F1-A8C1EFA8E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b="1" dirty="0">
                <a:latin typeface="+mn-lt"/>
              </a:rPr>
              <a:t>Cash crops</a:t>
            </a:r>
            <a:r>
              <a:rPr lang="en-US" sz="3190" dirty="0">
                <a:latin typeface="+mn-lt"/>
              </a:rPr>
              <a:t> are crops grown to be sold for income, and crops like rice and indigo required a lot of labor.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Indentured servants had been used in Georgia during the trustee period, but they were free when they completed their terms.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Planters in the royal period favored using slaves to have a permanent workforce.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Most slaves were of African heritage, and until the 1770’s, most of Georgia’s slaves lived in coastal areas on plantations.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503ECB80-56EB-D18A-DEA4-B4DA233DC6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87CF57EB-B49E-7354-4F55-4CC6F7401D89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Enslaved People in Georgia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DA54F-112E-4DDA-86A5-D4A9B325F92F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2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69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A9AFA-EFC3-44D8-BF5A-DB8C4DB93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>
            <a:extLst>
              <a:ext uri="{FF2B5EF4-FFF2-40B4-BE49-F238E27FC236}">
                <a16:creationId xmlns:a16="http://schemas.microsoft.com/office/drawing/2014/main" id="{EEF00CCD-D77D-928C-64A4-FF913E14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pPr marL="342900" lvl="1" indent="-342900">
              <a:spcBef>
                <a:spcPts val="1690"/>
              </a:spcBef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were the goals of the Trustees who controlled the Georgia colony?</a:t>
            </a:r>
          </a:p>
        </p:txBody>
      </p:sp>
      <p:sp>
        <p:nvSpPr>
          <p:cNvPr id="113" name="Shape 113">
            <a:extLst>
              <a:ext uri="{FF2B5EF4-FFF2-40B4-BE49-F238E27FC236}">
                <a16:creationId xmlns:a16="http://schemas.microsoft.com/office/drawing/2014/main" id="{C6CBE58C-F313-F91D-DAFC-1B4EA974D8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2" name="Shape 72">
            <a:extLst>
              <a:ext uri="{FF2B5EF4-FFF2-40B4-BE49-F238E27FC236}">
                <a16:creationId xmlns:a16="http://schemas.microsoft.com/office/drawing/2014/main" id="{9323A523-73A6-A49E-0BC7-CF14CE38E6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000" dirty="0">
                <a:latin typeface="+mn-lt"/>
              </a:rPr>
              <a:t>SECTION 4: ECONOMIC DEVELOPMENT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IN ROYAL GEORGIA</a:t>
            </a:r>
          </a:p>
        </p:txBody>
      </p:sp>
    </p:spTree>
    <p:extLst>
      <p:ext uri="{BB962C8B-B14F-4D97-AF65-F5344CB8AC3E}">
        <p14:creationId xmlns:p14="http://schemas.microsoft.com/office/powerpoint/2010/main" val="135458116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C2E96-17D9-E432-7A00-81FDC6B8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>
            <a:extLst>
              <a:ext uri="{FF2B5EF4-FFF2-40B4-BE49-F238E27FC236}">
                <a16:creationId xmlns:a16="http://schemas.microsoft.com/office/drawing/2014/main" id="{BC0D3C66-A0B8-E325-BED3-4B1C9F4AA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4" name="Shape 72">
            <a:extLst>
              <a:ext uri="{FF2B5EF4-FFF2-40B4-BE49-F238E27FC236}">
                <a16:creationId xmlns:a16="http://schemas.microsoft.com/office/drawing/2014/main" id="{A1FB57C2-8D23-82E4-8B6E-2D2778A30A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>
              <a:spcBef>
                <a:spcPts val="1690"/>
              </a:spcBef>
            </a:pPr>
            <a:r>
              <a:rPr lang="en-US" sz="4000" dirty="0">
                <a:latin typeface="+mn-lt"/>
              </a:rPr>
              <a:t>SECTION 4: ECONOMIC DEVELOPMENT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IN ROYAL GEORGIA</a:t>
            </a:r>
          </a:p>
        </p:txBody>
      </p:sp>
      <p:sp>
        <p:nvSpPr>
          <p:cNvPr id="8" name="Shape 116">
            <a:extLst>
              <a:ext uri="{FF2B5EF4-FFF2-40B4-BE49-F238E27FC236}">
                <a16:creationId xmlns:a16="http://schemas.microsoft.com/office/drawing/2014/main" id="{2978CE29-7C08-62AC-BA79-9499404F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348" y="1143000"/>
            <a:ext cx="8229600" cy="53851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892629" lvl="2" indent="-457200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artisan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17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68965-421C-59CE-0E42-89578C7A4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B215BFDB-FC37-88AE-A3D9-F9F215C5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The royal period saw increased growth and prosperity for Georgia.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As farmers introduced new crops, more slave labor was needed to grow them.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Changing land policies made it easier for settlers to get large amounts of land.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By the end of the period, Georgia’s economy was very similar to South Carolina.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0C996F71-5E77-D3DA-CF23-B09A404F9B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F2844375-4B69-67C4-8AF0-490AC0F1EE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ECONOMIC DEVELOPMENT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IN ROYAL GEORGIA</a:t>
            </a:r>
          </a:p>
        </p:txBody>
      </p:sp>
    </p:spTree>
    <p:extLst>
      <p:ext uri="{BB962C8B-B14F-4D97-AF65-F5344CB8AC3E}">
        <p14:creationId xmlns:p14="http://schemas.microsoft.com/office/powerpoint/2010/main" val="18056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2D83-3369-8D81-9C8D-1B18F5AA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7359028E-DE56-591F-6758-659BEBB40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Georgia’s economy depended on small-scale farming and trade, and all farmers grew </a:t>
            </a:r>
            <a:r>
              <a:rPr lang="en-US" sz="3190" b="1" dirty="0">
                <a:latin typeface="+mn-lt"/>
              </a:rPr>
              <a:t>subsistence crops </a:t>
            </a:r>
            <a:r>
              <a:rPr lang="en-US" sz="3190" dirty="0">
                <a:latin typeface="+mn-lt"/>
              </a:rPr>
              <a:t>(crops used to meet the needs of farmers and their families).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If farmers had a surplus, they could sell it to a nearby town or community.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Georgians also made money from pine trees, as both their timber and sap held value.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Pine sap was used to make tar, pitch, and turpentine, which were considered </a:t>
            </a:r>
            <a:r>
              <a:rPr lang="en-US" sz="2800" b="1" dirty="0">
                <a:latin typeface="+mn-lt"/>
              </a:rPr>
              <a:t>naval stores</a:t>
            </a:r>
            <a:r>
              <a:rPr lang="en-US" sz="2800" dirty="0">
                <a:latin typeface="+mn-lt"/>
              </a:rPr>
              <a:t> because the Royal Navy used them so much.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431F7A2C-D0A2-0977-EA6A-ED0EEF9E43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710A83C0-36F5-10E4-11C9-DF115623650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A CHANGING ECONOMY</a:t>
            </a:r>
          </a:p>
        </p:txBody>
      </p:sp>
    </p:spTree>
    <p:extLst>
      <p:ext uri="{BB962C8B-B14F-4D97-AF65-F5344CB8AC3E}">
        <p14:creationId xmlns:p14="http://schemas.microsoft.com/office/powerpoint/2010/main" val="26651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1F8F-2011-74F7-F31B-0E172750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4DDC3E3-26AF-ACF2-FB40-3843FD75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900" dirty="0">
                <a:latin typeface="+mn-lt"/>
              </a:rPr>
              <a:t>Wheat, rice, indigo, silk, and tobacco were essential to the colony’s economy.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500" dirty="0">
                <a:latin typeface="+mn-lt"/>
              </a:rPr>
              <a:t>Wheat could be exported as grain or milled into flour.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500" dirty="0">
                <a:latin typeface="+mn-lt"/>
              </a:rPr>
              <a:t>Rice, which required field-flooding and lots of labor, became profitable after Georgia adopted slavery.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500" dirty="0">
                <a:latin typeface="+mn-lt"/>
              </a:rPr>
              <a:t>Used to make blue dye, indigo was in high demand in England, and it grew well in Georgia.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500" dirty="0">
                <a:latin typeface="+mn-lt"/>
              </a:rPr>
              <a:t>Silkworms produced silk, but many didn’t know how to care for them, and mulberry trees (their habitat) didn’t grow well.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500" dirty="0">
                <a:latin typeface="+mn-lt"/>
              </a:rPr>
              <a:t>Tobacco was in high demand in Europe, and slavery made tobacco production more successful.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559EC03C-5FDF-3EB9-8D5B-3E31E08470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E6A6A16C-492A-5EBD-8FCC-F45F69B93C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IMPORTANT AGRICULTURAL PRODUCTS</a:t>
            </a:r>
          </a:p>
        </p:txBody>
      </p:sp>
    </p:spTree>
    <p:extLst>
      <p:ext uri="{BB962C8B-B14F-4D97-AF65-F5344CB8AC3E}">
        <p14:creationId xmlns:p14="http://schemas.microsoft.com/office/powerpoint/2010/main" val="23842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EF23D-911F-9AB8-A66C-AAE93F153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D6CEEE3A-05CB-0FC8-BD79-98923471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Most Georgians were farmers or planters and lived away from others on farms.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However, towns provided places for trade and professional occupations.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Doctors, government officials, and lawyers resided in towns.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Artisans, cartwrights, blacksmiths, carpenters, bakers, tailers, printers, and chandlers were all important professions.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Few people worked as teachers for children, and taverns and inns served both as traveling accommodations and gathering places.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DBEAC19E-761F-3EB8-69BF-56926034DD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A0DF0DFF-19BB-5AF4-AE20-1D7B926D23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THE GROWTH OF TOWNS</a:t>
            </a:r>
          </a:p>
        </p:txBody>
      </p:sp>
    </p:spTree>
    <p:extLst>
      <p:ext uri="{BB962C8B-B14F-4D97-AF65-F5344CB8AC3E}">
        <p14:creationId xmlns:p14="http://schemas.microsoft.com/office/powerpoint/2010/main" val="15014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5C033EB-D7F6-B44A-F63F-E14608726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-1" y="6107668"/>
            <a:ext cx="91439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Image Credits:</a:t>
            </a:r>
            <a:r>
              <a:rPr lang="en-US"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 </a:t>
            </a: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all Wikimedia Commons. Maps</a:t>
            </a:r>
            <a:r>
              <a:rPr lang="en-US"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:</a:t>
            </a: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 ©20</a:t>
            </a:r>
            <a:r>
              <a:rPr lang="en-US"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25</a:t>
            </a: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F6073-BBD0-DAF3-C5D1-D2CAA065DDD8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4" name="Shape 69">
            <a:extLst>
              <a:ext uri="{FF2B5EF4-FFF2-40B4-BE49-F238E27FC236}">
                <a16:creationId xmlns:a16="http://schemas.microsoft.com/office/drawing/2014/main" id="{374BF298-26A8-705E-479D-BEA18B6AE178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philanthropy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charter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trustee colony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buffer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mercantilism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slavery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militia</a:t>
            </a:r>
          </a:p>
        </p:txBody>
      </p:sp>
      <p:sp>
        <p:nvSpPr>
          <p:cNvPr id="8" name="Shape 68">
            <a:extLst>
              <a:ext uri="{FF2B5EF4-FFF2-40B4-BE49-F238E27FC236}">
                <a16:creationId xmlns:a16="http://schemas.microsoft.com/office/drawing/2014/main" id="{3D284CAA-2765-5DE2-DC6E-B5141BEC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3600"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400" dirty="0">
                <a:latin typeface="+mn-lt"/>
              </a:rPr>
              <a:t>SECTION 1: GEORGIA’S FOUNDING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By the early 1700s, Great Britain had twelve colonies in North America – all located along the East Coast: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Carolina had two settlement areas: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The north, settled by small farmers from Virginia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The south, settled by planters from Barbados, with plantations surrounding Charles Town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By 1729, Carolina and Charles Town became royal colonies under control of the king.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By the late 1720s, no one had settled the part of South Carolina south of the Savannah River, which was the dividing line between the Carolinians and the Indian nations. 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AA7F495F-FF79-E5BB-ACEF-7078CD242F1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GEORGIA’S FOUNDING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3EC0-BC88-D2AE-EEDF-4D2FD240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2CC18205-AE7C-F1ED-265D-BC67489F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James Oglethorpe and his associates asked King George II for a land grant to found the colony: philanthropy, defense, and economics.</a:t>
            </a:r>
            <a:endParaRPr lang="en-US" sz="2400" dirty="0">
              <a:latin typeface="+mn-lt"/>
            </a:endParaRP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b="1" dirty="0">
                <a:latin typeface="+mn-lt"/>
              </a:rPr>
              <a:t>Philanthropy</a:t>
            </a:r>
            <a:r>
              <a:rPr lang="en-US" sz="2400" dirty="0">
                <a:latin typeface="+mn-lt"/>
              </a:rPr>
              <a:t> is when people give their time, money, or resources to help others without expecting something back.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Oglethorpe and his fellow trustees received the Charter of 1732, which stated the trustees could not profit from their position.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A </a:t>
            </a:r>
            <a:r>
              <a:rPr lang="en-US" sz="2400" b="1" dirty="0">
                <a:latin typeface="+mn-lt"/>
              </a:rPr>
              <a:t>charter</a:t>
            </a:r>
            <a:r>
              <a:rPr lang="en-US" sz="2400" dirty="0">
                <a:latin typeface="+mn-lt"/>
              </a:rPr>
              <a:t> was a document that granted territory to trustees and set up rules under which the trust would work.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Because the colony of Georgia was governed by trustees, it was considered a </a:t>
            </a:r>
            <a:r>
              <a:rPr lang="en-US" sz="2400" b="1" dirty="0">
                <a:latin typeface="+mn-lt"/>
              </a:rPr>
              <a:t>trustee colony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F90854B6-911D-9C85-10C5-E8A6189327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373F8E8-8C3A-2410-69BE-0CC9CAA4F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THE CHARTER OF 1732 AND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THE TRUSTEE PERIOD</a:t>
            </a:r>
          </a:p>
        </p:txBody>
      </p:sp>
    </p:spTree>
    <p:extLst>
      <p:ext uri="{BB962C8B-B14F-4D97-AF65-F5344CB8AC3E}">
        <p14:creationId xmlns:p14="http://schemas.microsoft.com/office/powerpoint/2010/main" val="6765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DBB8-CC18-48D2-4A34-AAE53530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9F95A08-8BD4-E685-56E7-D23990E3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The Georgia colony was established to attracted both deserving poor English people and persecuted Protestant Europeans.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Trustees would pay for the passage of some colonists.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Males who became charity colonists would receive 50 acres of land to farm along with tools and other supplies for a year.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However, no one from a debtor’s prison was chosen to be an original colonist.</a:t>
            </a:r>
            <a:endParaRPr lang="en-US" sz="2400" dirty="0">
              <a:latin typeface="+mn-lt"/>
            </a:endParaRP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1CFC3FA1-2616-4CCB-83A8-022876BBAC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6F6F302-1C93-AA40-53B0-E7F06EC3CE39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Philanthropy</a:t>
            </a:r>
          </a:p>
        </p:txBody>
      </p:sp>
    </p:spTree>
    <p:extLst>
      <p:ext uri="{BB962C8B-B14F-4D97-AF65-F5344CB8AC3E}">
        <p14:creationId xmlns:p14="http://schemas.microsoft.com/office/powerpoint/2010/main" val="39886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DA6F-D02A-1935-497E-3DF3BA9E0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8CA74C95-6564-A6EA-06CC-DD6500EF2C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82E93AA4-DC16-F417-9011-12CD0ED8F988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Defense</a:t>
            </a:r>
          </a:p>
        </p:txBody>
      </p:sp>
      <p:sp>
        <p:nvSpPr>
          <p:cNvPr id="5" name="Shape 77">
            <a:extLst>
              <a:ext uri="{FF2B5EF4-FFF2-40B4-BE49-F238E27FC236}">
                <a16:creationId xmlns:a16="http://schemas.microsoft.com/office/drawing/2014/main" id="{2E1ABAF6-BAA7-01BA-86DD-100F3114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Georgia was established to be a </a:t>
            </a:r>
            <a:r>
              <a:rPr lang="en-US" sz="3190" b="1" dirty="0">
                <a:latin typeface="+mn-lt"/>
              </a:rPr>
              <a:t>buffer</a:t>
            </a:r>
            <a:r>
              <a:rPr lang="en-US" sz="3190" dirty="0">
                <a:latin typeface="+mn-lt"/>
              </a:rPr>
              <a:t> (protection) between southern Carolina and the Spanish in Florida.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Georgia colonists existing in the region between would make it harder for Spain to attack southern Carolina and disrupt their rice production.</a:t>
            </a:r>
          </a:p>
        </p:txBody>
      </p:sp>
    </p:spTree>
    <p:extLst>
      <p:ext uri="{BB962C8B-B14F-4D97-AF65-F5344CB8AC3E}">
        <p14:creationId xmlns:p14="http://schemas.microsoft.com/office/powerpoint/2010/main" val="12135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71DE-8D25-D1F5-EEEB-8F4C0C6DF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5F477780-938E-185E-3579-A9E69A52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Trustees believed the new colony could also grow plants England couldn’t, which would reduce import costs of those goods.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This was part of the government’s economic policy of </a:t>
            </a:r>
            <a:r>
              <a:rPr lang="en-US" sz="2800" b="1" dirty="0">
                <a:latin typeface="+mn-lt"/>
              </a:rPr>
              <a:t>mercantilism</a:t>
            </a:r>
            <a:r>
              <a:rPr lang="en-US" sz="2800" dirty="0">
                <a:latin typeface="+mn-lt"/>
              </a:rPr>
              <a:t> (favorable balance of trade).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Colonies were expected to help their home countries by supplying raw materials as well as serving as a market for manufactured goods.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EAC9D81F-3013-32E2-6A6A-D53223C634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83156019-A530-A5AB-565F-30CE46DE6E5D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36973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</TotalTime>
  <Words>2436</Words>
  <Application>Microsoft Macintosh PowerPoint</Application>
  <PresentationFormat>On-screen Show (4:3)</PresentationFormat>
  <Paragraphs>215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1: GEORGIA’S FOUNDING</vt:lpstr>
      <vt:lpstr>SECTION 1: GEORGIA’S FOUNDING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Emmett Mullins</cp:lastModifiedBy>
  <cp:revision>180</cp:revision>
  <dcterms:modified xsi:type="dcterms:W3CDTF">2025-10-13T00:20:28Z</dcterms:modified>
  <cp:category/>
</cp:coreProperties>
</file>