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344" r:id="rId7"/>
    <p:sldId id="356" r:id="rId8"/>
    <p:sldId id="345" r:id="rId9"/>
    <p:sldId id="360" r:id="rId10"/>
    <p:sldId id="346" r:id="rId11"/>
    <p:sldId id="357" r:id="rId12"/>
    <p:sldId id="361" r:id="rId13"/>
    <p:sldId id="358" r:id="rId14"/>
    <p:sldId id="359" r:id="rId15"/>
    <p:sldId id="362" r:id="rId16"/>
    <p:sldId id="268" r:id="rId17"/>
    <p:sldId id="269" r:id="rId18"/>
    <p:sldId id="331" r:id="rId19"/>
    <p:sldId id="363" r:id="rId20"/>
    <p:sldId id="370" r:id="rId21"/>
    <p:sldId id="337" r:id="rId22"/>
    <p:sldId id="338" r:id="rId23"/>
    <p:sldId id="364" r:id="rId24"/>
    <p:sldId id="365" r:id="rId25"/>
    <p:sldId id="366" r:id="rId26"/>
    <p:sldId id="367" r:id="rId27"/>
    <p:sldId id="371" r:id="rId28"/>
    <p:sldId id="350" r:id="rId29"/>
    <p:sldId id="351" r:id="rId30"/>
    <p:sldId id="352" r:id="rId31"/>
    <p:sldId id="368" r:id="rId32"/>
    <p:sldId id="353" r:id="rId33"/>
    <p:sldId id="354" r:id="rId34"/>
    <p:sldId id="372" r:id="rId35"/>
    <p:sldId id="355" r:id="rId36"/>
    <p:sldId id="373" r:id="rId37"/>
    <p:sldId id="369" r:id="rId38"/>
    <p:sldId id="293"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20" autoAdjust="0"/>
    <p:restoredTop sz="91682" autoAdjust="0"/>
  </p:normalViewPr>
  <p:slideViewPr>
    <p:cSldViewPr snapToGrid="0" snapToObjects="1">
      <p:cViewPr varScale="1">
        <p:scale>
          <a:sx n="128" d="100"/>
          <a:sy n="128" d="100"/>
        </p:scale>
        <p:origin x="113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0E37A54-DC3A-61F9-77BF-2DCCE0F8B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16"/>
          <a:stretch>
            <a:fillRect/>
          </a:stretch>
        </p:blipFill>
        <p:spPr bwMode="auto">
          <a:xfrm>
            <a:off x="0" y="0"/>
            <a:ext cx="9144000" cy="6486569"/>
          </a:xfrm>
          <a:prstGeom prst="rect">
            <a:avLst/>
          </a:prstGeom>
          <a:noFill/>
          <a:extLst>
            <a:ext uri="{909E8E84-426E-40DD-AFC4-6F175D3DCCD1}">
              <a14:hiddenFill xmlns:a14="http://schemas.microsoft.com/office/drawing/2010/main">
                <a:solidFill>
                  <a:srgbClr val="FFFFFF"/>
                </a:solidFill>
              </a14:hiddenFill>
            </a:ext>
          </a:extLst>
        </p:spPr>
      </p:pic>
      <p:sp>
        <p:nvSpPr>
          <p:cNvPr id="60" name="Shape 60"/>
          <p:cNvSpPr/>
          <p:nvPr/>
        </p:nvSpPr>
        <p:spPr>
          <a:xfrm>
            <a:off x="7543800" y="6545790"/>
            <a:ext cx="1600200" cy="24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sp>
        <p:nvSpPr>
          <p:cNvPr id="59" name="Shape 59"/>
          <p:cNvSpPr/>
          <p:nvPr/>
        </p:nvSpPr>
        <p:spPr>
          <a:xfrm>
            <a:off x="2754" y="4916913"/>
            <a:ext cx="9141246" cy="1569656"/>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18</a:t>
            </a:r>
            <a:r>
              <a:rPr b="1" dirty="0">
                <a:latin typeface="+mn-lt"/>
              </a:rPr>
              <a:t>:</a:t>
            </a:r>
            <a:r>
              <a:rPr lang="en-US" b="1" dirty="0">
                <a:latin typeface="+mn-lt"/>
              </a:rPr>
              <a:t> </a:t>
            </a:r>
            <a:r>
              <a:rPr lang="en-US" sz="3200" b="1" dirty="0">
                <a:latin typeface="+mn-lt"/>
              </a:rPr>
              <a:t>The Civil Rights Movement</a:t>
            </a:r>
            <a:br>
              <a:rPr lang="en-US" sz="3200" b="1" dirty="0">
                <a:latin typeface="+mn-lt"/>
              </a:rPr>
            </a:br>
            <a:r>
              <a:rPr lang="en-US" sz="3200" b="1" dirty="0">
                <a:latin typeface="+mn-lt"/>
              </a:rPr>
              <a:t> in Modern Georgia</a:t>
            </a:r>
            <a:br>
              <a:rPr lang="en-US" sz="3200" b="1" dirty="0">
                <a:latin typeface="+mn-lt"/>
              </a:rPr>
            </a:br>
            <a:r>
              <a:rPr lang="en-US" sz="3200" b="1" dirty="0">
                <a:latin typeface="+mn-lt"/>
              </a:rPr>
              <a:t> </a:t>
            </a:r>
            <a:r>
              <a:rPr b="1" dirty="0">
                <a:latin typeface="+mn-lt"/>
              </a:rPr>
              <a:t>STUDY PRESENTATION</a:t>
            </a:r>
          </a:p>
        </p:txBody>
      </p:sp>
      <p:pic>
        <p:nvPicPr>
          <p:cNvPr id="2" name="Picture 1">
            <a:extLst>
              <a:ext uri="{FF2B5EF4-FFF2-40B4-BE49-F238E27FC236}">
                <a16:creationId xmlns:a16="http://schemas.microsoft.com/office/drawing/2014/main" id="{DD33248D-9916-8A36-463A-1961E26A8E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4349" y="570345"/>
            <a:ext cx="7537739" cy="2008085"/>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93EEF-CCFB-7F04-00A5-6A3CE5FB2C2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5A029B4-102C-616C-D216-80E4EE700FB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The case, led by NAACP lawyer Thurgood Marshall, argued that black children received an unequal education in segregated schools, violating the 14th Amendment.</a:t>
            </a:r>
          </a:p>
          <a:p>
            <a:pPr marL="1204020" lvl="2" indent="-743771" defTabSz="896111">
              <a:spcBef>
                <a:spcPts val="1690"/>
              </a:spcBef>
              <a:buFont typeface="Arial" panose="020B0604020202020204" pitchFamily="34" charset="0"/>
              <a:buChar char="•"/>
              <a:defRPr sz="3136"/>
            </a:pPr>
            <a:r>
              <a:rPr lang="en-US" sz="2200" dirty="0">
                <a:latin typeface="+mn-lt"/>
              </a:rPr>
              <a:t>Student funding was unequal</a:t>
            </a:r>
          </a:p>
          <a:p>
            <a:pPr marL="1204020" lvl="2" indent="-743771" defTabSz="896111">
              <a:spcBef>
                <a:spcPts val="1690"/>
              </a:spcBef>
              <a:buFont typeface="Arial" panose="020B0604020202020204" pitchFamily="34" charset="0"/>
              <a:buChar char="•"/>
              <a:defRPr sz="3136"/>
            </a:pPr>
            <a:r>
              <a:rPr lang="en-US" sz="2200" dirty="0">
                <a:latin typeface="+mn-lt"/>
              </a:rPr>
              <a:t>Teacher pay was lower</a:t>
            </a:r>
          </a:p>
          <a:p>
            <a:pPr marL="1204020" lvl="2" indent="-743771" defTabSz="896111">
              <a:spcBef>
                <a:spcPts val="1690"/>
              </a:spcBef>
              <a:buFont typeface="Arial" panose="020B0604020202020204" pitchFamily="34" charset="0"/>
              <a:buChar char="•"/>
              <a:defRPr sz="3136"/>
            </a:pPr>
            <a:r>
              <a:rPr lang="en-US" sz="2200" dirty="0">
                <a:latin typeface="+mn-lt"/>
              </a:rPr>
              <a:t>School buildings, classrooms, and textbooks were substandard</a:t>
            </a:r>
          </a:p>
          <a:p>
            <a:pPr marL="1204020" lvl="2" indent="-743771" defTabSz="896111">
              <a:spcBef>
                <a:spcPts val="1690"/>
              </a:spcBef>
              <a:buFont typeface="Arial" panose="020B0604020202020204" pitchFamily="34" charset="0"/>
              <a:buChar char="•"/>
              <a:defRPr sz="3136"/>
            </a:pPr>
            <a:r>
              <a:rPr lang="en-US" sz="2200" dirty="0">
                <a:latin typeface="+mn-lt"/>
              </a:rPr>
              <a:t>Students’ psychological and social well-beings were harmed</a:t>
            </a:r>
          </a:p>
          <a:p>
            <a:pPr marL="743771" indent="-743771" defTabSz="896111">
              <a:spcBef>
                <a:spcPts val="1690"/>
              </a:spcBef>
              <a:defRPr sz="3136"/>
            </a:pPr>
            <a:r>
              <a:rPr lang="en-US" sz="2600" dirty="0">
                <a:latin typeface="+mn-lt"/>
              </a:rPr>
              <a:t>The US Supreme Court ruled in 1954 that “separate but equal” was unconstitutional, and shortly after, ordered schools to end segregation with “all deliberate speed.”</a:t>
            </a:r>
          </a:p>
        </p:txBody>
      </p:sp>
      <p:sp>
        <p:nvSpPr>
          <p:cNvPr id="78" name="Shape 78">
            <a:extLst>
              <a:ext uri="{FF2B5EF4-FFF2-40B4-BE49-F238E27FC236}">
                <a16:creationId xmlns:a16="http://schemas.microsoft.com/office/drawing/2014/main" id="{EB51D3B8-C7F1-DE4A-2C94-68C2413668B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3" name="Shape 72">
            <a:extLst>
              <a:ext uri="{FF2B5EF4-FFF2-40B4-BE49-F238E27FC236}">
                <a16:creationId xmlns:a16="http://schemas.microsoft.com/office/drawing/2014/main" id="{E22F8C50-6CCF-651C-5DD2-4C44DCEBF9C6}"/>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i="1" dirty="0">
                <a:latin typeface="+mn-lt"/>
              </a:rPr>
              <a:t>BROWN V. BOARD OF EDUCATION</a:t>
            </a:r>
          </a:p>
        </p:txBody>
      </p:sp>
    </p:spTree>
    <p:extLst>
      <p:ext uri="{BB962C8B-B14F-4D97-AF65-F5344CB8AC3E}">
        <p14:creationId xmlns:p14="http://schemas.microsoft.com/office/powerpoint/2010/main" val="1444076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FC34-9C4D-1B2C-FECD-969D023B8B0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F00B3FB-57E1-9CCE-4ED1-6D19B45C743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Many in the South opposed desegregation, even before the Supreme Court’s decision.</a:t>
            </a:r>
          </a:p>
          <a:p>
            <a:pPr marL="1204020" lvl="2" indent="-743771" defTabSz="896111">
              <a:spcBef>
                <a:spcPts val="1690"/>
              </a:spcBef>
              <a:buFont typeface="Arial" panose="020B0604020202020204" pitchFamily="34" charset="0"/>
              <a:buChar char="•"/>
              <a:defRPr sz="3136"/>
            </a:pPr>
            <a:r>
              <a:rPr lang="en-US" sz="2800" dirty="0">
                <a:latin typeface="+mn-lt"/>
              </a:rPr>
              <a:t>Georgia’s legislature passed a law in 1953 that allowed it to close public schools rather than integrate them.</a:t>
            </a:r>
          </a:p>
          <a:p>
            <a:pPr marL="1204020" lvl="2" indent="-743771" defTabSz="896111">
              <a:spcBef>
                <a:spcPts val="1690"/>
              </a:spcBef>
              <a:buFont typeface="Arial" panose="020B0604020202020204" pitchFamily="34" charset="0"/>
              <a:buChar char="•"/>
              <a:defRPr sz="3136"/>
            </a:pPr>
            <a:r>
              <a:rPr lang="en-US" sz="2800" dirty="0">
                <a:latin typeface="+mn-lt"/>
              </a:rPr>
              <a:t>Enrollment in private schools, which could remain segregated, increased.</a:t>
            </a:r>
          </a:p>
          <a:p>
            <a:pPr marL="743771" indent="-743771" defTabSz="896111">
              <a:spcBef>
                <a:spcPts val="1690"/>
              </a:spcBef>
              <a:defRPr sz="3136"/>
            </a:pPr>
            <a:r>
              <a:rPr lang="en-US" dirty="0">
                <a:latin typeface="+mn-lt"/>
              </a:rPr>
              <a:t>In 1956, white southern members of the US House and Senate wrote the “Southern Manifesto,” calling the </a:t>
            </a:r>
            <a:r>
              <a:rPr lang="en-US" i="1" dirty="0">
                <a:latin typeface="+mn-lt"/>
              </a:rPr>
              <a:t>Brown</a:t>
            </a:r>
            <a:r>
              <a:rPr lang="en-US" dirty="0">
                <a:latin typeface="+mn-lt"/>
              </a:rPr>
              <a:t> decision an attack on states’ rights and wanting protection for white supremacy.</a:t>
            </a:r>
          </a:p>
        </p:txBody>
      </p:sp>
      <p:sp>
        <p:nvSpPr>
          <p:cNvPr id="78" name="Shape 78">
            <a:extLst>
              <a:ext uri="{FF2B5EF4-FFF2-40B4-BE49-F238E27FC236}">
                <a16:creationId xmlns:a16="http://schemas.microsoft.com/office/drawing/2014/main" id="{290225E3-F9C8-AFC2-C3E8-29F3AA6B79B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6" name="Shape 72">
            <a:extLst>
              <a:ext uri="{FF2B5EF4-FFF2-40B4-BE49-F238E27FC236}">
                <a16:creationId xmlns:a16="http://schemas.microsoft.com/office/drawing/2014/main" id="{DCE6CF9B-EE0E-1F9D-A7BD-9E3C6D7A173A}"/>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1956 GEORGIA STATE FLAG</a:t>
            </a:r>
          </a:p>
        </p:txBody>
      </p:sp>
    </p:spTree>
    <p:extLst>
      <p:ext uri="{BB962C8B-B14F-4D97-AF65-F5344CB8AC3E}">
        <p14:creationId xmlns:p14="http://schemas.microsoft.com/office/powerpoint/2010/main" val="2115618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3C096-F467-B89C-F431-C5CC8231C99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8ABAF9B-23A6-FA6F-9247-295DEDB3477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Georgia’s legislature passed a law in February 1956 changing the state flag, which didn’t need approval from the public.</a:t>
            </a:r>
          </a:p>
          <a:p>
            <a:pPr marL="1204020" lvl="2" indent="-743771" defTabSz="896111">
              <a:spcBef>
                <a:spcPts val="1690"/>
              </a:spcBef>
              <a:buFont typeface="Arial" panose="020B0604020202020204" pitchFamily="34" charset="0"/>
              <a:buChar char="•"/>
              <a:defRPr sz="3136"/>
            </a:pPr>
            <a:r>
              <a:rPr lang="en-US" sz="2800" dirty="0">
                <a:latin typeface="+mn-lt"/>
              </a:rPr>
              <a:t>Much of the new flag featured the Confederate battle flag, with the state seal on a blue strip to the left.</a:t>
            </a:r>
          </a:p>
          <a:p>
            <a:pPr marL="743771" indent="-743771" defTabSz="896111">
              <a:spcBef>
                <a:spcPts val="1690"/>
              </a:spcBef>
              <a:defRPr sz="3136"/>
            </a:pPr>
            <a:r>
              <a:rPr lang="en-US" dirty="0">
                <a:latin typeface="+mn-lt"/>
              </a:rPr>
              <a:t>The flag became more controversial in the 1990s, leading to the eventual adoption of the current flag in 2004, which has no reference to the Confederacy.</a:t>
            </a:r>
          </a:p>
        </p:txBody>
      </p:sp>
      <p:sp>
        <p:nvSpPr>
          <p:cNvPr id="78" name="Shape 78">
            <a:extLst>
              <a:ext uri="{FF2B5EF4-FFF2-40B4-BE49-F238E27FC236}">
                <a16:creationId xmlns:a16="http://schemas.microsoft.com/office/drawing/2014/main" id="{8E56A509-D520-749C-5211-C8304B2D964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6" name="Shape 72">
            <a:extLst>
              <a:ext uri="{FF2B5EF4-FFF2-40B4-BE49-F238E27FC236}">
                <a16:creationId xmlns:a16="http://schemas.microsoft.com/office/drawing/2014/main" id="{FCF84449-5BE9-1AF4-4DAA-919E8CFE4ECE}"/>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1956 GEORGIA STATE FLAG, Pt. 2</a:t>
            </a:r>
          </a:p>
        </p:txBody>
      </p:sp>
    </p:spTree>
    <p:extLst>
      <p:ext uri="{BB962C8B-B14F-4D97-AF65-F5344CB8AC3E}">
        <p14:creationId xmlns:p14="http://schemas.microsoft.com/office/powerpoint/2010/main" val="581656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305C-7C47-1B0A-35A7-A5228B86FFC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289F4B9-C325-DC93-B9D2-8EFF2301A74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000" dirty="0">
                <a:latin typeface="+mn-lt"/>
              </a:rPr>
              <a:t>Governors Herman Talmadge, Marvin Griffin, and Ernest Vandiver insisted black and white students would never attend school together in Georgia.</a:t>
            </a:r>
          </a:p>
          <a:p>
            <a:pPr marL="1204020" lvl="2" indent="-743771" defTabSz="896111">
              <a:spcBef>
                <a:spcPts val="1690"/>
              </a:spcBef>
              <a:buFont typeface="Arial" panose="020B0604020202020204" pitchFamily="34" charset="0"/>
              <a:buChar char="•"/>
              <a:defRPr sz="3136"/>
            </a:pPr>
            <a:r>
              <a:rPr lang="en-US" sz="2600" dirty="0">
                <a:latin typeface="+mn-lt"/>
              </a:rPr>
              <a:t>They declared the </a:t>
            </a:r>
            <a:r>
              <a:rPr lang="en-US" sz="2600" i="1" dirty="0">
                <a:latin typeface="+mn-lt"/>
              </a:rPr>
              <a:t>Brown</a:t>
            </a:r>
            <a:r>
              <a:rPr lang="en-US" sz="2600" dirty="0">
                <a:latin typeface="+mn-lt"/>
              </a:rPr>
              <a:t> decision did not apply to Georgia.</a:t>
            </a:r>
          </a:p>
          <a:p>
            <a:pPr marL="743771" indent="-743771" defTabSz="896111">
              <a:spcBef>
                <a:spcPts val="1690"/>
              </a:spcBef>
              <a:defRPr sz="3136"/>
            </a:pPr>
            <a:r>
              <a:rPr lang="en-US" sz="3000" dirty="0">
                <a:latin typeface="+mn-lt"/>
              </a:rPr>
              <a:t>The KKK reactivated in Georgia in 1955, holding rallies at Stone Mountain and committing acts of violence against civil rights supporters.</a:t>
            </a:r>
          </a:p>
          <a:p>
            <a:pPr marL="1204020" lvl="2" indent="-743771" defTabSz="896111">
              <a:spcBef>
                <a:spcPts val="1690"/>
              </a:spcBef>
              <a:buFont typeface="Arial" panose="020B0604020202020204" pitchFamily="34" charset="0"/>
              <a:buChar char="•"/>
              <a:defRPr sz="3136"/>
            </a:pPr>
            <a:r>
              <a:rPr lang="en-US" sz="2600" dirty="0">
                <a:latin typeface="+mn-lt"/>
              </a:rPr>
              <a:t>Some white leaders, like religious figures, advocated for civil rights, but the KKK attacked and vandalized them.</a:t>
            </a:r>
          </a:p>
        </p:txBody>
      </p:sp>
      <p:sp>
        <p:nvSpPr>
          <p:cNvPr id="78" name="Shape 78">
            <a:extLst>
              <a:ext uri="{FF2B5EF4-FFF2-40B4-BE49-F238E27FC236}">
                <a16:creationId xmlns:a16="http://schemas.microsoft.com/office/drawing/2014/main" id="{FE9822FC-FA98-39B9-8BE2-701FB3058F9B}"/>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6" name="Shape 72">
            <a:extLst>
              <a:ext uri="{FF2B5EF4-FFF2-40B4-BE49-F238E27FC236}">
                <a16:creationId xmlns:a16="http://schemas.microsoft.com/office/drawing/2014/main" id="{9493A131-213A-B04E-AB4F-DE2DF97FED0E}"/>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MORE OPPOSITION TO</a:t>
            </a:r>
            <a:br>
              <a:rPr lang="en-US" sz="4000" dirty="0">
                <a:latin typeface="+mn-lt"/>
              </a:rPr>
            </a:br>
            <a:r>
              <a:rPr lang="en-US" sz="4000" i="1" dirty="0">
                <a:latin typeface="+mn-lt"/>
              </a:rPr>
              <a:t>BROWN V. BOARD OF EDUCATION</a:t>
            </a:r>
          </a:p>
        </p:txBody>
      </p:sp>
    </p:spTree>
    <p:extLst>
      <p:ext uri="{BB962C8B-B14F-4D97-AF65-F5344CB8AC3E}">
        <p14:creationId xmlns:p14="http://schemas.microsoft.com/office/powerpoint/2010/main" val="2446367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0AA1D-4DFA-16CF-5A76-A97E1725A74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2DC3F43-BB97-51F9-9B28-038C05E3BEC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Atlanta was ordered to desegregate its public schools in 1959, but state leaders vowed to close them.</a:t>
            </a:r>
          </a:p>
          <a:p>
            <a:pPr marL="1204020" lvl="2" indent="-743771" defTabSz="896111">
              <a:spcBef>
                <a:spcPts val="1690"/>
              </a:spcBef>
              <a:buFont typeface="Arial" panose="020B0604020202020204" pitchFamily="34" charset="0"/>
              <a:buChar char="•"/>
              <a:defRPr sz="3136"/>
            </a:pPr>
            <a:r>
              <a:rPr lang="en-US" sz="2200" dirty="0">
                <a:latin typeface="+mn-lt"/>
              </a:rPr>
              <a:t>A group of mostly white mothers formed HOPE and opposed school closures.</a:t>
            </a:r>
          </a:p>
          <a:p>
            <a:pPr marL="1204020" lvl="2" indent="-743771" defTabSz="896111">
              <a:spcBef>
                <a:spcPts val="1690"/>
              </a:spcBef>
              <a:buFont typeface="Arial" panose="020B0604020202020204" pitchFamily="34" charset="0"/>
              <a:buChar char="•"/>
              <a:defRPr sz="3136"/>
            </a:pPr>
            <a:r>
              <a:rPr lang="en-US" sz="2200" dirty="0">
                <a:latin typeface="+mn-lt"/>
              </a:rPr>
              <a:t>Business leaders were worried that opposing the Supreme Court would harm Atlanta’s reputation and hurt business and investment.</a:t>
            </a:r>
          </a:p>
          <a:p>
            <a:pPr marL="743771" indent="-743771" defTabSz="896111">
              <a:spcBef>
                <a:spcPts val="1690"/>
              </a:spcBef>
              <a:defRPr sz="3136"/>
            </a:pPr>
            <a:r>
              <a:rPr lang="en-US" sz="2600" dirty="0">
                <a:latin typeface="+mn-lt"/>
              </a:rPr>
              <a:t>Vandiver refused to close Georgia’s schools and created the Sibley Commission to examine the issue and gather public opinion.</a:t>
            </a:r>
          </a:p>
          <a:p>
            <a:pPr marL="1204020" lvl="2" indent="-743771" defTabSz="896111">
              <a:spcBef>
                <a:spcPts val="1690"/>
              </a:spcBef>
              <a:buFont typeface="Arial" panose="020B0604020202020204" pitchFamily="34" charset="0"/>
              <a:buChar char="•"/>
              <a:defRPr sz="3136"/>
            </a:pPr>
            <a:r>
              <a:rPr lang="en-US" sz="2200" dirty="0">
                <a:latin typeface="+mn-lt"/>
              </a:rPr>
              <a:t>Most white Georgians told the commission they wanted segregation, even if it meant closing schools, but urban businesses and leaders were concerned about the economic impact.</a:t>
            </a:r>
          </a:p>
        </p:txBody>
      </p:sp>
      <p:sp>
        <p:nvSpPr>
          <p:cNvPr id="78" name="Shape 78">
            <a:extLst>
              <a:ext uri="{FF2B5EF4-FFF2-40B4-BE49-F238E27FC236}">
                <a16:creationId xmlns:a16="http://schemas.microsoft.com/office/drawing/2014/main" id="{A83FB9D4-4430-1C90-F07D-94E396B3781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6" name="Shape 72">
            <a:extLst>
              <a:ext uri="{FF2B5EF4-FFF2-40B4-BE49-F238E27FC236}">
                <a16:creationId xmlns:a16="http://schemas.microsoft.com/office/drawing/2014/main" id="{FBB0F229-902E-DED1-D4C5-C18255A739EF}"/>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GOVERNOR VANDIVER</a:t>
            </a:r>
            <a:br>
              <a:rPr lang="en-US" sz="4000" dirty="0">
                <a:latin typeface="+mn-lt"/>
              </a:rPr>
            </a:br>
            <a:r>
              <a:rPr lang="en-US" sz="4000" dirty="0">
                <a:latin typeface="+mn-lt"/>
              </a:rPr>
              <a:t>AND THE SIBLEY COMMISSION</a:t>
            </a:r>
          </a:p>
        </p:txBody>
      </p:sp>
    </p:spTree>
    <p:extLst>
      <p:ext uri="{BB962C8B-B14F-4D97-AF65-F5344CB8AC3E}">
        <p14:creationId xmlns:p14="http://schemas.microsoft.com/office/powerpoint/2010/main" val="1181980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F420-1F24-61BC-1696-7BFB2449E1C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C6C7F60-5B98-CE66-3F13-70054DCCCFF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Sibley Commission recommended that local school boards determine whether to integrate or close, and Atlanta desegregated peacefully in 1961.</a:t>
            </a:r>
          </a:p>
          <a:p>
            <a:pPr marL="1204020" lvl="2" indent="-743771" defTabSz="896111">
              <a:spcBef>
                <a:spcPts val="1690"/>
              </a:spcBef>
              <a:buFont typeface="Arial" panose="020B0604020202020204" pitchFamily="34" charset="0"/>
              <a:buChar char="•"/>
              <a:defRPr sz="3136"/>
            </a:pPr>
            <a:r>
              <a:rPr lang="en-US" sz="2800" b="1" dirty="0">
                <a:latin typeface="+mn-lt"/>
              </a:rPr>
              <a:t>Integration</a:t>
            </a:r>
            <a:r>
              <a:rPr lang="en-US" sz="2800" dirty="0">
                <a:latin typeface="+mn-lt"/>
              </a:rPr>
              <a:t> (bringing people of different racial or other groups into society/organization as equals) was slow in other cities, but eventually, civil rights efforts led to a full desegregation.</a:t>
            </a:r>
          </a:p>
        </p:txBody>
      </p:sp>
      <p:sp>
        <p:nvSpPr>
          <p:cNvPr id="78" name="Shape 78">
            <a:extLst>
              <a:ext uri="{FF2B5EF4-FFF2-40B4-BE49-F238E27FC236}">
                <a16:creationId xmlns:a16="http://schemas.microsoft.com/office/drawing/2014/main" id="{630F6A68-6C73-C992-414C-F3CB3BFF8388}"/>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6" name="Shape 72">
            <a:extLst>
              <a:ext uri="{FF2B5EF4-FFF2-40B4-BE49-F238E27FC236}">
                <a16:creationId xmlns:a16="http://schemas.microsoft.com/office/drawing/2014/main" id="{5D7D2A6C-3BA1-AF75-6F4F-4C43F7CA3903}"/>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GOVERNOR VANDIVER</a:t>
            </a:r>
            <a:br>
              <a:rPr lang="en-US" sz="4000" dirty="0">
                <a:latin typeface="+mn-lt"/>
              </a:rPr>
            </a:br>
            <a:r>
              <a:rPr lang="en-US" sz="4000" dirty="0">
                <a:latin typeface="+mn-lt"/>
              </a:rPr>
              <a:t>AND THE SIBLEY COMMISSION, Pt. 2</a:t>
            </a:r>
          </a:p>
        </p:txBody>
      </p:sp>
      <p:sp>
        <p:nvSpPr>
          <p:cNvPr id="2" name="TextBox 1">
            <a:extLst>
              <a:ext uri="{FF2B5EF4-FFF2-40B4-BE49-F238E27FC236}">
                <a16:creationId xmlns:a16="http://schemas.microsoft.com/office/drawing/2014/main" id="{3B69D0D6-4DF3-73C7-0004-BB4873BC3E5C}"/>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3567718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noAutofit/>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was the Albany Movement and the March on Washington?</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2: THE PEOPLE’S</a:t>
            </a:r>
            <a:br>
              <a:rPr lang="en-US" sz="4000" dirty="0">
                <a:latin typeface="+mn-lt"/>
              </a:rPr>
            </a:br>
            <a:r>
              <a:rPr lang="en-US" sz="4000" dirty="0">
                <a:latin typeface="+mn-lt"/>
              </a:rPr>
              <a:t>FIGHT FOR CIVIL RIGHTS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1" nodeType="afterEffect">
                                  <p:stCondLst>
                                    <p:cond delay="0"/>
                                  </p:stCondLst>
                                  <p:iterate>
                                    <p:tmAbs val="0"/>
                                  </p:iterate>
                                  <p:childTnLst>
                                    <p:set>
                                      <p:cBhvr>
                                        <p:cTn id="16" fill="hold"/>
                                        <p:tgtEl>
                                          <p:spTgt spid="112">
                                            <p:txEl>
                                              <p:pRg st="1" end="1"/>
                                            </p:txEl>
                                          </p:spTgt>
                                        </p:tgtEl>
                                        <p:attrNameLst>
                                          <p:attrName>style.visibility</p:attrName>
                                        </p:attrNameLst>
                                      </p:cBhvr>
                                      <p:to>
                                        <p:strVal val="visible"/>
                                      </p:to>
                                    </p:set>
                                    <p:anim calcmode="lin" valueType="num">
                                      <p:cBhvr>
                                        <p:cTn id="17"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2" name="Shape 72">
            <a:extLst>
              <a:ext uri="{FF2B5EF4-FFF2-40B4-BE49-F238E27FC236}">
                <a16:creationId xmlns:a16="http://schemas.microsoft.com/office/drawing/2014/main" id="{4D1A0BAC-D42C-7862-8B1F-C5CEC0504409}"/>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2: THE PEOPLE’S</a:t>
            </a:r>
            <a:br>
              <a:rPr lang="en-US" sz="4000" dirty="0">
                <a:latin typeface="+mn-lt"/>
              </a:rPr>
            </a:br>
            <a:r>
              <a:rPr lang="en-US" sz="4000" dirty="0">
                <a:latin typeface="+mn-lt"/>
              </a:rPr>
              <a:t>FIGHT FOR CIVIL RIGHTS</a:t>
            </a:r>
          </a:p>
        </p:txBody>
      </p:sp>
      <p:sp>
        <p:nvSpPr>
          <p:cNvPr id="6" name="Shape 69">
            <a:extLst>
              <a:ext uri="{FF2B5EF4-FFF2-40B4-BE49-F238E27FC236}">
                <a16:creationId xmlns:a16="http://schemas.microsoft.com/office/drawing/2014/main" id="{A08E6DB3-1481-4E06-BAEE-189186DEC741}"/>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a:p>
            <a:pPr marL="892629" lvl="2" indent="-457200" hangingPunct="1">
              <a:lnSpc>
                <a:spcPct val="100000"/>
              </a:lnSpc>
              <a:buFont typeface="Arial" panose="020B0604020202020204" pitchFamily="34" charset="0"/>
              <a:buChar char="•"/>
            </a:pPr>
            <a:r>
              <a:rPr lang="en-US" sz="2400" dirty="0"/>
              <a:t>sit-in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56A8-0914-59F7-369D-11F2197A10F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9453C42-5E5E-F2E8-FC57-3F459A6AED8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NAACP actions and court decisions helped enforce the rights guaranteed by the Constitution.</a:t>
            </a:r>
          </a:p>
          <a:p>
            <a:pPr marL="743771" indent="-743771" defTabSz="896111">
              <a:spcBef>
                <a:spcPts val="1690"/>
              </a:spcBef>
              <a:defRPr sz="3136"/>
            </a:pPr>
            <a:r>
              <a:rPr lang="en-US" dirty="0">
                <a:latin typeface="+mn-lt"/>
              </a:rPr>
              <a:t>However, many ordinary citizens also took action, using peaceful protests to demand dignity and justice.</a:t>
            </a:r>
          </a:p>
          <a:p>
            <a:pPr marL="743771" indent="-743771" defTabSz="896111">
              <a:spcBef>
                <a:spcPts val="1690"/>
              </a:spcBef>
              <a:defRPr sz="3136"/>
            </a:pPr>
            <a:r>
              <a:rPr lang="en-US" dirty="0">
                <a:latin typeface="+mn-lt"/>
              </a:rPr>
              <a:t>As people noticed and sympathized with their efforts, Jim Crow laws came tumbling down.</a:t>
            </a:r>
          </a:p>
        </p:txBody>
      </p:sp>
      <p:sp>
        <p:nvSpPr>
          <p:cNvPr id="78" name="Shape 78">
            <a:extLst>
              <a:ext uri="{FF2B5EF4-FFF2-40B4-BE49-F238E27FC236}">
                <a16:creationId xmlns:a16="http://schemas.microsoft.com/office/drawing/2014/main" id="{8A90E72D-64B7-0FE6-8194-BFE51A09A7F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
        <p:nvSpPr>
          <p:cNvPr id="3" name="Shape 72">
            <a:extLst>
              <a:ext uri="{FF2B5EF4-FFF2-40B4-BE49-F238E27FC236}">
                <a16:creationId xmlns:a16="http://schemas.microsoft.com/office/drawing/2014/main" id="{45A88D9A-E821-2901-218F-B15E0D277CF3}"/>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PEOPLE’S FIGHT FOR CIVIL RIGHTS</a:t>
            </a:r>
          </a:p>
        </p:txBody>
      </p:sp>
    </p:spTree>
    <p:extLst>
      <p:ext uri="{BB962C8B-B14F-4D97-AF65-F5344CB8AC3E}">
        <p14:creationId xmlns:p14="http://schemas.microsoft.com/office/powerpoint/2010/main" val="2574219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535E9-9A45-D3B0-390D-11550DB2D2D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0C78532-EF69-7362-9177-7694513BD3B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In Georgia, busses were important for daily work transit and city-to-city travel, but laws required black and white riders to be seated separately.</a:t>
            </a:r>
          </a:p>
          <a:p>
            <a:pPr marL="743771" indent="-743771" defTabSz="896111">
              <a:spcBef>
                <a:spcPts val="1690"/>
              </a:spcBef>
              <a:defRPr sz="3136"/>
            </a:pPr>
            <a:r>
              <a:rPr lang="en-US" dirty="0">
                <a:latin typeface="+mn-lt"/>
              </a:rPr>
              <a:t>In 1955, Rosa Parks, an NAACP member, refused to give up her seat to a white rider on a crowded bus in Montgomery, Alabama.</a:t>
            </a:r>
          </a:p>
          <a:p>
            <a:pPr marL="1204020" lvl="2" indent="-743771" defTabSz="896111">
              <a:spcBef>
                <a:spcPts val="1690"/>
              </a:spcBef>
              <a:buFont typeface="Arial" panose="020B0604020202020204" pitchFamily="34" charset="0"/>
              <a:buChar char="•"/>
              <a:defRPr sz="3136"/>
            </a:pPr>
            <a:r>
              <a:rPr lang="en-US" sz="2800" dirty="0">
                <a:latin typeface="+mn-lt"/>
              </a:rPr>
              <a:t>She was arrested and jailed for violating segregation laws.</a:t>
            </a:r>
          </a:p>
        </p:txBody>
      </p:sp>
      <p:sp>
        <p:nvSpPr>
          <p:cNvPr id="78" name="Shape 78">
            <a:extLst>
              <a:ext uri="{FF2B5EF4-FFF2-40B4-BE49-F238E27FC236}">
                <a16:creationId xmlns:a16="http://schemas.microsoft.com/office/drawing/2014/main" id="{0F5C37E1-A07D-DC9F-BE5E-2234216A7CA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
        <p:nvSpPr>
          <p:cNvPr id="3" name="Shape 72">
            <a:extLst>
              <a:ext uri="{FF2B5EF4-FFF2-40B4-BE49-F238E27FC236}">
                <a16:creationId xmlns:a16="http://schemas.microsoft.com/office/drawing/2014/main" id="{611F1BAB-9EBA-A253-0835-8766B595622F}"/>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BUS BOYCOTTS</a:t>
            </a:r>
          </a:p>
        </p:txBody>
      </p:sp>
    </p:spTree>
    <p:extLst>
      <p:ext uri="{BB962C8B-B14F-4D97-AF65-F5344CB8AC3E}">
        <p14:creationId xmlns:p14="http://schemas.microsoft.com/office/powerpoint/2010/main" val="320935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F48A9-CCD2-4F89-4792-130527429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r="26" b="5724"/>
          <a:stretch>
            <a:fillRect/>
          </a:stretch>
        </p:blipFill>
        <p:spPr bwMode="auto">
          <a:xfrm>
            <a:off x="0" y="0"/>
            <a:ext cx="9141246" cy="64654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59EA9A-87F3-BBAF-14E8-5E7C785FACA1}"/>
              </a:ext>
            </a:extLst>
          </p:cNvPr>
          <p:cNvSpPr/>
          <p:nvPr/>
        </p:nvSpPr>
        <p:spPr>
          <a:xfrm>
            <a:off x="0" y="5449754"/>
            <a:ext cx="5701696" cy="101566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5449755"/>
            <a:ext cx="5766458"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1: </a:t>
            </a:r>
            <a:r>
              <a:rPr lang="en-US" u="sng" dirty="0">
                <a:solidFill>
                  <a:srgbClr val="FF0000"/>
                </a:solidFill>
                <a:uFill>
                  <a:solidFill>
                    <a:srgbClr val="FF0000"/>
                  </a:solidFill>
                </a:uFill>
                <a:latin typeface="+mn-lt"/>
                <a:hlinkClick r:id="rId3" action="ppaction://hlinksldjump"/>
              </a:rPr>
              <a:t>Georgia’s Response to School Integration</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4" action="ppaction://hlinksldjump"/>
              </a:rPr>
              <a:t>The People’s Fight for Civil Rights</a:t>
            </a:r>
            <a:endParaRPr lang="en-US" u="sng" dirty="0">
              <a:solidFill>
                <a:srgbClr val="FF0000"/>
              </a:solidFill>
              <a:uFill>
                <a:solidFill>
                  <a:srgbClr val="FF0000"/>
                </a:solidFill>
              </a:uFill>
              <a:latin typeface="+mn-lt"/>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uFill>
                  <a:solidFill>
                    <a:srgbClr val="FF0000"/>
                  </a:solidFill>
                </a:uFill>
                <a:latin typeface="+mn-lt"/>
              </a:rPr>
              <a:t> Section 3: </a:t>
            </a:r>
            <a:r>
              <a:rPr lang="en-US" dirty="0">
                <a:solidFill>
                  <a:srgbClr val="FFFFFF"/>
                </a:solidFill>
                <a:uFill>
                  <a:solidFill>
                    <a:srgbClr val="FF0000"/>
                  </a:solidFill>
                </a:uFill>
                <a:latin typeface="+mn-lt"/>
                <a:hlinkClick r:id="rId5" action="ppaction://hlinksldjump"/>
              </a:rPr>
              <a:t>Results of Federal Civil Rights Laws</a:t>
            </a:r>
            <a:endParaRPr lang="en-US" dirty="0">
              <a:solidFill>
                <a:srgbClr val="FFFFFF"/>
              </a:solidFill>
              <a:uFill>
                <a:solidFill>
                  <a:srgbClr val="FF0000"/>
                </a:solidFill>
              </a:uFill>
              <a:latin typeface="+mn-lt"/>
            </a:endParaRPr>
          </a:p>
        </p:txBody>
      </p:sp>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0246F-380F-63E5-0C34-D56FD0B34EB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AE8054B-1CFD-0CA5-BB26-AA882554B4D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News spread of what happened, and many black riders began boycotting city busses, refusing to ride until they were treated the same as white riders.</a:t>
            </a:r>
          </a:p>
          <a:p>
            <a:pPr marL="1204020" lvl="2" indent="-743771" defTabSz="896111">
              <a:spcBef>
                <a:spcPts val="1690"/>
              </a:spcBef>
              <a:buFont typeface="Arial" panose="020B0604020202020204" pitchFamily="34" charset="0"/>
              <a:buChar char="•"/>
              <a:defRPr sz="3136"/>
            </a:pPr>
            <a:r>
              <a:rPr lang="en-US" sz="2800" dirty="0">
                <a:latin typeface="+mn-lt"/>
              </a:rPr>
              <a:t>After more than a year of this boycott, the US Supreme Court ordered the desegregation of busses in Montgomery.</a:t>
            </a:r>
          </a:p>
          <a:p>
            <a:pPr marL="743771" indent="-743771" defTabSz="896111">
              <a:spcBef>
                <a:spcPts val="1690"/>
              </a:spcBef>
              <a:defRPr sz="3136"/>
            </a:pPr>
            <a:r>
              <a:rPr lang="en-US" dirty="0">
                <a:latin typeface="+mn-lt"/>
              </a:rPr>
              <a:t>Six black pastors in Atlanta followed Rosa Parks’ example, with their trial resulting in Georgia’s transit segregation laws being declared unconstitutional.</a:t>
            </a:r>
          </a:p>
        </p:txBody>
      </p:sp>
      <p:sp>
        <p:nvSpPr>
          <p:cNvPr id="78" name="Shape 78">
            <a:extLst>
              <a:ext uri="{FF2B5EF4-FFF2-40B4-BE49-F238E27FC236}">
                <a16:creationId xmlns:a16="http://schemas.microsoft.com/office/drawing/2014/main" id="{9E2289C7-063E-C78B-3E7E-4B7B7A23D70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3" name="Shape 72">
            <a:extLst>
              <a:ext uri="{FF2B5EF4-FFF2-40B4-BE49-F238E27FC236}">
                <a16:creationId xmlns:a16="http://schemas.microsoft.com/office/drawing/2014/main" id="{2FD8A2D4-C291-E288-9A13-AAE30C829A57}"/>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BUS BOYCOTTS, Pt. 2</a:t>
            </a:r>
          </a:p>
        </p:txBody>
      </p:sp>
    </p:spTree>
    <p:extLst>
      <p:ext uri="{BB962C8B-B14F-4D97-AF65-F5344CB8AC3E}">
        <p14:creationId xmlns:p14="http://schemas.microsoft.com/office/powerpoint/2010/main" val="837276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48FB3-D6DC-4724-E3BC-4C52E69B628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5DBA8A5-6E62-2127-5C27-1E63E1D68DD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bus boycotts brought new leaders and strategies to the Civil Rights Movement.</a:t>
            </a:r>
          </a:p>
          <a:p>
            <a:pPr marL="1204020" lvl="2" indent="-743771" defTabSz="896111">
              <a:spcBef>
                <a:spcPts val="1690"/>
              </a:spcBef>
              <a:buFont typeface="Arial" panose="020B0604020202020204" pitchFamily="34" charset="0"/>
              <a:buChar char="•"/>
              <a:defRPr sz="3136"/>
            </a:pPr>
            <a:r>
              <a:rPr lang="en-US" sz="2400" dirty="0">
                <a:latin typeface="+mn-lt"/>
              </a:rPr>
              <a:t>Dr. Martin Luther King Jr. was a young Atlanta minister, and he and other ministers believed in nonviolent resistance to fight segregation.</a:t>
            </a:r>
          </a:p>
          <a:p>
            <a:pPr marL="743771" indent="-743771" defTabSz="896111">
              <a:spcBef>
                <a:spcPts val="1690"/>
              </a:spcBef>
              <a:defRPr sz="3136"/>
            </a:pPr>
            <a:r>
              <a:rPr lang="en-US" sz="2800" dirty="0">
                <a:latin typeface="+mn-lt"/>
              </a:rPr>
              <a:t>The Southern Christian Leadership Conference (SCLC) was started in Atlanta by Dr. King and others in 1957.</a:t>
            </a:r>
          </a:p>
          <a:p>
            <a:pPr marL="1204020" lvl="2" indent="-743771" defTabSz="896111">
              <a:spcBef>
                <a:spcPts val="1690"/>
              </a:spcBef>
              <a:buFont typeface="Arial" panose="020B0604020202020204" pitchFamily="34" charset="0"/>
              <a:buChar char="•"/>
              <a:defRPr sz="3136"/>
            </a:pPr>
            <a:r>
              <a:rPr lang="en-US" sz="2400" dirty="0">
                <a:latin typeface="+mn-lt"/>
              </a:rPr>
              <a:t>The SCLC planned and organized protests, taught people about nonviolent protests, and worked on voter registration efforts.</a:t>
            </a:r>
          </a:p>
          <a:p>
            <a:pPr marL="743771" indent="-743771" defTabSz="896111">
              <a:spcBef>
                <a:spcPts val="1690"/>
              </a:spcBef>
              <a:defRPr sz="3136"/>
            </a:pPr>
            <a:r>
              <a:rPr lang="en-US" sz="2800" dirty="0">
                <a:latin typeface="+mn-lt"/>
              </a:rPr>
              <a:t>Dr. King’s leadership and dedication to nonviolent protest led to him winning many awards and honors.</a:t>
            </a:r>
          </a:p>
        </p:txBody>
      </p:sp>
      <p:sp>
        <p:nvSpPr>
          <p:cNvPr id="78" name="Shape 78">
            <a:extLst>
              <a:ext uri="{FF2B5EF4-FFF2-40B4-BE49-F238E27FC236}">
                <a16:creationId xmlns:a16="http://schemas.microsoft.com/office/drawing/2014/main" id="{1FC141A9-5F4C-EF31-8604-79739BC8358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21</a:t>
            </a:fld>
            <a:endParaRPr/>
          </a:p>
        </p:txBody>
      </p:sp>
      <p:sp>
        <p:nvSpPr>
          <p:cNvPr id="3" name="Shape 72">
            <a:extLst>
              <a:ext uri="{FF2B5EF4-FFF2-40B4-BE49-F238E27FC236}">
                <a16:creationId xmlns:a16="http://schemas.microsoft.com/office/drawing/2014/main" id="{D5BC7F0B-2AF0-24B4-7A68-DDD7B1DA059D}"/>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dirty="0">
                <a:latin typeface="+mn-lt"/>
              </a:rPr>
              <a:t>MARTIN LUTHER KING JR. AND THE SOUTHERN CHRISTIAN LEADERSHIP CONFERENCE</a:t>
            </a:r>
          </a:p>
        </p:txBody>
      </p:sp>
    </p:spTree>
    <p:extLst>
      <p:ext uri="{BB962C8B-B14F-4D97-AF65-F5344CB8AC3E}">
        <p14:creationId xmlns:p14="http://schemas.microsoft.com/office/powerpoint/2010/main" val="423183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3B9D-AC9C-EAAC-807F-BC741FFE546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1597CA4-7260-AE2E-9180-F25311CB178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2400" dirty="0">
                <a:latin typeface="+mn-lt"/>
              </a:rPr>
              <a:t>In 1960, four African American college students sat at a white-only lunch counter in Greensboro, North Carolina, and refused to leave in protest.</a:t>
            </a:r>
          </a:p>
          <a:p>
            <a:pPr marL="743771" indent="-743771" defTabSz="896111">
              <a:spcBef>
                <a:spcPts val="1200"/>
              </a:spcBef>
              <a:defRPr sz="3136"/>
            </a:pPr>
            <a:r>
              <a:rPr lang="en-US" sz="2400" b="1" dirty="0">
                <a:latin typeface="+mn-lt"/>
              </a:rPr>
              <a:t>Sit-ins</a:t>
            </a:r>
            <a:r>
              <a:rPr lang="en-US" sz="2400" dirty="0">
                <a:latin typeface="+mn-lt"/>
              </a:rPr>
              <a:t> (a type of protest where people refuse to leave a public place until their demands are met) spread across the South.</a:t>
            </a:r>
          </a:p>
          <a:p>
            <a:pPr marL="743771" indent="-743771" defTabSz="896111">
              <a:spcBef>
                <a:spcPts val="1200"/>
              </a:spcBef>
              <a:defRPr sz="3136"/>
            </a:pPr>
            <a:r>
              <a:rPr lang="en-US" sz="2400" dirty="0">
                <a:latin typeface="+mn-lt"/>
              </a:rPr>
              <a:t>On March 16, 1960, 8 sit-ins were staged by students at white-only lunch counters across Savannah, and when 3 students were arrested, a nearly city-wide boycott of businesses ensued.</a:t>
            </a:r>
          </a:p>
          <a:p>
            <a:pPr marL="1204020" lvl="2" indent="-743771" defTabSz="896111">
              <a:spcBef>
                <a:spcPts val="1200"/>
              </a:spcBef>
              <a:buFont typeface="Arial" panose="020B0604020202020204" pitchFamily="34" charset="0"/>
              <a:buChar char="•"/>
              <a:defRPr sz="3136"/>
            </a:pPr>
            <a:r>
              <a:rPr lang="en-US" sz="2000" dirty="0">
                <a:latin typeface="+mn-lt"/>
              </a:rPr>
              <a:t>The boycott only ended after an election for more moderate leaders and the city repealing its ordinance for segregation at lunch counters in October 1961.</a:t>
            </a:r>
          </a:p>
          <a:p>
            <a:pPr marL="743771" indent="-743771" defTabSz="896111">
              <a:spcBef>
                <a:spcPts val="1200"/>
              </a:spcBef>
              <a:defRPr sz="3136"/>
            </a:pPr>
            <a:r>
              <a:rPr lang="en-US" sz="2400" dirty="0">
                <a:latin typeface="+mn-lt"/>
              </a:rPr>
              <a:t>Atlanta students also organized sit-ins, leading to several arrests, boycotts, and attempts at negotiations, with city leaders finally agreeing to desegregate in the fall of 1961.</a:t>
            </a:r>
          </a:p>
          <a:p>
            <a:pPr marL="743771" indent="-743771" defTabSz="896111">
              <a:spcBef>
                <a:spcPts val="1200"/>
              </a:spcBef>
              <a:defRPr sz="3136"/>
            </a:pPr>
            <a:endParaRPr lang="en-US" sz="2400" dirty="0">
              <a:latin typeface="+mn-lt"/>
            </a:endParaRPr>
          </a:p>
        </p:txBody>
      </p:sp>
      <p:sp>
        <p:nvSpPr>
          <p:cNvPr id="78" name="Shape 78">
            <a:extLst>
              <a:ext uri="{FF2B5EF4-FFF2-40B4-BE49-F238E27FC236}">
                <a16:creationId xmlns:a16="http://schemas.microsoft.com/office/drawing/2014/main" id="{953698E3-E0F5-8A04-A6AA-D587125558D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3" name="Shape 72">
            <a:extLst>
              <a:ext uri="{FF2B5EF4-FFF2-40B4-BE49-F238E27FC236}">
                <a16:creationId xmlns:a16="http://schemas.microsoft.com/office/drawing/2014/main" id="{350915EB-5BEB-3D16-BB04-570EAECF8782}"/>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SIT-INS SPREAD ACROSS THE SOUTH</a:t>
            </a:r>
          </a:p>
        </p:txBody>
      </p:sp>
    </p:spTree>
    <p:extLst>
      <p:ext uri="{BB962C8B-B14F-4D97-AF65-F5344CB8AC3E}">
        <p14:creationId xmlns:p14="http://schemas.microsoft.com/office/powerpoint/2010/main" val="1877706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42D0C-B238-2C86-A003-6DE75D3035B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ED79681-7DC4-34B2-ACCC-276D6ABEE31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2800" dirty="0">
                <a:latin typeface="+mn-lt"/>
              </a:rPr>
              <a:t>The SCLC helped students form Atlanta’s Student Nonviolent Coordinating Committee (SNCC), with two important leaders being John Lewis and Julian Bond.</a:t>
            </a:r>
          </a:p>
          <a:p>
            <a:pPr marL="743771" indent="-743771" defTabSz="896111">
              <a:spcBef>
                <a:spcPts val="1200"/>
              </a:spcBef>
              <a:defRPr sz="3136"/>
            </a:pPr>
            <a:r>
              <a:rPr lang="en-US" sz="2800" dirty="0">
                <a:latin typeface="+mn-lt"/>
              </a:rPr>
              <a:t>Inspired by the Montgomery Bus Boycotts and Dr. King, John Lewis became very active in the Civil Rights Movement after becoming a college student.</a:t>
            </a:r>
          </a:p>
          <a:p>
            <a:pPr marL="1204020" lvl="2" indent="-743771" defTabSz="896111">
              <a:spcBef>
                <a:spcPts val="1200"/>
              </a:spcBef>
              <a:buFont typeface="Arial" panose="020B0604020202020204" pitchFamily="34" charset="0"/>
              <a:buChar char="•"/>
              <a:defRPr sz="3136"/>
            </a:pPr>
            <a:r>
              <a:rPr lang="en-US" sz="2400" dirty="0">
                <a:latin typeface="+mn-lt"/>
              </a:rPr>
              <a:t>He joined sit-ins, led voter registration drives, served on the Atlanta city council, and was elected to Congress in 1986.</a:t>
            </a:r>
          </a:p>
          <a:p>
            <a:pPr marL="743771" indent="-743771" defTabSz="896111">
              <a:spcBef>
                <a:spcPts val="1200"/>
              </a:spcBef>
              <a:defRPr sz="3136"/>
            </a:pPr>
            <a:r>
              <a:rPr lang="en-US" sz="2800" dirty="0">
                <a:latin typeface="+mn-lt"/>
              </a:rPr>
              <a:t>Julian Bond became the SNCC’s communications director, served in Georgia’s General Assembly, and was the NAACP chairman.</a:t>
            </a:r>
          </a:p>
        </p:txBody>
      </p:sp>
      <p:sp>
        <p:nvSpPr>
          <p:cNvPr id="78" name="Shape 78">
            <a:extLst>
              <a:ext uri="{FF2B5EF4-FFF2-40B4-BE49-F238E27FC236}">
                <a16:creationId xmlns:a16="http://schemas.microsoft.com/office/drawing/2014/main" id="{F0DB9CCA-FCE0-F2C8-20D1-1AD6C45F784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23</a:t>
            </a:fld>
            <a:endParaRPr/>
          </a:p>
        </p:txBody>
      </p:sp>
      <p:sp>
        <p:nvSpPr>
          <p:cNvPr id="3" name="Shape 72">
            <a:extLst>
              <a:ext uri="{FF2B5EF4-FFF2-40B4-BE49-F238E27FC236}">
                <a16:creationId xmlns:a16="http://schemas.microsoft.com/office/drawing/2014/main" id="{B8A108A4-AB8C-8447-5F7F-4A5318255170}"/>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dirty="0">
                <a:latin typeface="+mn-lt"/>
              </a:rPr>
              <a:t>JOHN LEWIS AND THE STUDENT NONVIOLENT COORDINATING COMMITTEE</a:t>
            </a:r>
          </a:p>
        </p:txBody>
      </p:sp>
    </p:spTree>
    <p:extLst>
      <p:ext uri="{BB962C8B-B14F-4D97-AF65-F5344CB8AC3E}">
        <p14:creationId xmlns:p14="http://schemas.microsoft.com/office/powerpoint/2010/main" val="4226377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657B-9E5E-463A-9CBB-12AF5682C00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814A259-1A6D-C1CA-CF0E-6A94E1751E4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dirty="0">
                <a:latin typeface="+mn-lt"/>
              </a:rPr>
              <a:t>In 1961, Freedom Riders boarded busses to challenge segregation in states where the segregation bans were ignored.</a:t>
            </a:r>
          </a:p>
          <a:p>
            <a:pPr marL="743771" indent="-743771" defTabSz="896111">
              <a:spcBef>
                <a:spcPts val="1200"/>
              </a:spcBef>
              <a:defRPr sz="3136"/>
            </a:pPr>
            <a:r>
              <a:rPr lang="en-US" dirty="0">
                <a:latin typeface="+mn-lt"/>
              </a:rPr>
              <a:t>Beginning in Washington, DC, their route would take them through many segregated states on their way to New Orleans.</a:t>
            </a:r>
          </a:p>
          <a:p>
            <a:pPr marL="743771" indent="-743771" defTabSz="896111">
              <a:spcBef>
                <a:spcPts val="1200"/>
              </a:spcBef>
              <a:defRPr sz="3136"/>
            </a:pPr>
            <a:r>
              <a:rPr lang="en-US" dirty="0">
                <a:latin typeface="+mn-lt"/>
              </a:rPr>
              <a:t>Despite violent attacks and destruction of busses in Alabama, the Freedom Riders continued their mission and forced the government to enforce desegregation laws.</a:t>
            </a:r>
          </a:p>
        </p:txBody>
      </p:sp>
      <p:sp>
        <p:nvSpPr>
          <p:cNvPr id="78" name="Shape 78">
            <a:extLst>
              <a:ext uri="{FF2B5EF4-FFF2-40B4-BE49-F238E27FC236}">
                <a16:creationId xmlns:a16="http://schemas.microsoft.com/office/drawing/2014/main" id="{FE5244E3-D4DC-229F-4C6F-9CD1B8D5B16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24</a:t>
            </a:fld>
            <a:endParaRPr/>
          </a:p>
        </p:txBody>
      </p:sp>
      <p:sp>
        <p:nvSpPr>
          <p:cNvPr id="3" name="Shape 72">
            <a:extLst>
              <a:ext uri="{FF2B5EF4-FFF2-40B4-BE49-F238E27FC236}">
                <a16:creationId xmlns:a16="http://schemas.microsoft.com/office/drawing/2014/main" id="{6EEE1804-3375-D4FE-9353-EFA24C029A80}"/>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FREEDOM RIDES</a:t>
            </a:r>
          </a:p>
        </p:txBody>
      </p:sp>
    </p:spTree>
    <p:extLst>
      <p:ext uri="{BB962C8B-B14F-4D97-AF65-F5344CB8AC3E}">
        <p14:creationId xmlns:p14="http://schemas.microsoft.com/office/powerpoint/2010/main" val="2480150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7A0C-0712-7856-BF5A-298097F7806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CD51B62-FFAA-16A2-7C99-D9E3865A54D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2800" dirty="0">
                <a:latin typeface="+mn-lt"/>
              </a:rPr>
              <a:t>In 1961, a major effort to end segregation began in Albany, Georgia, but protests were risky as most black residents relied on white employers.</a:t>
            </a:r>
          </a:p>
          <a:p>
            <a:pPr marL="743771" indent="-743771" defTabSz="896111">
              <a:spcBef>
                <a:spcPts val="1200"/>
              </a:spcBef>
              <a:defRPr sz="3136"/>
            </a:pPr>
            <a:r>
              <a:rPr lang="en-US" sz="2800" dirty="0">
                <a:latin typeface="+mn-lt"/>
              </a:rPr>
              <a:t>Citizens joined the SNCC to help register African Americans to vote, and protest marches for equal rights led to hundreds of arrests.</a:t>
            </a:r>
          </a:p>
          <a:p>
            <a:pPr marL="743771" indent="-743771" defTabSz="896111">
              <a:spcBef>
                <a:spcPts val="1200"/>
              </a:spcBef>
              <a:defRPr sz="3136"/>
            </a:pPr>
            <a:r>
              <a:rPr lang="en-US" sz="2800" dirty="0">
                <a:latin typeface="+mn-lt"/>
              </a:rPr>
              <a:t>Dr. King and his team were arrested as soon as they arrived, bringing national attention to the situation.</a:t>
            </a:r>
          </a:p>
          <a:p>
            <a:pPr marL="743771" indent="-743771" defTabSz="896111">
              <a:spcBef>
                <a:spcPts val="1200"/>
              </a:spcBef>
              <a:defRPr sz="3136"/>
            </a:pPr>
            <a:r>
              <a:rPr lang="en-US" sz="2800" dirty="0">
                <a:latin typeface="+mn-lt"/>
              </a:rPr>
              <a:t>The Albany Movement slowed in the fall of 1962 and did not result in immediate changes.</a:t>
            </a:r>
          </a:p>
          <a:p>
            <a:pPr marL="1204020" lvl="2" indent="-743771" defTabSz="896111">
              <a:spcBef>
                <a:spcPts val="1200"/>
              </a:spcBef>
              <a:buFont typeface="Arial" panose="020B0604020202020204" pitchFamily="34" charset="0"/>
              <a:buChar char="•"/>
              <a:defRPr sz="3136"/>
            </a:pPr>
            <a:r>
              <a:rPr lang="en-US" sz="2400" dirty="0">
                <a:latin typeface="+mn-lt"/>
              </a:rPr>
              <a:t>However, it led to more black citizens registering to vote, resulting in segregation laws ending sooner.</a:t>
            </a:r>
          </a:p>
        </p:txBody>
      </p:sp>
      <p:sp>
        <p:nvSpPr>
          <p:cNvPr id="78" name="Shape 78">
            <a:extLst>
              <a:ext uri="{FF2B5EF4-FFF2-40B4-BE49-F238E27FC236}">
                <a16:creationId xmlns:a16="http://schemas.microsoft.com/office/drawing/2014/main" id="{79820723-3296-17F3-60E4-0F481A728D7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25</a:t>
            </a:fld>
            <a:endParaRPr/>
          </a:p>
        </p:txBody>
      </p:sp>
      <p:sp>
        <p:nvSpPr>
          <p:cNvPr id="3" name="Shape 72">
            <a:extLst>
              <a:ext uri="{FF2B5EF4-FFF2-40B4-BE49-F238E27FC236}">
                <a16:creationId xmlns:a16="http://schemas.microsoft.com/office/drawing/2014/main" id="{36F0BD10-34C3-6CA4-C9CF-2F48C1ABAD9D}"/>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ALBANY MOVEMENT</a:t>
            </a:r>
          </a:p>
        </p:txBody>
      </p:sp>
    </p:spTree>
    <p:extLst>
      <p:ext uri="{BB962C8B-B14F-4D97-AF65-F5344CB8AC3E}">
        <p14:creationId xmlns:p14="http://schemas.microsoft.com/office/powerpoint/2010/main" val="4279789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p:tmAbs val="0"/>
                                  </p:iterate>
                                  <p:childTnLst>
                                    <p:set>
                                      <p:cBhvr>
                                        <p:cTn id="31" fill="hold"/>
                                        <p:tgtEl>
                                          <p:spTgt spid="77">
                                            <p:txEl>
                                              <p:pRg st="4" end="4"/>
                                            </p:txEl>
                                          </p:spTgt>
                                        </p:tgtEl>
                                        <p:attrNameLst>
                                          <p:attrName>style.visibility</p:attrName>
                                        </p:attrNameLst>
                                      </p:cBhvr>
                                      <p:to>
                                        <p:strVal val="visible"/>
                                      </p:to>
                                    </p:set>
                                    <p:anim calcmode="lin" valueType="num">
                                      <p:cBhvr>
                                        <p:cTn id="32"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2F30B-4D75-5191-0F93-11209C25E69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7687843-63F3-D96C-BF7D-6215280EDA5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dirty="0">
                <a:latin typeface="+mn-lt"/>
              </a:rPr>
              <a:t>The Civil Rights Movement continued to grow in the South in 1963.</a:t>
            </a:r>
          </a:p>
          <a:p>
            <a:pPr marL="743771" indent="-743771" defTabSz="896111">
              <a:spcBef>
                <a:spcPts val="1200"/>
              </a:spcBef>
              <a:defRPr sz="3136"/>
            </a:pPr>
            <a:r>
              <a:rPr lang="en-US" dirty="0">
                <a:latin typeface="+mn-lt"/>
              </a:rPr>
              <a:t>Americans watching TV saw shocking images of peaceful protesters attacked by police dogs and knocked down by powerful fire hoses.</a:t>
            </a:r>
          </a:p>
          <a:p>
            <a:pPr marL="1204020" lvl="2" indent="-743771" defTabSz="896111">
              <a:spcBef>
                <a:spcPts val="1200"/>
              </a:spcBef>
              <a:buFont typeface="Arial" panose="020B0604020202020204" pitchFamily="34" charset="0"/>
              <a:buChar char="•"/>
              <a:defRPr sz="3136"/>
            </a:pPr>
            <a:r>
              <a:rPr lang="en-US" sz="2800" dirty="0">
                <a:latin typeface="+mn-lt"/>
              </a:rPr>
              <a:t>Over 3,000 people were arrested, including children.</a:t>
            </a:r>
          </a:p>
          <a:p>
            <a:pPr marL="743771" indent="-743771" defTabSz="896111">
              <a:spcBef>
                <a:spcPts val="1200"/>
              </a:spcBef>
              <a:defRPr sz="3136"/>
            </a:pPr>
            <a:r>
              <a:rPr lang="en-US" dirty="0">
                <a:latin typeface="+mn-lt"/>
              </a:rPr>
              <a:t>President John F. Kennedy supported a civil rights bill in Congress, but many southern lawmakers opposed the bill.</a:t>
            </a:r>
          </a:p>
        </p:txBody>
      </p:sp>
      <p:sp>
        <p:nvSpPr>
          <p:cNvPr id="78" name="Shape 78">
            <a:extLst>
              <a:ext uri="{FF2B5EF4-FFF2-40B4-BE49-F238E27FC236}">
                <a16:creationId xmlns:a16="http://schemas.microsoft.com/office/drawing/2014/main" id="{4CC75583-E9F1-145F-D2E3-D349C9750B2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26</a:t>
            </a:fld>
            <a:endParaRPr/>
          </a:p>
        </p:txBody>
      </p:sp>
      <p:sp>
        <p:nvSpPr>
          <p:cNvPr id="3" name="Shape 72">
            <a:extLst>
              <a:ext uri="{FF2B5EF4-FFF2-40B4-BE49-F238E27FC236}">
                <a16:creationId xmlns:a16="http://schemas.microsoft.com/office/drawing/2014/main" id="{22105926-7688-D14F-64CB-610A68FECF63}"/>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MARCH ON WASHINGTON</a:t>
            </a:r>
          </a:p>
        </p:txBody>
      </p:sp>
    </p:spTree>
    <p:extLst>
      <p:ext uri="{BB962C8B-B14F-4D97-AF65-F5344CB8AC3E}">
        <p14:creationId xmlns:p14="http://schemas.microsoft.com/office/powerpoint/2010/main" val="3271018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C2AF-F98E-774E-365F-FD1BBB77ED8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805B09F-D950-5EB4-8434-D6F65D3C699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dirty="0">
                <a:latin typeface="+mn-lt"/>
              </a:rPr>
              <a:t>Civil rights leaders organized the March on Washington in August 1963, gathering about 250,000 people, both black and white.</a:t>
            </a:r>
          </a:p>
          <a:p>
            <a:pPr marL="1204020" lvl="2" indent="-743771" defTabSz="896111">
              <a:spcBef>
                <a:spcPts val="1200"/>
              </a:spcBef>
              <a:buFont typeface="Arial" panose="020B0604020202020204" pitchFamily="34" charset="0"/>
              <a:buChar char="•"/>
              <a:defRPr sz="3136"/>
            </a:pPr>
            <a:r>
              <a:rPr lang="en-US" sz="2800" dirty="0">
                <a:latin typeface="+mn-lt"/>
              </a:rPr>
              <a:t>The event featured prayers, music, and speeches advocating for racial justice, the highlight of which was Dr. King’s “I Have a Dream” speech.</a:t>
            </a:r>
          </a:p>
          <a:p>
            <a:pPr marL="743771" indent="-743771" defTabSz="896111">
              <a:spcBef>
                <a:spcPts val="1200"/>
              </a:spcBef>
              <a:defRPr sz="3136"/>
            </a:pPr>
            <a:r>
              <a:rPr lang="en-US" dirty="0">
                <a:latin typeface="+mn-lt"/>
              </a:rPr>
              <a:t>This event, along with a bombing by white supremacists that killed 4 young girls, increased pressure for federal civil rights legislation.</a:t>
            </a:r>
          </a:p>
        </p:txBody>
      </p:sp>
      <p:sp>
        <p:nvSpPr>
          <p:cNvPr id="78" name="Shape 78">
            <a:extLst>
              <a:ext uri="{FF2B5EF4-FFF2-40B4-BE49-F238E27FC236}">
                <a16:creationId xmlns:a16="http://schemas.microsoft.com/office/drawing/2014/main" id="{9D64DCDD-E56B-04ED-1AC2-C086DD82AF9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27</a:t>
            </a:fld>
            <a:endParaRPr/>
          </a:p>
        </p:txBody>
      </p:sp>
      <p:sp>
        <p:nvSpPr>
          <p:cNvPr id="3" name="Shape 72">
            <a:extLst>
              <a:ext uri="{FF2B5EF4-FFF2-40B4-BE49-F238E27FC236}">
                <a16:creationId xmlns:a16="http://schemas.microsoft.com/office/drawing/2014/main" id="{F5247267-0AFE-2E41-9851-6BBBB182414E}"/>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MARCH ON WASHINGTON, Pt. 2</a:t>
            </a:r>
          </a:p>
        </p:txBody>
      </p:sp>
      <p:sp>
        <p:nvSpPr>
          <p:cNvPr id="2" name="TextBox 1">
            <a:extLst>
              <a:ext uri="{FF2B5EF4-FFF2-40B4-BE49-F238E27FC236}">
                <a16:creationId xmlns:a16="http://schemas.microsoft.com/office/drawing/2014/main" id="{FF4572FD-F9B1-4AD8-B651-EC2005E9513B}"/>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1292197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7444-016E-CC81-A4DA-B9D206348786}"/>
            </a:ext>
          </a:extLst>
        </p:cNvPr>
        <p:cNvGrpSpPr/>
        <p:nvPr/>
      </p:nvGrpSpPr>
      <p:grpSpPr>
        <a:xfrm>
          <a:off x="0" y="0"/>
          <a:ext cx="0" cy="0"/>
          <a:chOff x="0" y="0"/>
          <a:chExt cx="0" cy="0"/>
        </a:xfrm>
      </p:grpSpPr>
      <p:sp>
        <p:nvSpPr>
          <p:cNvPr id="112" name="Shape 112">
            <a:extLst>
              <a:ext uri="{FF2B5EF4-FFF2-40B4-BE49-F238E27FC236}">
                <a16:creationId xmlns:a16="http://schemas.microsoft.com/office/drawing/2014/main" id="{DE508EE5-83A6-1D7B-9A10-4A977DDB945B}"/>
              </a:ext>
            </a:extLst>
          </p:cNvPr>
          <p:cNvSpPr>
            <a:spLocks noGrp="1"/>
          </p:cNvSpPr>
          <p:nvPr>
            <p:ph type="body" idx="1"/>
          </p:nvPr>
        </p:nvSpPr>
        <p:spPr>
          <a:xfrm>
            <a:off x="453348" y="1143000"/>
            <a:ext cx="8229600" cy="4525963"/>
          </a:xfrm>
          <a:prstGeom prst="rect">
            <a:avLst/>
          </a:prstGeom>
        </p:spPr>
        <p:txBody>
          <a:bodyPr>
            <a:noAutofit/>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was the purpose of the Civil Rights Act of 1964?</a:t>
            </a:r>
          </a:p>
        </p:txBody>
      </p:sp>
      <p:sp>
        <p:nvSpPr>
          <p:cNvPr id="113" name="Shape 113">
            <a:extLst>
              <a:ext uri="{FF2B5EF4-FFF2-40B4-BE49-F238E27FC236}">
                <a16:creationId xmlns:a16="http://schemas.microsoft.com/office/drawing/2014/main" id="{AD8C53D8-DE7A-1615-327F-5BA7CC20DC53}"/>
              </a:ext>
            </a:extLst>
          </p:cNvPr>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28</a:t>
            </a:fld>
            <a:endParaRPr/>
          </a:p>
        </p:txBody>
      </p:sp>
      <p:sp>
        <p:nvSpPr>
          <p:cNvPr id="2" name="Shape 72">
            <a:extLst>
              <a:ext uri="{FF2B5EF4-FFF2-40B4-BE49-F238E27FC236}">
                <a16:creationId xmlns:a16="http://schemas.microsoft.com/office/drawing/2014/main" id="{AB2BE050-BCE5-74F1-A7F5-08CB5BC4404A}"/>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3: RESULTS OF</a:t>
            </a:r>
            <a:br>
              <a:rPr lang="en-US" sz="4000" dirty="0">
                <a:latin typeface="+mn-lt"/>
              </a:rPr>
            </a:br>
            <a:r>
              <a:rPr lang="en-US" sz="4000" dirty="0">
                <a:latin typeface="+mn-lt"/>
              </a:rPr>
              <a:t>FEDERAL CIVIL RIGHTS LAWS</a:t>
            </a:r>
          </a:p>
        </p:txBody>
      </p:sp>
    </p:spTree>
    <p:extLst>
      <p:ext uri="{BB962C8B-B14F-4D97-AF65-F5344CB8AC3E}">
        <p14:creationId xmlns:p14="http://schemas.microsoft.com/office/powerpoint/2010/main" val="107077499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12">
                                            <p:txEl>
                                              <p:pRg st="1" end="1"/>
                                            </p:txEl>
                                          </p:spTgt>
                                        </p:tgtEl>
                                        <p:attrNameLst>
                                          <p:attrName>style.visibility</p:attrName>
                                        </p:attrNameLst>
                                      </p:cBhvr>
                                      <p:to>
                                        <p:strVal val="visible"/>
                                      </p:to>
                                    </p:set>
                                    <p:anim calcmode="lin" valueType="num">
                                      <p:cBhvr>
                                        <p:cTn id="17"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0B4F-CF06-B8E6-1337-3B98D244A7FF}"/>
            </a:ext>
          </a:extLst>
        </p:cNvPr>
        <p:cNvGrpSpPr/>
        <p:nvPr/>
      </p:nvGrpSpPr>
      <p:grpSpPr>
        <a:xfrm>
          <a:off x="0" y="0"/>
          <a:ext cx="0" cy="0"/>
          <a:chOff x="0" y="0"/>
          <a:chExt cx="0" cy="0"/>
        </a:xfrm>
      </p:grpSpPr>
      <p:sp>
        <p:nvSpPr>
          <p:cNvPr id="117" name="Shape 117">
            <a:extLst>
              <a:ext uri="{FF2B5EF4-FFF2-40B4-BE49-F238E27FC236}">
                <a16:creationId xmlns:a16="http://schemas.microsoft.com/office/drawing/2014/main" id="{48B5A4D7-E5D7-087E-D2FA-A1B1A5F95CAC}"/>
              </a:ext>
            </a:extLst>
          </p:cNvPr>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29</a:t>
            </a:fld>
            <a:endParaRPr/>
          </a:p>
        </p:txBody>
      </p:sp>
      <p:sp>
        <p:nvSpPr>
          <p:cNvPr id="2" name="Shape 72">
            <a:extLst>
              <a:ext uri="{FF2B5EF4-FFF2-40B4-BE49-F238E27FC236}">
                <a16:creationId xmlns:a16="http://schemas.microsoft.com/office/drawing/2014/main" id="{C46EDBB0-0B06-FA04-9CDF-35D19B292183}"/>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3: RESULTS OF</a:t>
            </a:r>
            <a:br>
              <a:rPr lang="en-US" sz="4000" dirty="0">
                <a:latin typeface="+mn-lt"/>
              </a:rPr>
            </a:br>
            <a:r>
              <a:rPr lang="en-US" sz="4000" dirty="0">
                <a:latin typeface="+mn-lt"/>
              </a:rPr>
              <a:t>FEDERAL CIVIL RIGHTS LAWS</a:t>
            </a:r>
          </a:p>
        </p:txBody>
      </p:sp>
      <p:sp>
        <p:nvSpPr>
          <p:cNvPr id="6" name="Shape 69">
            <a:extLst>
              <a:ext uri="{FF2B5EF4-FFF2-40B4-BE49-F238E27FC236}">
                <a16:creationId xmlns:a16="http://schemas.microsoft.com/office/drawing/2014/main" id="{55CB4464-BDA2-0A39-A3CB-8808DA8EAE8E}"/>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a:p>
            <a:pPr marL="892629" lvl="2" indent="-457200" hangingPunct="1">
              <a:lnSpc>
                <a:spcPct val="100000"/>
              </a:lnSpc>
              <a:buFont typeface="Arial" panose="020B0604020202020204" pitchFamily="34" charset="0"/>
              <a:buChar char="•"/>
            </a:pPr>
            <a:r>
              <a:rPr lang="en-US" sz="2400" dirty="0"/>
              <a:t>Civil Rights Act of 1964</a:t>
            </a:r>
          </a:p>
          <a:p>
            <a:pPr marL="892629" lvl="2" indent="-457200" hangingPunct="1">
              <a:lnSpc>
                <a:spcPct val="100000"/>
              </a:lnSpc>
              <a:buFont typeface="Arial" panose="020B0604020202020204" pitchFamily="34" charset="0"/>
              <a:buChar char="•"/>
            </a:pPr>
            <a:r>
              <a:rPr lang="en-US" sz="2400" dirty="0"/>
              <a:t>Bloody Sunday</a:t>
            </a:r>
          </a:p>
          <a:p>
            <a:pPr marL="892629" lvl="2" indent="-457200" hangingPunct="1">
              <a:lnSpc>
                <a:spcPct val="100000"/>
              </a:lnSpc>
              <a:buFont typeface="Arial" panose="020B0604020202020204" pitchFamily="34" charset="0"/>
              <a:buChar char="•"/>
            </a:pPr>
            <a:r>
              <a:rPr lang="en-US" sz="2400" dirty="0"/>
              <a:t>Voting Rights Act of 1965</a:t>
            </a:r>
          </a:p>
        </p:txBody>
      </p:sp>
    </p:spTree>
    <p:extLst>
      <p:ext uri="{BB962C8B-B14F-4D97-AF65-F5344CB8AC3E}">
        <p14:creationId xmlns:p14="http://schemas.microsoft.com/office/powerpoint/2010/main" val="303203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GEORGIA’S RESPONSE</a:t>
            </a:r>
            <a:br>
              <a:rPr lang="en-US" sz="4000" dirty="0">
                <a:latin typeface="+mn-lt"/>
              </a:rPr>
            </a:br>
            <a:r>
              <a:rPr lang="en-US" sz="4000" dirty="0">
                <a:latin typeface="+mn-lt"/>
              </a:rPr>
              <a:t>TO SCHOOL INTEGRATION</a:t>
            </a:r>
            <a:endParaRPr sz="40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noAutofit/>
          </a:bodyPr>
          <a:lstStyle/>
          <a:p>
            <a:pPr marL="342900" lvl="1" indent="-342900">
              <a:lnSpc>
                <a:spcPct val="100000"/>
              </a:lnSpc>
              <a:buChar char="➢"/>
            </a:pPr>
            <a:r>
              <a:rPr dirty="0">
                <a:latin typeface="+mn-lt"/>
              </a:rPr>
              <a:t>Essential Question</a:t>
            </a:r>
            <a:r>
              <a:rPr lang="en-US" dirty="0">
                <a:latin typeface="+mn-lt"/>
              </a:rPr>
              <a:t>:</a:t>
            </a:r>
          </a:p>
          <a:p>
            <a:pPr marL="892629" lvl="2" indent="-457200">
              <a:lnSpc>
                <a:spcPct val="100000"/>
              </a:lnSpc>
              <a:buFont typeface="Arial" panose="020B0604020202020204" pitchFamily="34" charset="0"/>
              <a:buChar char="•"/>
            </a:pPr>
            <a:r>
              <a:rPr lang="en-US" sz="2800" dirty="0">
                <a:latin typeface="+mn-lt"/>
              </a:rPr>
              <a:t>What was the impact of </a:t>
            </a:r>
            <a:r>
              <a:rPr lang="en-US" sz="2800" i="1" dirty="0">
                <a:latin typeface="+mn-lt"/>
              </a:rPr>
              <a:t>Brown v. Board of Education</a:t>
            </a:r>
            <a:r>
              <a:rPr sz="2800" dirty="0">
                <a:latin typeface="+mn-lt"/>
              </a:rPr>
              <a:t>?</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C38A-AFFA-E82C-4A92-6D5274ADB69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8E58490-1646-3638-AC56-37EC6B76B61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Lester Maddox became a symbol of southern resistance to civil rights.</a:t>
            </a:r>
          </a:p>
          <a:p>
            <a:pPr marL="743771" indent="-743771" defTabSz="896111">
              <a:spcBef>
                <a:spcPts val="1690"/>
              </a:spcBef>
              <a:defRPr sz="3136"/>
            </a:pPr>
            <a:r>
              <a:rPr lang="en-US" dirty="0">
                <a:latin typeface="+mn-lt"/>
              </a:rPr>
              <a:t>Despite his efforts, the Civil Rights Act of 1964 played a major role in ending legal segregation nationwide.</a:t>
            </a:r>
          </a:p>
          <a:p>
            <a:pPr marL="743771" indent="-743771" defTabSz="896111">
              <a:spcBef>
                <a:spcPts val="1690"/>
              </a:spcBef>
              <a:defRPr sz="3136"/>
            </a:pPr>
            <a:r>
              <a:rPr lang="en-US" dirty="0">
                <a:latin typeface="+mn-lt"/>
              </a:rPr>
              <a:t>While the South would more toward racial equality, Maddox’s actions serve as a reminder of the racism and resistance to change during the Civil Rights Movement.</a:t>
            </a:r>
          </a:p>
        </p:txBody>
      </p:sp>
      <p:sp>
        <p:nvSpPr>
          <p:cNvPr id="78" name="Shape 78">
            <a:extLst>
              <a:ext uri="{FF2B5EF4-FFF2-40B4-BE49-F238E27FC236}">
                <a16:creationId xmlns:a16="http://schemas.microsoft.com/office/drawing/2014/main" id="{EA14BE0D-8BB8-1565-FB8C-58C0E2D7AF7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30</a:t>
            </a:fld>
            <a:endParaRPr/>
          </a:p>
        </p:txBody>
      </p:sp>
      <p:sp>
        <p:nvSpPr>
          <p:cNvPr id="3" name="Shape 72">
            <a:extLst>
              <a:ext uri="{FF2B5EF4-FFF2-40B4-BE49-F238E27FC236}">
                <a16:creationId xmlns:a16="http://schemas.microsoft.com/office/drawing/2014/main" id="{DAF28E1B-D6E8-7466-AA75-F942BF2810D5}"/>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RESULTS OF FEDERAL CIVIL RIGHTS LAWS</a:t>
            </a:r>
          </a:p>
        </p:txBody>
      </p:sp>
    </p:spTree>
    <p:extLst>
      <p:ext uri="{BB962C8B-B14F-4D97-AF65-F5344CB8AC3E}">
        <p14:creationId xmlns:p14="http://schemas.microsoft.com/office/powerpoint/2010/main" val="1282746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DBB8B-4169-A179-111A-E65E5195B3F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2083ED5-CBD4-EDF0-DB7E-29FEB36EFC2F}"/>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Resistance to civil rights came in many forms, but violence was a common one.</a:t>
            </a:r>
          </a:p>
          <a:p>
            <a:pPr marL="743771" indent="-743771" defTabSz="896111">
              <a:spcBef>
                <a:spcPts val="1690"/>
              </a:spcBef>
              <a:defRPr sz="3136"/>
            </a:pPr>
            <a:r>
              <a:rPr lang="en-US" dirty="0">
                <a:latin typeface="+mn-lt"/>
              </a:rPr>
              <a:t>Medgar Evers, the NAACP field secretary in Mississippi, was assassinated in 1963.</a:t>
            </a:r>
          </a:p>
          <a:p>
            <a:pPr marL="1204020" lvl="2" indent="-743771" defTabSz="896111">
              <a:spcBef>
                <a:spcPts val="1690"/>
              </a:spcBef>
              <a:buFont typeface="Arial" panose="020B0604020202020204" pitchFamily="34" charset="0"/>
              <a:buChar char="•"/>
              <a:defRPr sz="3136"/>
            </a:pPr>
            <a:r>
              <a:rPr lang="en-US" sz="2800" dirty="0">
                <a:latin typeface="+mn-lt"/>
              </a:rPr>
              <a:t>His alleged killer faced three trials, two of which ended in a hung jury; the third trial finally put him behind bars in 1994.</a:t>
            </a:r>
          </a:p>
          <a:p>
            <a:pPr marL="743771" indent="-743771" defTabSz="896111">
              <a:spcBef>
                <a:spcPts val="1690"/>
              </a:spcBef>
              <a:defRPr sz="3136"/>
            </a:pPr>
            <a:r>
              <a:rPr lang="en-US" dirty="0">
                <a:latin typeface="+mn-lt"/>
              </a:rPr>
              <a:t>During the Mississippi Freedom Summer in 1964, three young men, one black and two white, were murdered while helping black citizens register to vote.</a:t>
            </a:r>
          </a:p>
        </p:txBody>
      </p:sp>
      <p:sp>
        <p:nvSpPr>
          <p:cNvPr id="78" name="Shape 78">
            <a:extLst>
              <a:ext uri="{FF2B5EF4-FFF2-40B4-BE49-F238E27FC236}">
                <a16:creationId xmlns:a16="http://schemas.microsoft.com/office/drawing/2014/main" id="{DA72EBCC-0785-1588-B654-FE01A974161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31</a:t>
            </a:fld>
            <a:endParaRPr/>
          </a:p>
        </p:txBody>
      </p:sp>
      <p:sp>
        <p:nvSpPr>
          <p:cNvPr id="3" name="Shape 72">
            <a:extLst>
              <a:ext uri="{FF2B5EF4-FFF2-40B4-BE49-F238E27FC236}">
                <a16:creationId xmlns:a16="http://schemas.microsoft.com/office/drawing/2014/main" id="{591BE586-4E41-F217-5C96-4E94B8D567E3}"/>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VIOLENCE TOWARD ACTIVISTS</a:t>
            </a:r>
          </a:p>
        </p:txBody>
      </p:sp>
    </p:spTree>
    <p:extLst>
      <p:ext uri="{BB962C8B-B14F-4D97-AF65-F5344CB8AC3E}">
        <p14:creationId xmlns:p14="http://schemas.microsoft.com/office/powerpoint/2010/main" val="2654655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B7C74-57C1-9F03-6165-4B20C0D7D31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F83FDB0-700C-6880-4864-41068CC274C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After the assassination of President Kennedy, Vice President Lyndon B. Johnson became president and worked hard to pass the Civil Rights Act of 1964.</a:t>
            </a:r>
          </a:p>
          <a:p>
            <a:pPr marL="1204020" lvl="2" indent="-743771" defTabSz="896111">
              <a:spcBef>
                <a:spcPts val="1690"/>
              </a:spcBef>
              <a:buFont typeface="Arial" panose="020B0604020202020204" pitchFamily="34" charset="0"/>
              <a:buChar char="•"/>
              <a:defRPr sz="3136"/>
            </a:pPr>
            <a:r>
              <a:rPr lang="en-US" sz="2800" dirty="0">
                <a:latin typeface="+mn-lt"/>
              </a:rPr>
              <a:t>This made segregation in public places illegal and affected both jobs and voting-ability.</a:t>
            </a:r>
          </a:p>
          <a:p>
            <a:pPr marL="743771" indent="-743771" defTabSz="896111">
              <a:spcBef>
                <a:spcPts val="1690"/>
              </a:spcBef>
              <a:defRPr sz="3136"/>
            </a:pPr>
            <a:r>
              <a:rPr lang="en-US" dirty="0">
                <a:latin typeface="+mn-lt"/>
              </a:rPr>
              <a:t>The Equal Employment Opportunity Commission (EEOC) was created to enforce laws prohibiting discrimination based on race, color, religion, sex, national origin, disability, or age in hiring, promoting, firing, setting wages, testing, training, and apprenticeships.</a:t>
            </a:r>
          </a:p>
        </p:txBody>
      </p:sp>
      <p:sp>
        <p:nvSpPr>
          <p:cNvPr id="78" name="Shape 78">
            <a:extLst>
              <a:ext uri="{FF2B5EF4-FFF2-40B4-BE49-F238E27FC236}">
                <a16:creationId xmlns:a16="http://schemas.microsoft.com/office/drawing/2014/main" id="{582AE252-5A07-329C-E173-BFD510908538}"/>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32</a:t>
            </a:fld>
            <a:endParaRPr/>
          </a:p>
        </p:txBody>
      </p:sp>
      <p:sp>
        <p:nvSpPr>
          <p:cNvPr id="3" name="Shape 72">
            <a:extLst>
              <a:ext uri="{FF2B5EF4-FFF2-40B4-BE49-F238E27FC236}">
                <a16:creationId xmlns:a16="http://schemas.microsoft.com/office/drawing/2014/main" id="{9A612DCF-ACC3-B5D3-F185-94F67B902811}"/>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CIVIL RIGHTS ACT OF 1964</a:t>
            </a:r>
          </a:p>
        </p:txBody>
      </p:sp>
    </p:spTree>
    <p:extLst>
      <p:ext uri="{BB962C8B-B14F-4D97-AF65-F5344CB8AC3E}">
        <p14:creationId xmlns:p14="http://schemas.microsoft.com/office/powerpoint/2010/main" val="1997631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7678B-C663-D93E-EBA9-D5255145982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D5B9FC6-4D34-B8D2-8047-2D47E6F93EC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dirty="0">
                <a:latin typeface="+mn-lt"/>
              </a:rPr>
              <a:t>An Alabama state trooper shot and killed Jimmie Lee Jackson during a civil rights demonstration in February 1965.</a:t>
            </a:r>
          </a:p>
          <a:p>
            <a:pPr marL="743771" indent="-743771" defTabSz="896111">
              <a:spcBef>
                <a:spcPts val="1200"/>
              </a:spcBef>
              <a:defRPr sz="3136"/>
            </a:pPr>
            <a:r>
              <a:rPr lang="en-US" dirty="0">
                <a:latin typeface="+mn-lt"/>
              </a:rPr>
              <a:t>A march from Selma to Montgomery was organized to draw attention to Jackson’s death and ongoing civil rights violations in the state.</a:t>
            </a:r>
          </a:p>
          <a:p>
            <a:pPr marL="743771" indent="-743771" defTabSz="896111">
              <a:spcBef>
                <a:spcPts val="1200"/>
              </a:spcBef>
              <a:defRPr sz="3136"/>
            </a:pPr>
            <a:r>
              <a:rPr lang="en-US" dirty="0">
                <a:latin typeface="+mn-lt"/>
              </a:rPr>
              <a:t>Before they could even leave Selma, marchers were brutally attacked by officers with tear gas, clubs, and whips.</a:t>
            </a:r>
          </a:p>
        </p:txBody>
      </p:sp>
      <p:sp>
        <p:nvSpPr>
          <p:cNvPr id="78" name="Shape 78">
            <a:extLst>
              <a:ext uri="{FF2B5EF4-FFF2-40B4-BE49-F238E27FC236}">
                <a16:creationId xmlns:a16="http://schemas.microsoft.com/office/drawing/2014/main" id="{620E549B-2244-DCD9-AD2C-04789DEEE90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33</a:t>
            </a:fld>
            <a:endParaRPr/>
          </a:p>
        </p:txBody>
      </p:sp>
      <p:sp>
        <p:nvSpPr>
          <p:cNvPr id="3" name="Shape 72">
            <a:extLst>
              <a:ext uri="{FF2B5EF4-FFF2-40B4-BE49-F238E27FC236}">
                <a16:creationId xmlns:a16="http://schemas.microsoft.com/office/drawing/2014/main" id="{C7273127-B6BD-8116-A068-E3EA0B6CB5A4}"/>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BLOODY SUNDAY AND</a:t>
            </a:r>
            <a:br>
              <a:rPr lang="en-US" sz="4000" dirty="0">
                <a:latin typeface="+mn-lt"/>
              </a:rPr>
            </a:br>
            <a:r>
              <a:rPr lang="en-US" sz="4000" dirty="0">
                <a:latin typeface="+mn-lt"/>
              </a:rPr>
              <a:t>THE 1965 VOTING RIGHTS ACT</a:t>
            </a:r>
          </a:p>
        </p:txBody>
      </p:sp>
    </p:spTree>
    <p:extLst>
      <p:ext uri="{BB962C8B-B14F-4D97-AF65-F5344CB8AC3E}">
        <p14:creationId xmlns:p14="http://schemas.microsoft.com/office/powerpoint/2010/main" val="4148450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DB8B8-9A0F-1568-2D34-BABFACAE6F0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8B7E5E1-6A03-3829-31BF-EBC35680DDA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dirty="0">
                <a:latin typeface="+mn-lt"/>
              </a:rPr>
              <a:t>This violent event, known as Bloody Sunday, was broadcast on TVs and printed in newspapers nationwide.</a:t>
            </a:r>
          </a:p>
          <a:p>
            <a:pPr marL="743771" indent="-743771" defTabSz="896111">
              <a:spcBef>
                <a:spcPts val="1200"/>
              </a:spcBef>
              <a:defRPr sz="3136"/>
            </a:pPr>
            <a:r>
              <a:rPr lang="en-US" dirty="0">
                <a:latin typeface="+mn-lt"/>
              </a:rPr>
              <a:t>Along with increased public support for the movement, Congress also passed the Voting Rights Act of 1965, eliminating racial discrimination in voting.</a:t>
            </a:r>
          </a:p>
          <a:p>
            <a:pPr marL="1204020" lvl="2" indent="-743771" defTabSz="896111">
              <a:spcBef>
                <a:spcPts val="1200"/>
              </a:spcBef>
              <a:buFont typeface="Arial" panose="020B0604020202020204" pitchFamily="34" charset="0"/>
              <a:buChar char="•"/>
              <a:defRPr sz="3136"/>
            </a:pPr>
            <a:r>
              <a:rPr lang="en-US" sz="2800" dirty="0">
                <a:latin typeface="+mn-lt"/>
              </a:rPr>
              <a:t>It also granted the federal government oversight of elections in states with a history of discrimination.</a:t>
            </a:r>
          </a:p>
        </p:txBody>
      </p:sp>
      <p:sp>
        <p:nvSpPr>
          <p:cNvPr id="78" name="Shape 78">
            <a:extLst>
              <a:ext uri="{FF2B5EF4-FFF2-40B4-BE49-F238E27FC236}">
                <a16:creationId xmlns:a16="http://schemas.microsoft.com/office/drawing/2014/main" id="{3D8E66AF-442F-8CBD-9F4C-677B69AB460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34</a:t>
            </a:fld>
            <a:endParaRPr/>
          </a:p>
        </p:txBody>
      </p:sp>
      <p:sp>
        <p:nvSpPr>
          <p:cNvPr id="3" name="Shape 72">
            <a:extLst>
              <a:ext uri="{FF2B5EF4-FFF2-40B4-BE49-F238E27FC236}">
                <a16:creationId xmlns:a16="http://schemas.microsoft.com/office/drawing/2014/main" id="{554E9AFE-AC7D-9A86-103A-E6C44D9479DB}"/>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BLOODY SUNDAY AND</a:t>
            </a:r>
            <a:br>
              <a:rPr lang="en-US" sz="4000" dirty="0">
                <a:latin typeface="+mn-lt"/>
              </a:rPr>
            </a:br>
            <a:r>
              <a:rPr lang="en-US" sz="4000" dirty="0">
                <a:latin typeface="+mn-lt"/>
              </a:rPr>
              <a:t>THE 1965 VOTING RIGHTS ACT, Pt. 2</a:t>
            </a:r>
          </a:p>
        </p:txBody>
      </p:sp>
    </p:spTree>
    <p:extLst>
      <p:ext uri="{BB962C8B-B14F-4D97-AF65-F5344CB8AC3E}">
        <p14:creationId xmlns:p14="http://schemas.microsoft.com/office/powerpoint/2010/main" val="2413656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9B27-D615-30E0-0B9B-8CB4A6FACEF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D7AD95F-C735-27CD-83C3-B749FF9DADF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Lester Maddox was a restaurant owner and strong opponent of civil rights in Georgia.</a:t>
            </a:r>
          </a:p>
          <a:p>
            <a:pPr marL="743771" indent="-743771" defTabSz="896111">
              <a:spcBef>
                <a:spcPts val="1690"/>
              </a:spcBef>
              <a:defRPr sz="3136"/>
            </a:pPr>
            <a:r>
              <a:rPr lang="en-US" sz="2800" dirty="0">
                <a:latin typeface="+mn-lt"/>
              </a:rPr>
              <a:t>Despite other businesses integrating in the early 60s and the passing of the Civil Rights Act of 1964, he still refused to serve black customers.</a:t>
            </a:r>
          </a:p>
          <a:p>
            <a:pPr marL="1204020" lvl="2" indent="-743771" defTabSz="896111">
              <a:spcBef>
                <a:spcPts val="1690"/>
              </a:spcBef>
              <a:buFont typeface="Arial" panose="020B0604020202020204" pitchFamily="34" charset="0"/>
              <a:buChar char="•"/>
              <a:defRPr sz="3136"/>
            </a:pPr>
            <a:r>
              <a:rPr lang="en-US" sz="2400" dirty="0">
                <a:latin typeface="+mn-lt"/>
              </a:rPr>
              <a:t>He even went as far as attacking three black civil rights workers who tried to dine in his restaurant.</a:t>
            </a:r>
          </a:p>
          <a:p>
            <a:pPr marL="1204020" lvl="2" indent="-743771" defTabSz="896111">
              <a:spcBef>
                <a:spcPts val="1690"/>
              </a:spcBef>
              <a:buFont typeface="Arial" panose="020B0604020202020204" pitchFamily="34" charset="0"/>
              <a:buChar char="•"/>
              <a:defRPr sz="3136"/>
            </a:pPr>
            <a:r>
              <a:rPr lang="en-US" sz="2400" dirty="0">
                <a:latin typeface="+mn-lt"/>
              </a:rPr>
              <a:t>The news and photos of this incident embarrassed Atlanta’s business leaders, who were trying to paint the city as racially tolerant.</a:t>
            </a:r>
          </a:p>
          <a:p>
            <a:pPr marL="743771" indent="-743771" defTabSz="896111">
              <a:spcBef>
                <a:spcPts val="1690"/>
              </a:spcBef>
              <a:defRPr sz="3136"/>
            </a:pPr>
            <a:r>
              <a:rPr lang="en-US" sz="2800" dirty="0">
                <a:latin typeface="+mn-lt"/>
              </a:rPr>
              <a:t>Maddox lost a court case where he argued forced integration was unconstitutional, so he closed his restaurant instead.</a:t>
            </a:r>
          </a:p>
        </p:txBody>
      </p:sp>
      <p:sp>
        <p:nvSpPr>
          <p:cNvPr id="78" name="Shape 78">
            <a:extLst>
              <a:ext uri="{FF2B5EF4-FFF2-40B4-BE49-F238E27FC236}">
                <a16:creationId xmlns:a16="http://schemas.microsoft.com/office/drawing/2014/main" id="{ACEC6B35-BB06-BF8A-AA6A-067696706BC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35</a:t>
            </a:fld>
            <a:endParaRPr/>
          </a:p>
        </p:txBody>
      </p:sp>
      <p:sp>
        <p:nvSpPr>
          <p:cNvPr id="3" name="Shape 72">
            <a:extLst>
              <a:ext uri="{FF2B5EF4-FFF2-40B4-BE49-F238E27FC236}">
                <a16:creationId xmlns:a16="http://schemas.microsoft.com/office/drawing/2014/main" id="{4E4E42A8-FABF-916C-3BF4-3B27FEA4C664}"/>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THE ELECTION OF</a:t>
            </a:r>
            <a:br>
              <a:rPr lang="en-US" sz="4000" dirty="0">
                <a:latin typeface="+mn-lt"/>
              </a:rPr>
            </a:br>
            <a:r>
              <a:rPr lang="en-US" sz="4000" dirty="0">
                <a:latin typeface="+mn-lt"/>
              </a:rPr>
              <a:t>GOVERNOR LESTER MADDOX</a:t>
            </a:r>
          </a:p>
        </p:txBody>
      </p:sp>
    </p:spTree>
    <p:extLst>
      <p:ext uri="{BB962C8B-B14F-4D97-AF65-F5344CB8AC3E}">
        <p14:creationId xmlns:p14="http://schemas.microsoft.com/office/powerpoint/2010/main" val="3141673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2EEDA-CDF2-9CDB-CC52-1D2787749C0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BDBD05A-ABDF-6E20-9B04-9D7900A77AC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Maddox’s opposition to civil rights gained him political support from other white supremacists, leading to him running for governor.</a:t>
            </a:r>
          </a:p>
          <a:p>
            <a:pPr marL="1204020" lvl="2" indent="-743771" defTabSz="896111">
              <a:spcBef>
                <a:spcPts val="1690"/>
              </a:spcBef>
              <a:buFont typeface="Arial" panose="020B0604020202020204" pitchFamily="34" charset="0"/>
              <a:buChar char="•"/>
              <a:defRPr sz="3136"/>
            </a:pPr>
            <a:r>
              <a:rPr lang="en-US" sz="2800" dirty="0">
                <a:latin typeface="+mn-lt"/>
              </a:rPr>
              <a:t>Due to neither candidate securing a majority, the Democratic-controlled General Assembly selected the winner: Maddox.</a:t>
            </a:r>
          </a:p>
          <a:p>
            <a:pPr marL="1204020" lvl="2" indent="-743771" defTabSz="896111">
              <a:spcBef>
                <a:spcPts val="1690"/>
              </a:spcBef>
              <a:buFont typeface="Arial" panose="020B0604020202020204" pitchFamily="34" charset="0"/>
              <a:buChar char="•"/>
              <a:defRPr sz="3136"/>
            </a:pPr>
            <a:r>
              <a:rPr lang="en-US" sz="2800" dirty="0">
                <a:latin typeface="+mn-lt"/>
              </a:rPr>
              <a:t>He served from 1967 to 1971, but despite his beliefs, he appointed several African Americans to government positions.</a:t>
            </a:r>
          </a:p>
        </p:txBody>
      </p:sp>
      <p:sp>
        <p:nvSpPr>
          <p:cNvPr id="78" name="Shape 78">
            <a:extLst>
              <a:ext uri="{FF2B5EF4-FFF2-40B4-BE49-F238E27FC236}">
                <a16:creationId xmlns:a16="http://schemas.microsoft.com/office/drawing/2014/main" id="{1308112E-83FF-7A0D-4B61-9645DC9CF1AB}"/>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36</a:t>
            </a:fld>
            <a:endParaRPr/>
          </a:p>
        </p:txBody>
      </p:sp>
      <p:sp>
        <p:nvSpPr>
          <p:cNvPr id="3" name="Shape 72">
            <a:extLst>
              <a:ext uri="{FF2B5EF4-FFF2-40B4-BE49-F238E27FC236}">
                <a16:creationId xmlns:a16="http://schemas.microsoft.com/office/drawing/2014/main" id="{B7768BB9-7B80-DF65-2022-F2CE562ADFB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THE ELECTION OF</a:t>
            </a:r>
            <a:br>
              <a:rPr lang="en-US" sz="4000" dirty="0">
                <a:latin typeface="+mn-lt"/>
              </a:rPr>
            </a:br>
            <a:r>
              <a:rPr lang="en-US" sz="4000" dirty="0">
                <a:latin typeface="+mn-lt"/>
              </a:rPr>
              <a:t>GOVERNOR LESTER MADDOX, Pt. 2</a:t>
            </a:r>
          </a:p>
        </p:txBody>
      </p:sp>
    </p:spTree>
    <p:extLst>
      <p:ext uri="{BB962C8B-B14F-4D97-AF65-F5344CB8AC3E}">
        <p14:creationId xmlns:p14="http://schemas.microsoft.com/office/powerpoint/2010/main" val="1149450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B1A0-8AD9-177C-EDE6-E4C2F60C53F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899A95F-4DFF-4146-5735-8739558E85F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Following the passage of the Voting Rights Act, Dr. King and the SCLC aimed to eliminate poverty among blacks, whites, Native Americans, and Hispanics Americans.</a:t>
            </a:r>
          </a:p>
          <a:p>
            <a:pPr marL="743771" indent="-743771" defTabSz="896111">
              <a:spcBef>
                <a:spcPts val="1690"/>
              </a:spcBef>
              <a:defRPr sz="3136"/>
            </a:pPr>
            <a:r>
              <a:rPr lang="en-US" sz="2600" dirty="0">
                <a:latin typeface="+mn-lt"/>
              </a:rPr>
              <a:t>A planned march was interrupted by a trip in the spring of 1968 to support Memphis, Tennessee’s sanitation workers strike.</a:t>
            </a:r>
          </a:p>
          <a:p>
            <a:pPr marL="1204020" lvl="2" indent="-743771" defTabSz="896111">
              <a:spcBef>
                <a:spcPts val="1690"/>
              </a:spcBef>
              <a:buFont typeface="Arial" panose="020B0604020202020204" pitchFamily="34" charset="0"/>
              <a:buChar char="•"/>
              <a:defRPr sz="3136"/>
            </a:pPr>
            <a:r>
              <a:rPr lang="en-US" sz="2200" dirty="0">
                <a:latin typeface="+mn-lt"/>
              </a:rPr>
              <a:t>While Dr. King was on his hotel balcony, a sniper shot and killed him; his assassin was arrested and sent to prison.</a:t>
            </a:r>
          </a:p>
          <a:p>
            <a:pPr marL="743771" indent="-743771" defTabSz="896111">
              <a:spcBef>
                <a:spcPts val="1690"/>
              </a:spcBef>
              <a:defRPr sz="3136"/>
            </a:pPr>
            <a:r>
              <a:rPr lang="en-US" sz="2600" dirty="0">
                <a:latin typeface="+mn-lt"/>
              </a:rPr>
              <a:t>Dr. King’s murder shocked the world, and his funeral on April 9, 1968, in Atlanta drew over 300,000 mourners.</a:t>
            </a:r>
          </a:p>
          <a:p>
            <a:pPr marL="1204020" lvl="2" indent="-743771" defTabSz="896111">
              <a:spcBef>
                <a:spcPts val="1690"/>
              </a:spcBef>
              <a:buFont typeface="Arial" panose="020B0604020202020204" pitchFamily="34" charset="0"/>
              <a:buChar char="•"/>
              <a:defRPr sz="3136"/>
            </a:pPr>
            <a:r>
              <a:rPr lang="en-US" sz="2200" dirty="0">
                <a:latin typeface="+mn-lt"/>
              </a:rPr>
              <a:t>Numerous dignitaries and politicians attended his funeral, marking the profound influence he had on the world.</a:t>
            </a:r>
          </a:p>
        </p:txBody>
      </p:sp>
      <p:sp>
        <p:nvSpPr>
          <p:cNvPr id="78" name="Shape 78">
            <a:extLst>
              <a:ext uri="{FF2B5EF4-FFF2-40B4-BE49-F238E27FC236}">
                <a16:creationId xmlns:a16="http://schemas.microsoft.com/office/drawing/2014/main" id="{9B333A7B-4D5C-1803-D6C1-84FE8E0F39B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37</a:t>
            </a:fld>
            <a:endParaRPr/>
          </a:p>
        </p:txBody>
      </p:sp>
      <p:sp>
        <p:nvSpPr>
          <p:cNvPr id="3" name="Shape 72">
            <a:extLst>
              <a:ext uri="{FF2B5EF4-FFF2-40B4-BE49-F238E27FC236}">
                <a16:creationId xmlns:a16="http://schemas.microsoft.com/office/drawing/2014/main" id="{8B280937-4532-B036-1EC5-6EE18A6B3818}"/>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ASSASSINATION OF DR. KING</a:t>
            </a:r>
          </a:p>
        </p:txBody>
      </p:sp>
    </p:spTree>
    <p:extLst>
      <p:ext uri="{BB962C8B-B14F-4D97-AF65-F5344CB8AC3E}">
        <p14:creationId xmlns:p14="http://schemas.microsoft.com/office/powerpoint/2010/main" val="2639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5C033EB-D7F6-B44A-F63F-E14608726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55"/>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38</a:t>
            </a:fld>
            <a:endParaRPr/>
          </a:p>
        </p:txBody>
      </p:sp>
      <p:sp>
        <p:nvSpPr>
          <p:cNvPr id="223" name="Shape 223"/>
          <p:cNvSpPr/>
          <p:nvPr/>
        </p:nvSpPr>
        <p:spPr>
          <a:xfrm>
            <a:off x="-1" y="6107668"/>
            <a:ext cx="9143999"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a:solidFill>
                  <a:srgbClr val="FFFFFF"/>
                </a:solidFill>
                <a:latin typeface="Trebuchet MS"/>
                <a:ea typeface="Trebuchet MS"/>
                <a:cs typeface="Trebuchet MS"/>
                <a:sym typeface="Trebuchet MS"/>
              </a:defRPr>
            </a:pPr>
            <a:r>
              <a:rPr dirty="0">
                <a:effectLst>
                  <a:glow rad="76200">
                    <a:schemeClr val="tx1">
                      <a:alpha val="76113"/>
                    </a:schemeClr>
                  </a:glow>
                </a:effectLst>
              </a:rPr>
              <a:t>Image Credits:</a:t>
            </a:r>
            <a:r>
              <a:rPr lang="en-US" dirty="0">
                <a:effectLst>
                  <a:glow rad="76200">
                    <a:schemeClr val="tx1">
                      <a:alpha val="76113"/>
                    </a:schemeClr>
                  </a:glow>
                </a:effectLst>
              </a:rPr>
              <a:t> </a:t>
            </a:r>
            <a:r>
              <a:rPr dirty="0">
                <a:effectLst>
                  <a:glow rad="76200">
                    <a:schemeClr val="tx1">
                      <a:alpha val="76113"/>
                    </a:schemeClr>
                  </a:glow>
                </a:effectLst>
              </a:rPr>
              <a:t>all Wikimedia Commons. Maps</a:t>
            </a:r>
            <a:r>
              <a:rPr lang="en-US" dirty="0">
                <a:effectLst>
                  <a:glow rad="76200">
                    <a:schemeClr val="tx1">
                      <a:alpha val="76113"/>
                    </a:schemeClr>
                  </a:glow>
                </a:effectLst>
              </a:rPr>
              <a:t>:</a:t>
            </a:r>
            <a:r>
              <a:rPr dirty="0">
                <a:effectLst>
                  <a:glow rad="76200">
                    <a:schemeClr val="tx1">
                      <a:alpha val="76113"/>
                    </a:schemeClr>
                  </a:glow>
                </a:effectLst>
              </a:rPr>
              <a:t> ©20</a:t>
            </a:r>
            <a:r>
              <a:rPr lang="en-US" dirty="0">
                <a:effectLst>
                  <a:glow rad="76200">
                    <a:schemeClr val="tx1">
                      <a:alpha val="76113"/>
                    </a:schemeClr>
                  </a:glow>
                </a:effectLst>
              </a:rPr>
              <a:t>25</a:t>
            </a:r>
            <a:r>
              <a:rPr dirty="0">
                <a:effectLst>
                  <a:glow rad="76200">
                    <a:schemeClr val="tx1">
                      <a:alpha val="76113"/>
                    </a:schemeClr>
                  </a:glow>
                </a:effectLst>
              </a:rPr>
              <a:t> Clairmont Press. </a:t>
            </a:r>
          </a:p>
        </p:txBody>
      </p:sp>
      <p:sp>
        <p:nvSpPr>
          <p:cNvPr id="3" name="TextBox 2">
            <a:extLst>
              <a:ext uri="{FF2B5EF4-FFF2-40B4-BE49-F238E27FC236}">
                <a16:creationId xmlns:a16="http://schemas.microsoft.com/office/drawing/2014/main" id="{A80F6073-BBD0-DAF3-C5D1-D2CAA065DDD8}"/>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a:p>
            <a:pPr marL="892629" lvl="2" indent="-457200" hangingPunct="1">
              <a:lnSpc>
                <a:spcPct val="100000"/>
              </a:lnSpc>
              <a:buFont typeface="Arial" panose="020B0604020202020204" pitchFamily="34" charset="0"/>
              <a:buChar char="•"/>
            </a:pPr>
            <a:r>
              <a:rPr lang="en-US" sz="2400" dirty="0"/>
              <a:t>desegregation</a:t>
            </a:r>
          </a:p>
          <a:p>
            <a:pPr marL="892629" lvl="2" indent="-457200" hangingPunct="1">
              <a:lnSpc>
                <a:spcPct val="100000"/>
              </a:lnSpc>
              <a:buFont typeface="Arial" panose="020B0604020202020204" pitchFamily="34" charset="0"/>
              <a:buChar char="•"/>
            </a:pPr>
            <a:r>
              <a:rPr lang="en-US" sz="2400" dirty="0"/>
              <a:t>integration</a:t>
            </a:r>
          </a:p>
        </p:txBody>
      </p:sp>
      <p:sp>
        <p:nvSpPr>
          <p:cNvPr id="2" name="Shape 68">
            <a:extLst>
              <a:ext uri="{FF2B5EF4-FFF2-40B4-BE49-F238E27FC236}">
                <a16:creationId xmlns:a16="http://schemas.microsoft.com/office/drawing/2014/main" id="{234E5BCC-F723-D532-670A-992735677292}"/>
              </a:ext>
            </a:extLst>
          </p:cNvPr>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GEORGIA’S RESPONSE</a:t>
            </a:r>
            <a:br>
              <a:rPr lang="en-US" sz="4000" dirty="0">
                <a:latin typeface="+mn-lt"/>
              </a:rPr>
            </a:br>
            <a:r>
              <a:rPr lang="en-US" sz="4000" dirty="0">
                <a:latin typeface="+mn-lt"/>
              </a:rPr>
              <a:t>TO SCHOOL INTEGRATION</a:t>
            </a:r>
            <a:endParaRPr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After the US entered WWII, some civil rights progress began.</a:t>
            </a:r>
          </a:p>
          <a:p>
            <a:pPr marL="1204020" lvl="2" indent="-743771" defTabSz="896111">
              <a:spcBef>
                <a:spcPts val="1690"/>
              </a:spcBef>
              <a:buFont typeface="Arial" panose="020B0604020202020204" pitchFamily="34" charset="0"/>
              <a:buChar char="•"/>
              <a:defRPr sz="3136"/>
            </a:pPr>
            <a:r>
              <a:rPr lang="en-US" sz="2800" dirty="0">
                <a:latin typeface="+mn-lt"/>
              </a:rPr>
              <a:t>There were Presidential executive orders as well as federal district court and US Supreme Court decisions.</a:t>
            </a:r>
          </a:p>
          <a:p>
            <a:pPr marL="743771" indent="-743771" defTabSz="896111">
              <a:spcBef>
                <a:spcPts val="1690"/>
              </a:spcBef>
              <a:defRPr sz="3136"/>
            </a:pPr>
            <a:r>
              <a:rPr lang="en-US" dirty="0">
                <a:latin typeface="+mn-lt"/>
              </a:rPr>
              <a:t>By 1965, the legal framework for a more integrated society was established, marking the end of the Jim Crow era.</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GEORGIA’S RESPONSE TO</a:t>
            </a:r>
            <a:br>
              <a:rPr lang="en-US" sz="4000" dirty="0">
                <a:latin typeface="+mn-lt"/>
              </a:rPr>
            </a:br>
            <a:r>
              <a:rPr lang="en-US" sz="4000" dirty="0">
                <a:latin typeface="+mn-lt"/>
              </a:rPr>
              <a:t>SCHOOL INTEGRATION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83EC0-BC88-D2AE-EEDF-4D2FD240C61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CC18205-AE7C-F1ED-265D-BC67489FBBF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African Americans benefited from the jobs and programs during the New Deal, but they didn’t have any civil rights protections.</a:t>
            </a:r>
          </a:p>
          <a:p>
            <a:pPr marL="743771" indent="-743771" defTabSz="896111">
              <a:spcBef>
                <a:spcPts val="1690"/>
              </a:spcBef>
              <a:defRPr sz="3136"/>
            </a:pPr>
            <a:r>
              <a:rPr lang="en-US" sz="2800" dirty="0">
                <a:latin typeface="+mn-lt"/>
              </a:rPr>
              <a:t>After WWII, President Harry Truman established the Committee on Civil Rights to study the challenges African Americans faced and recommend changes.</a:t>
            </a:r>
          </a:p>
          <a:p>
            <a:pPr marL="743771" indent="-743771" defTabSz="896111">
              <a:spcBef>
                <a:spcPts val="1690"/>
              </a:spcBef>
              <a:defRPr sz="3136"/>
            </a:pPr>
            <a:r>
              <a:rPr lang="en-US" sz="2800" dirty="0">
                <a:latin typeface="+mn-lt"/>
              </a:rPr>
              <a:t>In 1948, Truman ordered the </a:t>
            </a:r>
            <a:r>
              <a:rPr lang="en-US" sz="2800" b="1" dirty="0">
                <a:latin typeface="+mn-lt"/>
              </a:rPr>
              <a:t>desegregation</a:t>
            </a:r>
            <a:r>
              <a:rPr lang="en-US" sz="2800" dirty="0">
                <a:latin typeface="+mn-lt"/>
              </a:rPr>
              <a:t> (ending the practice of segregating races) of the</a:t>
            </a:r>
            <a:br>
              <a:rPr lang="en-US" sz="2800" dirty="0">
                <a:latin typeface="+mn-lt"/>
              </a:rPr>
            </a:br>
            <a:r>
              <a:rPr lang="en-US" sz="2800" dirty="0">
                <a:latin typeface="+mn-lt"/>
              </a:rPr>
              <a:t>US military and federal government offices.</a:t>
            </a:r>
          </a:p>
          <a:p>
            <a:pPr marL="1204020" lvl="2" indent="-743771" defTabSz="896111">
              <a:spcBef>
                <a:spcPts val="1690"/>
              </a:spcBef>
              <a:buFont typeface="Arial" panose="020B0604020202020204" pitchFamily="34" charset="0"/>
              <a:buChar char="•"/>
              <a:defRPr sz="3136"/>
            </a:pPr>
            <a:r>
              <a:rPr lang="en-US" sz="2400" dirty="0">
                <a:latin typeface="+mn-lt"/>
              </a:rPr>
              <a:t>Despite this, black soldiers still could not enter the same businesses as white soldiers in places where general segregation was still legal.</a:t>
            </a:r>
          </a:p>
        </p:txBody>
      </p:sp>
      <p:sp>
        <p:nvSpPr>
          <p:cNvPr id="78" name="Shape 78">
            <a:extLst>
              <a:ext uri="{FF2B5EF4-FFF2-40B4-BE49-F238E27FC236}">
                <a16:creationId xmlns:a16="http://schemas.microsoft.com/office/drawing/2014/main" id="{F90854B6-911D-9C85-10C5-E8A61893272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9373F8E8-8C3A-2410-69BE-0CC9CAA4F062}"/>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HARRY TRUMAN AND CIVIL RIGHTS</a:t>
            </a:r>
          </a:p>
        </p:txBody>
      </p:sp>
    </p:spTree>
    <p:extLst>
      <p:ext uri="{BB962C8B-B14F-4D97-AF65-F5344CB8AC3E}">
        <p14:creationId xmlns:p14="http://schemas.microsoft.com/office/powerpoint/2010/main" val="676531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C6D2E-33AA-9D0D-388A-4E44851A6B5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9BE1F3DB-628F-C450-9865-6EB55C1526A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During this time, the Democratic Party split:</a:t>
            </a:r>
          </a:p>
          <a:p>
            <a:pPr marL="1204020" lvl="2" indent="-743771" defTabSz="896111">
              <a:spcBef>
                <a:spcPts val="1690"/>
              </a:spcBef>
              <a:buFont typeface="Arial" panose="020B0604020202020204" pitchFamily="34" charset="0"/>
              <a:buChar char="•"/>
              <a:defRPr sz="3136"/>
            </a:pPr>
            <a:r>
              <a:rPr lang="en-US" sz="2800" dirty="0">
                <a:latin typeface="+mn-lt"/>
              </a:rPr>
              <a:t>National leaders supported civil rights for African Americans.</a:t>
            </a:r>
          </a:p>
          <a:p>
            <a:pPr marL="1204020" lvl="2" indent="-743771" defTabSz="896111">
              <a:spcBef>
                <a:spcPts val="1690"/>
              </a:spcBef>
              <a:buFont typeface="Arial" panose="020B0604020202020204" pitchFamily="34" charset="0"/>
              <a:buChar char="•"/>
              <a:defRPr sz="3136"/>
            </a:pPr>
            <a:r>
              <a:rPr lang="en-US" sz="2800" dirty="0">
                <a:latin typeface="+mn-lt"/>
              </a:rPr>
              <a:t>Southern Democrats opposed the idea, forming their own party called “the States’ Rights Democratic Party”, or “Dixiecrats.”</a:t>
            </a:r>
            <a:endParaRPr lang="en-US" dirty="0">
              <a:latin typeface="+mn-lt"/>
            </a:endParaRPr>
          </a:p>
          <a:p>
            <a:pPr marL="743771" indent="-743771" defTabSz="896111">
              <a:spcBef>
                <a:spcPts val="1690"/>
              </a:spcBef>
              <a:defRPr sz="3136"/>
            </a:pPr>
            <a:r>
              <a:rPr lang="en-US" dirty="0">
                <a:latin typeface="+mn-lt"/>
              </a:rPr>
              <a:t>Truman couldn’t pass any civil rights laws during his presidency, but courts began making decisions that favored them.</a:t>
            </a:r>
          </a:p>
        </p:txBody>
      </p:sp>
      <p:sp>
        <p:nvSpPr>
          <p:cNvPr id="78" name="Shape 78">
            <a:extLst>
              <a:ext uri="{FF2B5EF4-FFF2-40B4-BE49-F238E27FC236}">
                <a16:creationId xmlns:a16="http://schemas.microsoft.com/office/drawing/2014/main" id="{6397E5C7-D456-1732-E8DD-1F2A9BB3BD8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6" name="Shape 72">
            <a:extLst>
              <a:ext uri="{FF2B5EF4-FFF2-40B4-BE49-F238E27FC236}">
                <a16:creationId xmlns:a16="http://schemas.microsoft.com/office/drawing/2014/main" id="{A745D710-CA70-AA00-453E-30F01FC7C1B5}"/>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HARRY TRUMAN AND</a:t>
            </a:r>
            <a:br>
              <a:rPr lang="en-US" sz="4000" dirty="0">
                <a:latin typeface="+mn-lt"/>
              </a:rPr>
            </a:br>
            <a:r>
              <a:rPr lang="en-US" sz="4000" dirty="0">
                <a:latin typeface="+mn-lt"/>
              </a:rPr>
              <a:t>CIVIL RIGHTS, Pt. 2</a:t>
            </a:r>
          </a:p>
        </p:txBody>
      </p:sp>
    </p:spTree>
    <p:extLst>
      <p:ext uri="{BB962C8B-B14F-4D97-AF65-F5344CB8AC3E}">
        <p14:creationId xmlns:p14="http://schemas.microsoft.com/office/powerpoint/2010/main" val="2038511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3AB4-6DAF-98EE-4E98-B0AC5CD0961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C43B3E3-806C-8DA4-1DD5-8440D6D951C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National Association for the Advancement of Colored People has worked since its founding in 1909 to challenge discrimination and segregation in the courts.</a:t>
            </a:r>
          </a:p>
          <a:p>
            <a:pPr marL="743771" indent="-743771" defTabSz="896111">
              <a:spcBef>
                <a:spcPts val="1690"/>
              </a:spcBef>
              <a:defRPr sz="3136"/>
            </a:pPr>
            <a:r>
              <a:rPr lang="en-US" sz="2800" dirty="0">
                <a:latin typeface="+mn-lt"/>
              </a:rPr>
              <a:t>While the US Supreme Court ruled some state and local laws violated the rights of African Americans, many unfair practices continued:</a:t>
            </a:r>
          </a:p>
          <a:p>
            <a:pPr marL="1204020" lvl="2" indent="-743771" defTabSz="896111">
              <a:spcBef>
                <a:spcPts val="1690"/>
              </a:spcBef>
              <a:buFont typeface="Arial" panose="020B0604020202020204" pitchFamily="34" charset="0"/>
              <a:buChar char="•"/>
              <a:defRPr sz="3136"/>
            </a:pPr>
            <a:r>
              <a:rPr lang="en-US" sz="2400" dirty="0">
                <a:latin typeface="+mn-lt"/>
              </a:rPr>
              <a:t>grandfather clauses</a:t>
            </a:r>
          </a:p>
          <a:p>
            <a:pPr marL="1204020" lvl="2" indent="-743771" defTabSz="896111">
              <a:spcBef>
                <a:spcPts val="1690"/>
              </a:spcBef>
              <a:buFont typeface="Arial" panose="020B0604020202020204" pitchFamily="34" charset="0"/>
              <a:buChar char="•"/>
              <a:defRPr sz="3136"/>
            </a:pPr>
            <a:r>
              <a:rPr lang="en-US" sz="2400" dirty="0">
                <a:latin typeface="+mn-lt"/>
              </a:rPr>
              <a:t>literacy tests</a:t>
            </a:r>
          </a:p>
          <a:p>
            <a:pPr marL="1204020" lvl="2" indent="-743771" defTabSz="896111">
              <a:spcBef>
                <a:spcPts val="1690"/>
              </a:spcBef>
              <a:buFont typeface="Arial" panose="020B0604020202020204" pitchFamily="34" charset="0"/>
              <a:buChar char="•"/>
              <a:defRPr sz="3136"/>
            </a:pPr>
            <a:r>
              <a:rPr lang="en-US" sz="2400" dirty="0">
                <a:latin typeface="+mn-lt"/>
              </a:rPr>
              <a:t>white voting primaries</a:t>
            </a:r>
          </a:p>
          <a:p>
            <a:pPr marL="1204020" lvl="2" indent="-743771" defTabSz="896111">
              <a:spcBef>
                <a:spcPts val="1690"/>
              </a:spcBef>
              <a:buFont typeface="Arial" panose="020B0604020202020204" pitchFamily="34" charset="0"/>
              <a:buChar char="•"/>
              <a:defRPr sz="3136"/>
            </a:pPr>
            <a:r>
              <a:rPr lang="en-US" sz="2400" dirty="0">
                <a:latin typeface="+mn-lt"/>
              </a:rPr>
              <a:t>white homeowners in white neighborhoods refusing to sell to African Americans</a:t>
            </a:r>
          </a:p>
        </p:txBody>
      </p:sp>
      <p:sp>
        <p:nvSpPr>
          <p:cNvPr id="78" name="Shape 78">
            <a:extLst>
              <a:ext uri="{FF2B5EF4-FFF2-40B4-BE49-F238E27FC236}">
                <a16:creationId xmlns:a16="http://schemas.microsoft.com/office/drawing/2014/main" id="{35B2E1A0-0F93-86C2-7DF3-386EE0FDF72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3" name="Shape 72">
            <a:extLst>
              <a:ext uri="{FF2B5EF4-FFF2-40B4-BE49-F238E27FC236}">
                <a16:creationId xmlns:a16="http://schemas.microsoft.com/office/drawing/2014/main" id="{3FF5E7C0-FFEE-0321-07DF-5C4F327E7D5A}"/>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THE NAACP AND THE</a:t>
            </a:r>
            <a:br>
              <a:rPr lang="en-US" sz="4000" dirty="0">
                <a:latin typeface="+mn-lt"/>
              </a:rPr>
            </a:br>
            <a:r>
              <a:rPr lang="en-US" sz="4000" dirty="0">
                <a:latin typeface="+mn-lt"/>
              </a:rPr>
              <a:t>FIGHT FOR CIVIL RIGHTS</a:t>
            </a:r>
          </a:p>
        </p:txBody>
      </p:sp>
    </p:spTree>
    <p:extLst>
      <p:ext uri="{BB962C8B-B14F-4D97-AF65-F5344CB8AC3E}">
        <p14:creationId xmlns:p14="http://schemas.microsoft.com/office/powerpoint/2010/main" val="264073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ADE73-BAD9-2398-6EB0-14B0999F3F0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E88578C-B84E-D0A5-D4BB-1E17F5AEE5A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After courts ruled that states must admit black students to white schools if they were not equal, southern states attempted to improve black schools.</a:t>
            </a:r>
          </a:p>
          <a:p>
            <a:pPr marL="743771" indent="-743771" defTabSz="896111">
              <a:spcBef>
                <a:spcPts val="1690"/>
              </a:spcBef>
              <a:defRPr sz="3136"/>
            </a:pPr>
            <a:r>
              <a:rPr lang="en-US" dirty="0">
                <a:latin typeface="+mn-lt"/>
              </a:rPr>
              <a:t>Georgia Governor Herman Talmadge established the Minimum Foundation Program in 1949 to enhance school funding, especially black schools.</a:t>
            </a:r>
          </a:p>
          <a:p>
            <a:pPr marL="1204020" lvl="2" indent="-743771" defTabSz="896111">
              <a:spcBef>
                <a:spcPts val="1690"/>
              </a:spcBef>
              <a:buFont typeface="Arial" panose="020B0604020202020204" pitchFamily="34" charset="0"/>
              <a:buChar char="•"/>
              <a:defRPr sz="3136"/>
            </a:pPr>
            <a:r>
              <a:rPr lang="en-US" sz="2800" dirty="0">
                <a:latin typeface="+mn-lt"/>
              </a:rPr>
              <a:t>Talmadge and others wanted to keep segregated schools, and they even considered closing schools to maintain segregation.</a:t>
            </a:r>
          </a:p>
        </p:txBody>
      </p:sp>
      <p:sp>
        <p:nvSpPr>
          <p:cNvPr id="78" name="Shape 78">
            <a:extLst>
              <a:ext uri="{FF2B5EF4-FFF2-40B4-BE49-F238E27FC236}">
                <a16:creationId xmlns:a16="http://schemas.microsoft.com/office/drawing/2014/main" id="{217501D9-CFA4-4E0D-542F-36E35046DE2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3" name="Shape 72">
            <a:extLst>
              <a:ext uri="{FF2B5EF4-FFF2-40B4-BE49-F238E27FC236}">
                <a16:creationId xmlns:a16="http://schemas.microsoft.com/office/drawing/2014/main" id="{45403A46-669E-2C3F-D83C-A0FB672798E3}"/>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THE NAACP AND THE</a:t>
            </a:r>
            <a:br>
              <a:rPr lang="en-US" sz="4000" dirty="0">
                <a:latin typeface="+mn-lt"/>
              </a:rPr>
            </a:br>
            <a:r>
              <a:rPr lang="en-US" sz="4000" dirty="0">
                <a:latin typeface="+mn-lt"/>
              </a:rPr>
              <a:t>FIGHT FOR CIVIL RIGHTS, Pt. 2</a:t>
            </a:r>
          </a:p>
        </p:txBody>
      </p:sp>
    </p:spTree>
    <p:extLst>
      <p:ext uri="{BB962C8B-B14F-4D97-AF65-F5344CB8AC3E}">
        <p14:creationId xmlns:p14="http://schemas.microsoft.com/office/powerpoint/2010/main" val="221031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4284</TotalTime>
  <Words>2757</Words>
  <Application>Microsoft Macintosh PowerPoint</Application>
  <PresentationFormat>On-screen Show (4:3)</PresentationFormat>
  <Paragraphs>207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vt:lpstr>
      <vt:lpstr>Office Theme</vt:lpstr>
      <vt:lpstr>PowerPoint Presentation</vt:lpstr>
      <vt:lpstr>PowerPoint Presentation</vt:lpstr>
      <vt:lpstr>SECTION 1: GEORGIA’S RESPONSE TO SCHOOL INTEGRATION</vt:lpstr>
      <vt:lpstr>SECTION 1: GEORGIA’S RESPONSE TO SCHOOL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Emmett Mullins</cp:lastModifiedBy>
  <cp:revision>170</cp:revision>
  <dcterms:modified xsi:type="dcterms:W3CDTF">2025-10-13T00:20:23Z</dcterms:modified>
  <cp:category/>
</cp:coreProperties>
</file>