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58"/>
  </p:notesMasterIdLst>
  <p:sldIdLst>
    <p:sldId id="324" r:id="rId2"/>
    <p:sldId id="256" r:id="rId3"/>
    <p:sldId id="350" r:id="rId4"/>
    <p:sldId id="259" r:id="rId5"/>
    <p:sldId id="291" r:id="rId6"/>
    <p:sldId id="262" r:id="rId7"/>
    <p:sldId id="294" r:id="rId8"/>
    <p:sldId id="263" r:id="rId9"/>
    <p:sldId id="295" r:id="rId10"/>
    <p:sldId id="260" r:id="rId11"/>
    <p:sldId id="293" r:id="rId12"/>
    <p:sldId id="261" r:id="rId13"/>
    <p:sldId id="292" r:id="rId14"/>
    <p:sldId id="265" r:id="rId15"/>
    <p:sldId id="297" r:id="rId16"/>
    <p:sldId id="266" r:id="rId17"/>
    <p:sldId id="298" r:id="rId18"/>
    <p:sldId id="268" r:id="rId19"/>
    <p:sldId id="300" r:id="rId20"/>
    <p:sldId id="264" r:id="rId21"/>
    <p:sldId id="296" r:id="rId22"/>
    <p:sldId id="267" r:id="rId23"/>
    <p:sldId id="299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274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325" r:id="rId55"/>
    <p:sldId id="290" r:id="rId56"/>
    <p:sldId id="321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5B2C3"/>
    <a:srgbClr val="5295A9"/>
    <a:srgbClr val="78CFDD"/>
    <a:srgbClr val="5DC8DC"/>
    <a:srgbClr val="000000"/>
    <a:srgbClr val="E00C7B"/>
    <a:srgbClr val="C41F77"/>
    <a:srgbClr val="AE2973"/>
    <a:srgbClr val="A1499C"/>
    <a:srgbClr val="8EF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1" autoAdjust="0"/>
    <p:restoredTop sz="94552" autoAdjust="0"/>
  </p:normalViewPr>
  <p:slideViewPr>
    <p:cSldViewPr>
      <p:cViewPr varScale="1">
        <p:scale>
          <a:sx n="99" d="100"/>
          <a:sy n="99" d="100"/>
        </p:scale>
        <p:origin x="176" y="9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9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E25D9B-50EE-490C-BCEC-37E682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8C9F1-223A-4333-A2FE-7562F3685978}" type="slidenum">
              <a:rPr 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FB677A-6ECF-42DF-9605-E4A60A57A591}" type="slidenum">
              <a:rPr 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4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B01DE7-7CA5-4088-B575-C5741E8C2C39}" type="slidenum">
              <a:rPr 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3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9F25F-FAF6-4787-8B93-A30F3D687B1E}" type="slidenum">
              <a:rPr 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5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BE83C-810F-472F-AD39-E535F2E5BC2C}" type="slidenum">
              <a:rPr 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7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AC6B954-E2CC-48BD-BC87-377EA0BF1CD7}" type="slidenum">
              <a:rPr 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15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6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99495A-92F9-4812-9FE5-2F574B31C856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4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0294ED-6B0C-4D7C-92F3-925D121EB61A}" type="slidenum">
              <a:rPr 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9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E68A5D-DE81-4801-826A-2698C5D6A030}" type="slidenum">
              <a:rPr 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2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AB606-A88A-4067-9F47-00A7A15013A9}" type="slidenum">
              <a:rPr 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FD6673-AB6C-43C4-87FD-1C813D00BE11}" type="slidenum">
              <a:rPr 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0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97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569B8B-9135-462D-AD85-BA9F769157C2}" type="slidenum">
              <a:rPr 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03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18072-A981-4EB9-A2A9-692DCAA35DD2}" type="slidenum">
              <a:rPr 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8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3C02C3-3142-42E6-9780-8E5CA44101EB}" type="slidenum">
              <a:rPr 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7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11984B-B9D4-4F7B-997B-E4E83606D049}" type="slidenum">
              <a:rPr 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3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C9726D-7388-45FF-8A67-6B5EE0681955}" type="slidenum">
              <a:rPr 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31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638C9-C764-4795-8958-2CED05B39FE8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3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809A3-C22A-44D3-83C1-F4DF4883D226}" type="slidenum">
              <a:rPr 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7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FA9761-5AC7-4FDB-ACA5-52A3260D46DE}" type="slidenum">
              <a:rPr 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7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F61B61-74D3-4DD7-8962-6E7DCBCD4479}" type="slidenum">
              <a:rPr 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1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49D060-E281-4631-A82F-6EB961D0FE24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2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94D695-AA4F-4103-92E0-F72EB96F666A}" type="slidenum">
              <a:rPr 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2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82BDAE-7AAD-4A41-809D-BC250B95FFCB}" type="slidenum">
              <a:rPr 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909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B6AB4A-82DE-4556-BB4A-871FCD09EF17}" type="slidenum">
              <a:rPr 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78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F962D7-3228-481A-8C9C-BA298EB57461}" type="slidenum">
              <a:rPr 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63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D392C9-28D3-428A-A897-FD39DECD5DC2}" type="slidenum">
              <a:rPr 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21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44D4BF-07C2-45A3-865C-B98A6BC5DBE7}" type="slidenum">
              <a:rPr 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68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1D808-CE96-49CD-9B34-9CA60BA1B66C}" type="slidenum">
              <a:rPr 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36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000B13-6910-41F3-9A1B-5B91BF5B9375}" type="slidenum">
              <a:rPr 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2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64BDE6-6CB2-4FAD-879E-70977D797AD4}" type="slidenum">
              <a:rPr 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9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15483D-E68D-4414-B30D-1E15E8F3BB16}" type="slidenum">
              <a:rPr 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8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5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570AE2-1F08-46BA-A71D-4834F27620C1}" type="slidenum">
              <a:rPr 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C7A509-55FC-46C7-A748-9B18EB4B2FD9}" type="slidenum">
              <a:rPr 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4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C27C60-B86F-4A11-B891-AB047B9F0342}" type="slidenum">
              <a:rPr 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30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FA08FD-2DEE-4A98-90A4-98B24B631D84}" type="slidenum">
              <a:rPr lang="en-US" sz="1200" b="0" smtClean="0">
                <a:solidFill>
                  <a:schemeClr val="tx1"/>
                </a:solidFill>
              </a:rPr>
              <a:pPr/>
              <a:t>44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2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373E4-4068-4092-B420-5098F1EB1416}" type="slidenum">
              <a:rPr lang="en-US" sz="1200" b="0" smtClean="0">
                <a:solidFill>
                  <a:schemeClr val="tx1"/>
                </a:solidFill>
              </a:rPr>
              <a:pPr/>
              <a:t>45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546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D63443-B6A3-4FD0-9BDB-F1E4296A540D}" type="slidenum">
              <a:rPr lang="en-US" sz="1200" b="0" smtClean="0">
                <a:solidFill>
                  <a:schemeClr val="tx1"/>
                </a:solidFill>
              </a:rPr>
              <a:pPr/>
              <a:t>46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51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56F4E3-5E8B-433F-839B-5B16C22F1CD6}" type="slidenum">
              <a:rPr lang="en-US" sz="1200" b="0" smtClean="0">
                <a:solidFill>
                  <a:schemeClr val="tx1"/>
                </a:solidFill>
              </a:rPr>
              <a:pPr/>
              <a:t>47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7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73664D-B1D3-4E2C-9347-B723265997F6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9F4E9C-584A-4730-BBAA-A3AA960861DC}" type="slidenum">
              <a:rPr lang="en-US" sz="1200" b="0" smtClean="0">
                <a:solidFill>
                  <a:schemeClr val="tx1"/>
                </a:solidFill>
              </a:rPr>
              <a:pPr/>
              <a:t>49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B7EE94-6691-46C6-B51E-F14B3BEA539D}" type="slidenum">
              <a:rPr 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0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6F2B9C-B6A5-41E2-8F6B-E866049C68E9}" type="slidenum">
              <a:rPr lang="en-US" sz="1200" b="0" smtClean="0">
                <a:solidFill>
                  <a:schemeClr val="tx1"/>
                </a:solidFill>
              </a:rPr>
              <a:pPr/>
              <a:t>50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24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5A1DAD-B4CC-4DEA-B949-7EBF234CFBDB}" type="slidenum">
              <a:rPr lang="en-US" sz="1200" b="0" smtClean="0">
                <a:solidFill>
                  <a:schemeClr val="tx1"/>
                </a:solidFill>
              </a:rPr>
              <a:pPr/>
              <a:t>51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514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5F0CC1-5D4F-4A58-9F85-A383FD90D2F0}" type="slidenum">
              <a:rPr lang="en-US" sz="1200" b="0" smtClean="0">
                <a:solidFill>
                  <a:schemeClr val="tx1"/>
                </a:solidFill>
              </a:rPr>
              <a:pPr/>
              <a:t>52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78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CE3E7-8637-4443-A23D-C93A384EF1E1}" type="slidenum">
              <a:rPr lang="en-US" sz="1200" b="0" smtClean="0">
                <a:solidFill>
                  <a:schemeClr val="tx1"/>
                </a:solidFill>
              </a:rPr>
              <a:pPr/>
              <a:t>53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68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2CD4C5-F52D-49ED-B207-DF2EFEF276DA}" type="slidenum">
              <a:rPr 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956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BDE14-88A1-4ACC-B8FE-9FEF0D2EAB4E}" type="slidenum">
              <a:rPr lang="en-US" sz="1200" b="0" smtClean="0">
                <a:solidFill>
                  <a:schemeClr val="tx1"/>
                </a:solidFill>
              </a:rPr>
              <a:pPr/>
              <a:t>55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597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8D97DB-FF01-4B6F-AB04-4F456A13CA52}" type="slidenum">
              <a:rPr lang="en-US" sz="1200" b="0" smtClean="0">
                <a:solidFill>
                  <a:schemeClr val="tx1"/>
                </a:solidFill>
              </a:rPr>
              <a:pPr/>
              <a:t>56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A78589-4D1B-4CE5-942C-C4A8E44FEB9B}" type="slidenum">
              <a:rPr 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8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F8E536-B94E-4209-BBC3-7D4AA0551C57}" type="slidenum">
              <a:rPr 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3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4F63E7-A976-4C20-B63F-5A85914356B2}" type="slidenum">
              <a:rPr 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5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C588B2-3854-40FB-A2B2-EA3236ECE2C7}" type="slidenum">
              <a:rPr 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5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7011-1D87-48DB-952D-312CD765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AC07-0AB5-4FD6-8129-A962F84D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7AD-8607-4B52-B915-BC7C10A9F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BCD9-BF4A-4C79-9559-53590F9B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1683-C088-4E13-B94A-7F6BE5ED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D007-DF4D-4F6F-B821-4169D3F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AF9F-19E7-410E-B589-A9A6073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9B5A-034E-49C2-93DE-4D33767A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553-3466-42A7-9AEE-754994C8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D3B-65BC-4B6E-8B9D-33227901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4BB-BCEA-4F3A-B54F-635ACDC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5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3230D832-0BBC-45D3-A2F2-D8CCCB3FE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4" r:id="rId8"/>
    <p:sldLayoutId id="2147483825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6.xml"/><Relationship Id="rId18" Type="http://schemas.openxmlformats.org/officeDocument/2006/relationships/slide" Target="slide18.xml"/><Relationship Id="rId26" Type="http://schemas.openxmlformats.org/officeDocument/2006/relationships/slide" Target="slide42.xml"/><Relationship Id="rId3" Type="http://schemas.openxmlformats.org/officeDocument/2006/relationships/slide" Target="slide54.xml"/><Relationship Id="rId21" Type="http://schemas.openxmlformats.org/officeDocument/2006/relationships/slide" Target="slide48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22.xml"/><Relationship Id="rId25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44.xml"/><Relationship Id="rId24" Type="http://schemas.openxmlformats.org/officeDocument/2006/relationships/slide" Target="slide50.xml"/><Relationship Id="rId5" Type="http://schemas.openxmlformats.org/officeDocument/2006/relationships/slide" Target="slide12.xml"/><Relationship Id="rId15" Type="http://schemas.openxmlformats.org/officeDocument/2006/relationships/slide" Target="slide46.xml"/><Relationship Id="rId23" Type="http://schemas.openxmlformats.org/officeDocument/2006/relationships/slide" Target="slide40.xml"/><Relationship Id="rId28" Type="http://schemas.openxmlformats.org/officeDocument/2006/relationships/slide" Target="slide4.xml"/><Relationship Id="rId10" Type="http://schemas.openxmlformats.org/officeDocument/2006/relationships/slide" Target="slide34.xml"/><Relationship Id="rId19" Type="http://schemas.openxmlformats.org/officeDocument/2006/relationships/slide" Target="slide28.xml"/><Relationship Id="rId4" Type="http://schemas.openxmlformats.org/officeDocument/2006/relationships/slide" Target="slide10.xml"/><Relationship Id="rId9" Type="http://schemas.openxmlformats.org/officeDocument/2006/relationships/slide" Target="slide24.xml"/><Relationship Id="rId14" Type="http://schemas.openxmlformats.org/officeDocument/2006/relationships/slide" Target="slide36.xml"/><Relationship Id="rId22" Type="http://schemas.openxmlformats.org/officeDocument/2006/relationships/slide" Target="slide30.xml"/><Relationship Id="rId27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FC1366-98FF-1A3D-CEC3-25A79B4A11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331234"/>
            <a:ext cx="9143999" cy="3039828"/>
          </a:xfrm>
          <a:prstGeom prst="rect">
            <a:avLst/>
          </a:prstGeom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To play the game, go to the next slide and click on a </a:t>
            </a:r>
            <a:r>
              <a:rPr lang="en-US" sz="16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point value </a:t>
            </a: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to go to a question.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Click the </a:t>
            </a:r>
            <a:r>
              <a:rPr lang="en-US" sz="16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Final Wrap-Up </a:t>
            </a:r>
            <a:r>
              <a:rPr lang="en-US" sz="16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button on slide 3 to go to the final question.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34E57-5360-5860-05C4-3EDD10CBE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04800"/>
            <a:ext cx="9143998" cy="2479914"/>
          </a:xfrm>
          <a:prstGeom prst="rect">
            <a:avLst/>
          </a:prstGeom>
          <a:effectLst>
            <a:glow rad="88900">
              <a:schemeClr val="tx1">
                <a:alpha val="15000"/>
              </a:schemeClr>
            </a:glow>
            <a:outerShdw blurRad="127000" algn="ctr" rotWithShape="0">
              <a:prstClr val="black">
                <a:alpha val="15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C9EE1-12E2-A6CC-CC2E-5E7351FBE399}"/>
              </a:ext>
            </a:extLst>
          </p:cNvPr>
          <p:cNvSpPr txBox="1"/>
          <p:nvPr/>
        </p:nvSpPr>
        <p:spPr>
          <a:xfrm>
            <a:off x="1409700" y="4080808"/>
            <a:ext cx="6324600" cy="1938992"/>
          </a:xfrm>
          <a:prstGeom prst="rect">
            <a:avLst/>
          </a:prstGeom>
          <a:noFill/>
          <a:ln w="184150">
            <a:solidFill>
              <a:schemeClr val="accent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ln w="63500">
                  <a:gradFill>
                    <a:gsLst>
                      <a:gs pos="0">
                        <a:srgbClr val="78CFDD"/>
                      </a:gs>
                      <a:gs pos="50000">
                        <a:srgbClr val="65B2C3"/>
                      </a:gs>
                      <a:gs pos="100000">
                        <a:srgbClr val="5295A9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78CFDD"/>
                    </a:gs>
                    <a:gs pos="50000">
                      <a:srgbClr val="65B2C3"/>
                    </a:gs>
                    <a:gs pos="100000">
                      <a:srgbClr val="5295A9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18</a:t>
            </a:r>
          </a:p>
          <a:p>
            <a:pPr algn="ctr">
              <a:defRPr/>
            </a:pPr>
            <a:r>
              <a:rPr lang="en-US" sz="2800" i="1" dirty="0">
                <a:ln w="63500">
                  <a:gradFill>
                    <a:gsLst>
                      <a:gs pos="0">
                        <a:srgbClr val="78CFDD"/>
                      </a:gs>
                      <a:gs pos="50000">
                        <a:srgbClr val="65B2C3"/>
                      </a:gs>
                      <a:gs pos="100000">
                        <a:srgbClr val="5295A9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78CFDD"/>
                    </a:gs>
                    <a:gs pos="50000">
                      <a:srgbClr val="65B2C3"/>
                    </a:gs>
                    <a:gs pos="100000">
                      <a:srgbClr val="5295A9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77"/>
                <a:cs typeface="Times New Roman" panose="02020603050405020304" pitchFamily="18" charset="0"/>
              </a:rPr>
              <a:t>The Civil Rights Movement</a:t>
            </a:r>
            <a:br>
              <a:rPr lang="en-US" sz="2800" i="1" dirty="0">
                <a:ln w="63500">
                  <a:gradFill>
                    <a:gsLst>
                      <a:gs pos="0">
                        <a:srgbClr val="78CFDD"/>
                      </a:gs>
                      <a:gs pos="50000">
                        <a:srgbClr val="65B2C3"/>
                      </a:gs>
                      <a:gs pos="100000">
                        <a:srgbClr val="5295A9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78CFDD"/>
                    </a:gs>
                    <a:gs pos="50000">
                      <a:srgbClr val="65B2C3"/>
                    </a:gs>
                    <a:gs pos="100000">
                      <a:srgbClr val="5295A9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77"/>
                <a:cs typeface="Times New Roman" panose="02020603050405020304" pitchFamily="18" charset="0"/>
              </a:rPr>
            </a:br>
            <a:r>
              <a:rPr lang="en-US" sz="2800" i="1" dirty="0">
                <a:ln w="63500">
                  <a:gradFill>
                    <a:gsLst>
                      <a:gs pos="0">
                        <a:srgbClr val="78CFDD"/>
                      </a:gs>
                      <a:gs pos="50000">
                        <a:srgbClr val="65B2C3"/>
                      </a:gs>
                      <a:gs pos="100000">
                        <a:srgbClr val="5295A9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rgbClr val="78CFDD"/>
                    </a:gs>
                    <a:gs pos="50000">
                      <a:srgbClr val="65B2C3"/>
                    </a:gs>
                    <a:gs pos="100000">
                      <a:srgbClr val="5295A9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utiger LT Std 45 Light" panose="020B0703030504020204" pitchFamily="34" charset="77"/>
                <a:cs typeface="Times New Roman" panose="02020603050405020304" pitchFamily="18" charset="0"/>
              </a:rPr>
              <a:t>in Modern Georgia</a:t>
            </a:r>
          </a:p>
          <a:p>
            <a:pPr algn="ctr">
              <a:defRPr/>
            </a:pPr>
            <a:endParaRPr lang="en-US" sz="1000" i="1" dirty="0">
              <a:gradFill>
                <a:gsLst>
                  <a:gs pos="65000">
                    <a:srgbClr val="C41F77"/>
                  </a:gs>
                  <a:gs pos="100000">
                    <a:srgbClr val="E00C7B"/>
                  </a:gs>
                  <a:gs pos="0">
                    <a:srgbClr val="AE2973"/>
                  </a:gs>
                </a:gsLst>
                <a:lin ang="0" scaled="0"/>
              </a:gra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57690-1B19-2CDA-D4EA-3F61C34F0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675" y="2718112"/>
            <a:ext cx="8530650" cy="14217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163153-A92C-FE22-C0FA-3B982B4835C0}"/>
              </a:ext>
            </a:extLst>
          </p:cNvPr>
          <p:cNvSpPr txBox="1"/>
          <p:nvPr/>
        </p:nvSpPr>
        <p:spPr>
          <a:xfrm>
            <a:off x="1448134" y="4080808"/>
            <a:ext cx="6249676" cy="1785104"/>
          </a:xfrm>
          <a:prstGeom prst="rect">
            <a:avLst/>
          </a:prstGeom>
          <a:noFill/>
          <a:ln w="18415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1000" i="1" dirty="0">
              <a:solidFill>
                <a:schemeClr val="bg1"/>
              </a:soli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i="1" dirty="0"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CHAPTER 18</a:t>
            </a:r>
          </a:p>
          <a:p>
            <a:pPr algn="ctr">
              <a:defRPr/>
            </a:pPr>
            <a:r>
              <a:rPr lang="en-US" sz="2800" i="1" dirty="0"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The Civil Rights Movement</a:t>
            </a:r>
            <a:br>
              <a:rPr lang="en-US" sz="2800" i="1" dirty="0"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</a:br>
            <a:r>
              <a:rPr lang="en-US" sz="2800" i="1" dirty="0">
                <a:solidFill>
                  <a:schemeClr val="bg1"/>
                </a:solidFill>
                <a:effectLst/>
                <a:latin typeface="Frutiger LT Std 45 Light" panose="020B0703030504020204" pitchFamily="34" charset="77"/>
                <a:cs typeface="Times New Roman" panose="02020603050405020304" pitchFamily="18" charset="0"/>
              </a:rPr>
              <a:t>in Modern Georgia</a:t>
            </a:r>
            <a:endParaRPr lang="en-US" sz="1000" i="1" dirty="0">
              <a:solidFill>
                <a:schemeClr val="bg1"/>
              </a:solidFill>
              <a:effectLst>
                <a:glow rad="63500">
                  <a:schemeClr val="tx1">
                    <a:alpha val="20000"/>
                  </a:schemeClr>
                </a:glow>
              </a:effectLst>
              <a:latin typeface="Frutiger LT Std 45 Light" panose="020B0703030504020204" pitchFamily="34" charset="7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136528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Which opponent of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civil rights in Georgia was elected governor in 1966 despite not having a majority of the votes in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  <a:cs typeface="Times New Roman" charset="0"/>
              </a:rPr>
              <a:t>the general election?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2E45F-C7DB-FC89-60DB-0D74142FDE55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- 400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399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Lester Maddox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D2BA623-C7BE-4AF7-DBC2-DA55BE56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2265153-691D-86B7-960D-3E0FBE151D2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B0BC5-5909-88B9-2AA0-3A96676DA8C0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- 400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civil rights leader was an officer of the SNCC, chairman of the NAACP, and served in the Georgia General Assembly? </a:t>
            </a:r>
            <a:endParaRPr lang="en-US" sz="5400" dirty="0">
              <a:solidFill>
                <a:srgbClr val="65B2C3"/>
              </a:solidFill>
              <a:effectLst>
                <a:innerShdw blurRad="114300">
                  <a:prstClr val="black"/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5EE62-C690-B6AC-5661-EE9E2EF29719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- 500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Julian Bond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80C3038-87A3-FE1B-46A4-026C8C0B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E0D711B-1683-8AD7-0CBD-DD92EBE8816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63667-92F9-3F9C-D99D-2C67399E6B85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- 500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Hamilton Holmes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and Charlayne Hunter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were the first black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students to attend which state university?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AF7DE-5680-4AAC-E4A5-84027E7348E6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- 100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3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The University of Georgia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224F4A99-B122-387C-7677-308FB44B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19CC00-010B-9528-16F4-E6A825F2C247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A53C8-839F-7D9A-AE45-BA57DEA16171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- 100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919" y="1690062"/>
            <a:ext cx="912016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restaurant of which Atlanta department store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was targeted for sit-ins in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1960 which resulted the restaurant's desegregation?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02322-1CE3-A559-DDEB-5585797EA1FD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- 200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Rich's Department Store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5F874880-F0E0-8A24-F9B8-739F59E5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496153F-70C7-88DF-EC52-7D009C0CB19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9E359-ED35-2A5F-8CE4-8DC6DDD22CF7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- 200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349" y="1536174"/>
            <a:ext cx="91376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Alabama city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was the location of the bus boycott associated with Rosa Parks and Dr. Martin Luther King, Jr.?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F6FF6-C983-2AA7-C519-DCDBD579E6A8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- 300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Montgomery, AL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1094DE9B-F541-F810-9F25-46EE23A0E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7B26D46-6E5C-C04B-4C07-6325D82913F2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DA8CB-84A6-034B-46F2-C7392A743F01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- 300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728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People</a:t>
            </a:r>
            <a:endParaRPr lang="en-US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33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4713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Places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34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Activism</a:t>
            </a:r>
          </a:p>
        </p:txBody>
      </p:sp>
      <p:sp>
        <p:nvSpPr>
          <p:cNvPr id="1434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23218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Wild Card</a:t>
            </a:r>
          </a:p>
        </p:txBody>
      </p:sp>
      <p:sp>
        <p:nvSpPr>
          <p:cNvPr id="16392" name="AutoShape 3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791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6393" name="AutoShape 3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4471" y="3439031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6394" name="AutoShape 3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5131" y="4489836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6395" name="AutoShape 3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572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6396" name="AutoShape 3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49" name="AutoShape 3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3178" y="1304809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0" name="AutoShape 3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1308429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1" name="AutoShape 3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129540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</a:p>
        </p:txBody>
      </p:sp>
      <p:sp>
        <p:nvSpPr>
          <p:cNvPr id="14353" name="AutoShape 3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77315" y="2372231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4" name="AutoShape 4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6295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5" name="AutoShape 4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4070" y="2361893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6" name="AutoShape 4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2369058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200</a:t>
            </a:r>
          </a:p>
        </p:txBody>
      </p:sp>
      <p:sp>
        <p:nvSpPr>
          <p:cNvPr id="14358" name="AutoShape 44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2419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59" name="AutoShape 4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90398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0" name="AutoShape 4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85685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61" name="AutoShape 4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341916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2" name="AutoShape 4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9006" y="3419160"/>
            <a:ext cx="1676400" cy="108356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3" name="AutoShape 4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342900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300</a:t>
            </a:r>
          </a:p>
        </p:txBody>
      </p:sp>
      <p:sp>
        <p:nvSpPr>
          <p:cNvPr id="14365" name="AutoShape 51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4489870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6" name="AutoShape 52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4497482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7" name="AutoShape 5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4490317"/>
            <a:ext cx="1676400" cy="1129284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400</a:t>
            </a:r>
          </a:p>
        </p:txBody>
      </p:sp>
      <p:sp>
        <p:nvSpPr>
          <p:cNvPr id="14369" name="AutoShape 5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5619120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0" name="AutoShape 5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6818" y="5628856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1" name="AutoShape 5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07716" y="5619601"/>
            <a:ext cx="1676400" cy="11430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500</a:t>
            </a:r>
          </a:p>
        </p:txBody>
      </p:sp>
      <p:sp>
        <p:nvSpPr>
          <p:cNvPr id="14373" name="AutoShape 6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59047" y="152400"/>
            <a:ext cx="1676400" cy="9906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Events</a:t>
            </a:r>
          </a:p>
        </p:txBody>
      </p:sp>
      <p:sp>
        <p:nvSpPr>
          <p:cNvPr id="4" name="AutoShape 34">
            <a:hlinkClick r:id="rId28" action="ppaction://hlinksldjump" highlightClick="1"/>
            <a:extLst>
              <a:ext uri="{FF2B5EF4-FFF2-40B4-BE49-F238E27FC236}">
                <a16:creationId xmlns:a16="http://schemas.microsoft.com/office/drawing/2014/main" id="{89F40CFE-ECD5-7EA7-5ED7-09C77D48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47" y="1311570"/>
            <a:ext cx="1676400" cy="1066800"/>
          </a:xfrm>
          <a:prstGeom prst="actionButtonBlank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100</a:t>
            </a:r>
            <a:endParaRPr lang="en-US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4" grpId="0" animBg="1"/>
      <p:bldP spid="16395" grpId="0" animBg="1"/>
      <p:bldP spid="16396" grpId="0" animBg="1"/>
      <p:bldP spid="14349" grpId="0" animBg="1"/>
      <p:bldP spid="14350" grpId="0" animBg="1"/>
      <p:bldP spid="14351" grpId="0" animBg="1"/>
      <p:bldP spid="14353" grpId="0" animBg="1"/>
      <p:bldP spid="14354" grpId="0" animBg="1"/>
      <p:bldP spid="14355" grpId="0" animBg="1"/>
      <p:bldP spid="14356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5" grpId="0" animBg="1"/>
      <p:bldP spid="14366" grpId="0" animBg="1"/>
      <p:bldP spid="14367" grpId="0" animBg="1"/>
      <p:bldP spid="14369" grpId="0" animBg="1"/>
      <p:bldP spid="14370" grpId="0" animBg="1"/>
      <p:bldP spid="14371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21" y="1905506"/>
            <a:ext cx="91439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what Alabama town in the Edmund Pettus Bridge where the events of Bloody Sunday occurred in 1965?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12F5F-E4CA-28CE-4317-7E7E2F310391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- 400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Selma, AL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3EA6987-31EA-7B62-6A7D-0E8DFEAC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C95D094-8C93-CF33-596F-9D7008D78EB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BBE50-4CF6-D9A3-7397-AF41C70B7258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- 400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028616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Tennessee city was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site of the assassination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Dr. Martin Luther King, Jr. in 1968?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4FE94-E250-1718-C900-3B775EB3C3F6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- 500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013502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Memphis, TN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001DD66-B298-A7C3-588B-66D62CBC2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998FB0C-CF8D-0552-C3BA-35DFBCB6F3C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1ED69-50CD-848B-133E-0A404EEB271E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Places - 500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The work of the Sibley Commission led to the peaceful desegregation of which public facilities in Georgia in the 1960s?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B6B02-7B0A-7AE9-9D75-201884B6CE65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Events - 100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schools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40B6F04-22D9-BA6A-9B21-A0D760D8B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81E4234-ABE0-1031-7682-691EC509310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21E79-45DF-5784-FF61-BDE86B5D9ADC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Events - 100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symbol of Georgia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was changed by the state legislature in 1956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to resist integration?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B400A-0D76-7B99-CF70-B45B2B484DE8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Events - 200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the state flag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5D5D043-756B-9B63-44AE-FCCB7405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03B7B44-C03B-0F84-57D7-AFED4187CF1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44C8A-CACD-841A-3E37-5D542B946575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Events - 200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1954 landmark Supreme Court decision declared segregated public schools unconstitutional?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9EB263-B6A5-3887-2F15-586D3D0A01C4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Events - 300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50" y="3013502"/>
            <a:ext cx="9131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Brown v. Board of Education of Topeka, Kansas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7F7A7714-1847-4ECE-A328-DB30AAD2F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5BE495F-53C4-16C7-1933-B38D6AD95C9A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26F72-6AB0-0AAA-BE7E-D02FDF656CBF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Events - 300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276E045D-880E-334E-DE82-2499C532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If you have completed all the other questions on the board, then</a:t>
            </a:r>
            <a:b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click the button below!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A50F17F1-59E4-4C95-542D-4CBBE46D3058}"/>
              </a:ext>
            </a:extLst>
          </p:cNvPr>
          <p:cNvSpPr/>
          <p:nvPr/>
        </p:nvSpPr>
        <p:spPr bwMode="auto">
          <a:xfrm>
            <a:off x="4238625" y="2344829"/>
            <a:ext cx="666750" cy="1036010"/>
          </a:xfrm>
          <a:prstGeom prst="downArrow">
            <a:avLst/>
          </a:prstGeom>
          <a:solidFill>
            <a:srgbClr val="5295A9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0" hangingPunct="0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3352800" y="3517406"/>
            <a:ext cx="2438400" cy="1435594"/>
          </a:xfrm>
          <a:prstGeom prst="round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A black background with white text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02D4315-0BDD-5DD5-95FE-215E9B9D4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674094"/>
            <a:ext cx="2057400" cy="112221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act signed by President Lyndon Johnson made segregation in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public places illegal?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D6931-016E-50F9-91EA-689BAEAC0A72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Events - 400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Civil Rights Act of 1964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D973F276-E404-CD86-778C-30C510862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2410B3F-B0D9-BD30-335A-9CE7FB9D409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2A2C7B-D502-D726-EE3C-42662757E7E7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Events - 400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350" y="1536174"/>
            <a:ext cx="91376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act by Congress prohibited discriminatory voting practices and led to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 significant increase in the number of black voters?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B3EC3-755A-BB3E-DB30-0E71EE2D66C3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Events - 500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12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Voting Rights Act of 1965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E7B614E-1F29-A839-DEEE-848B2165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E8CB37E-48CA-E871-836E-ACD23EC625A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8B2C6-A659-2FBD-B0A1-C231C1129D72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Events - 500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30CEE9-B217-092E-2A52-434905CFDE36}"/>
              </a:ext>
            </a:extLst>
          </p:cNvPr>
          <p:cNvSpPr txBox="1"/>
          <p:nvPr/>
        </p:nvSpPr>
        <p:spPr>
          <a:xfrm>
            <a:off x="0" y="147935"/>
            <a:ext cx="1981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Activism - 100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C395875-6D55-9047-7712-3B2055E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type of protest involved black people refusing to use public transportation to end segregation?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86248BF3-A460-CE34-23C0-2EBF4084E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boycott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F10E475C-8152-7C39-01C6-7C7E2548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ED06DA-7475-F116-D34E-82936E6E2C1F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ABC77-2960-C256-8937-F3B54CEAC144}"/>
              </a:ext>
            </a:extLst>
          </p:cNvPr>
          <p:cNvSpPr txBox="1"/>
          <p:nvPr/>
        </p:nvSpPr>
        <p:spPr>
          <a:xfrm>
            <a:off x="0" y="147935"/>
            <a:ext cx="1981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Activism - 100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16684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female NAACP member became famous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for refusing to give up her seat to a white passenger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on a crowded bus in Montgomery, Alabama?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7FB13-5857-FB93-B86F-4DF209BFF3C0}"/>
              </a:ext>
            </a:extLst>
          </p:cNvPr>
          <p:cNvSpPr txBox="1"/>
          <p:nvPr/>
        </p:nvSpPr>
        <p:spPr>
          <a:xfrm>
            <a:off x="0" y="147935"/>
            <a:ext cx="1981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Activism - 200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Rosa Parks</a:t>
            </a: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E4D8B71-B314-B292-8333-BBBA12B8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847D4A6-D553-A61C-5AC6-6C023669BA2B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A6F1A-8614-94A0-9D0E-A3C2B1EE9071}"/>
              </a:ext>
            </a:extLst>
          </p:cNvPr>
          <p:cNvSpPr txBox="1"/>
          <p:nvPr/>
        </p:nvSpPr>
        <p:spPr>
          <a:xfrm>
            <a:off x="0" y="147935"/>
            <a:ext cx="1981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Activism - 200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type of protest involved black college students sitting at white-only lunch counters?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1CB58-5C1F-2A1A-3855-471B2BE2EA7A}"/>
              </a:ext>
            </a:extLst>
          </p:cNvPr>
          <p:cNvSpPr txBox="1"/>
          <p:nvPr/>
        </p:nvSpPr>
        <p:spPr>
          <a:xfrm>
            <a:off x="0" y="147935"/>
            <a:ext cx="1981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Activism - 300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sit-in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8E21A4E-BB7A-5E88-4EFE-D2C6BAAB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3545D7E-E7C0-3322-80A5-957099B7DD6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389DA-270F-C778-3583-D1D1B0FEEC53}"/>
              </a:ext>
            </a:extLst>
          </p:cNvPr>
          <p:cNvSpPr txBox="1"/>
          <p:nvPr/>
        </p:nvSpPr>
        <p:spPr>
          <a:xfrm>
            <a:off x="0" y="147935"/>
            <a:ext cx="1981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Activism - 300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1351508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44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civil rights leader helped form the Southern Christian Leadership Conference (SCLC) and promoted nonviolent protests and citizenship schools?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0DEB5-0018-D104-6739-91478AA936B4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- 100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548F41F-D178-A55C-9AD0-819528F1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6174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activity saw black and white activists in the early 1960s testing that the buses in southern states were integrated?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1B0C5-58CC-8F22-1B9F-D5FA97C935A9}"/>
              </a:ext>
            </a:extLst>
          </p:cNvPr>
          <p:cNvSpPr txBox="1"/>
          <p:nvPr/>
        </p:nvSpPr>
        <p:spPr>
          <a:xfrm>
            <a:off x="0" y="147935"/>
            <a:ext cx="1981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Activism - 400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EFEC8355-2144-8325-B8EC-124A0A5A7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8" y="3013502"/>
            <a:ext cx="9122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Freedom Rides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44B7A33-96E5-3E84-2871-D30509A34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5AF96A7-7FF9-620C-2280-D250A7321C09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24FB5-5146-A984-BFFA-E52783F251FA}"/>
              </a:ext>
            </a:extLst>
          </p:cNvPr>
          <p:cNvSpPr txBox="1"/>
          <p:nvPr/>
        </p:nvSpPr>
        <p:spPr>
          <a:xfrm>
            <a:off x="0" y="147935"/>
            <a:ext cx="1981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Activism - 400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1BEB33A-F5B0-C13D-419D-26D9362E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690062"/>
            <a:ext cx="91439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south Georgia city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was known for its civil rights movement in the early 1960s which eventually led to ending its segregation laws?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E54B7A-CAC6-4190-75DB-E5B49ABE01F2}"/>
              </a:ext>
            </a:extLst>
          </p:cNvPr>
          <p:cNvSpPr txBox="1"/>
          <p:nvPr/>
        </p:nvSpPr>
        <p:spPr>
          <a:xfrm>
            <a:off x="0" y="147935"/>
            <a:ext cx="1981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Activism - 500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64DCE20B-D4C2-6D24-F5ED-CCEADBE4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Albany</a:t>
            </a:r>
          </a:p>
        </p:txBody>
      </p:sp>
      <p:sp>
        <p:nvSpPr>
          <p:cNvPr id="5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3064F61-421B-030F-2339-C510E4B7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76F0DC4-10DB-228E-D70B-A634C539EAD3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B7050-7E6A-0CCB-EFF3-F0D6D1BEDD18}"/>
              </a:ext>
            </a:extLst>
          </p:cNvPr>
          <p:cNvSpPr txBox="1"/>
          <p:nvPr/>
        </p:nvSpPr>
        <p:spPr>
          <a:xfrm>
            <a:off x="0" y="147935"/>
            <a:ext cx="19812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Activism - 500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116684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African Americans' contributions during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war helped to increase calls for racial equality and expand the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civil rights movement?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4E3C2-1CC8-D514-2A21-E7DD91450A5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World War II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CF71FA3-F31E-8BF4-F98B-83ECC639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4BEB9C8-A177-C7CB-6BE3-B6558E21C32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ADF93-27AB-2AE0-3343-621AB9E2EAAA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- 100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1690062"/>
            <a:ext cx="91439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what city did Dr. Martin Luther King, Jr. deliver his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"I Have a Dream" speech as part of a larger civil rights demonstration in 1963?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D9296-B1FE-59E9-7AB9-0975F7FC2122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Washington, DC</a:t>
            </a:r>
            <a:endParaRPr lang="en-US" sz="6000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Georgia" panose="02040502050405020303" pitchFamily="18" charset="0"/>
            </a:endParaRP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7AC170F-3EB3-6B0F-5D54-D48070864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B618BD7-88E9-B514-E77C-004EE5D8E39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C7CC0-F7E6-C1E0-5303-76B4B52CD447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- 200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166842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type of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facility was bombed by white supremacists in Birmingham, Alabama,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1963 killing four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young girls?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75298-31A9-3252-7428-5A91A0CB0D38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A24C4547-FF37-5A19-C1CA-9156AD37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 church</a:t>
            </a:r>
          </a:p>
        </p:txBody>
      </p:sp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39D256E7-0855-F1DF-16C8-3A817DDCC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4" name="Bevel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BA30FB4-BB4F-A2AB-1D8E-72D2E487DFC6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FEF9D-7368-1BCB-392A-7D37426B459E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- 300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Dr. Martin Luther King, Jr.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4F847F3-377E-8BD4-7184-BA75E411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5295A9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1D6B0C0-8465-0664-FC1F-8E1C874316E0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BC22F-7301-5C50-82D0-A2809AD7DE3C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- 100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1351508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was the nickname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the Southern Democrats who opposed the civil rights movement and followed the States' Rights Democratic Party in 1948?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CCEFF-F0CA-FC3C-82C6-58B45B706BCD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Dixiecrats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1BD54E0-01F9-3109-FF27-25C43E38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CAB51F4-7A23-EE46-6DBE-926FC7FA8FB5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62E9B-1B2B-1891-57D9-04CFBB929581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- 400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350" y="1536174"/>
            <a:ext cx="91376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What civil rights bill in Congress was passed in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part because of the events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 Bloody Sunday in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Selma, Alabama? </a:t>
            </a:r>
            <a:endParaRPr lang="en-US" sz="4000" dirty="0">
              <a:solidFill>
                <a:srgbClr val="65B2C3"/>
              </a:solidFill>
              <a:effectLst>
                <a:innerShdw blurRad="114300">
                  <a:prstClr val="black"/>
                </a:innerShdw>
              </a:effectLst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C16BA-0FBC-CD6A-A3FB-BB785D8370A3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Voting Rights Act of 1965</a:t>
            </a:r>
          </a:p>
        </p:txBody>
      </p:sp>
      <p:sp>
        <p:nvSpPr>
          <p:cNvPr id="4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AD3497E3-CA72-88AB-CDAC-273DB0A6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3" name="Bevel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B2B2F02-ADE9-58BF-D500-B1DAC7057A0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64F76-D102-FCFC-85EC-CA75B28B5CCA}"/>
              </a:ext>
            </a:extLst>
          </p:cNvPr>
          <p:cNvSpPr txBox="1"/>
          <p:nvPr/>
        </p:nvSpPr>
        <p:spPr>
          <a:xfrm>
            <a:off x="0" y="147935"/>
            <a:ext cx="22098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Wild Card - 500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0" y="468103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Make your wager on the scoresheet and prepare for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the final question!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2846" y="6008688"/>
            <a:ext cx="25908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Final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8DB24-2063-EE05-E6C2-0795BC8C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317" y="597647"/>
            <a:ext cx="6721365" cy="382195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1351508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In what city was Dr. Martin Luther King, Jr. in jail when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he wrote his famous "Letter" urging white Americans to recognize the injustice of segregation?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BD3FD-23CD-7D48-AE10-29F554C2F0A1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29798398-87AF-AFBD-22C5-7F807F850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Birmingham, AL</a:t>
            </a:r>
            <a:endParaRPr lang="en-US" sz="4800" u="none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07EA4028-CCD2-7806-7637-4FE24C66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2" name="Bevel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C406237-3519-F87F-F1AD-20B6AB81CBB4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39532-4525-DC3E-129D-AAFECA7B31CF}"/>
              </a:ext>
            </a:extLst>
          </p:cNvPr>
          <p:cNvSpPr txBox="1"/>
          <p:nvPr/>
        </p:nvSpPr>
        <p:spPr>
          <a:xfrm>
            <a:off x="0" y="147935"/>
            <a:ext cx="2133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Final Wrap-Up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president ordered the desegregation of the military and federal</a:t>
            </a:r>
            <a:b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offices in 1948?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FD02E-552F-0F6C-AD7A-F9CA9C85DF30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- 200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808B6380-7662-EE01-6001-EF7A7FCE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President Harry Truman</a:t>
            </a:r>
          </a:p>
        </p:txBody>
      </p:sp>
      <p:sp>
        <p:nvSpPr>
          <p:cNvPr id="7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45077225-ED8F-1467-AC9A-31AE2843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5" name="Bevel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D713DB6-7A66-1293-BFC1-0AF29D9D8ED1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E4452-C9C5-3AB5-F650-0A78AD15932C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- 200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1012954"/>
            <a:ext cx="91376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Which civil rights leader</a:t>
            </a:r>
            <a:b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</a:br>
            <a:r>
              <a:rPr lang="en-US" sz="44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latin typeface="Georgia" panose="02040502050405020303" pitchFamily="18" charset="0"/>
              </a:rPr>
              <a:t>was associated with the Student Nonviolent Coordinating Committee (SNCC) and later served as a U.S. Congressman from Georgia for over 30 years?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D6EE4-431D-5FD8-FDC4-7C254175F5B9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- 300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01350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John Lewis</a:t>
            </a:r>
          </a:p>
        </p:txBody>
      </p:sp>
      <p:sp>
        <p:nvSpPr>
          <p:cNvPr id="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913D4FA6-5E7F-3854-E941-E987DABF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717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65B2C3"/>
                </a:solidFill>
                <a:effectLst>
                  <a:innerShdw blurRad="114300">
                    <a:prstClr val="black"/>
                  </a:innerShdw>
                </a:effectLst>
                <a:uFill>
                  <a:solidFill>
                    <a:schemeClr val="bg1"/>
                  </a:solidFill>
                </a:uFill>
                <a:latin typeface="Georgia" panose="02040502050405020303" pitchFamily="18" charset="0"/>
              </a:rPr>
              <a:t>Answer:</a:t>
            </a:r>
          </a:p>
        </p:txBody>
      </p:sp>
      <p:sp>
        <p:nvSpPr>
          <p:cNvPr id="6" name="Bevel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9942E00-7739-285F-AE08-96266F5BEA38}"/>
              </a:ext>
            </a:extLst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65B2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  <a:t>Board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FEF92-7F16-C57E-42A6-8D57288C5012}"/>
              </a:ext>
            </a:extLst>
          </p:cNvPr>
          <p:cNvSpPr txBox="1"/>
          <p:nvPr/>
        </p:nvSpPr>
        <p:spPr>
          <a:xfrm>
            <a:off x="0" y="147935"/>
            <a:ext cx="1752600" cy="461665"/>
          </a:xfrm>
          <a:prstGeom prst="rect">
            <a:avLst/>
          </a:prstGeom>
          <a:gradFill>
            <a:gsLst>
              <a:gs pos="0">
                <a:srgbClr val="78CFDD"/>
              </a:gs>
              <a:gs pos="50000">
                <a:srgbClr val="65B2C3"/>
              </a:gs>
              <a:gs pos="100000">
                <a:srgbClr val="5295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People - 300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 bwMode="auto">
        <a:gradFill>
          <a:gsLst>
            <a:gs pos="0">
              <a:schemeClr val="tx1"/>
            </a:gs>
            <a:gs pos="22000">
              <a:schemeClr val="tx1">
                <a:lumMod val="85000"/>
                <a:lumOff val="15000"/>
              </a:schemeClr>
            </a:gs>
            <a:gs pos="47000">
              <a:schemeClr val="tx1">
                <a:lumMod val="75000"/>
                <a:lumOff val="25000"/>
              </a:schemeClr>
            </a:gs>
            <a:gs pos="99000">
              <a:srgbClr val="0BB7DF"/>
            </a:gs>
            <a:gs pos="93000">
              <a:srgbClr val="1579BD"/>
            </a:gs>
            <a:gs pos="86000">
              <a:schemeClr val="tx1">
                <a:lumMod val="50000"/>
                <a:lumOff val="50000"/>
              </a:schemeClr>
            </a:gs>
            <a:gs pos="78000">
              <a:schemeClr val="bg1">
                <a:lumMod val="50000"/>
              </a:schemeClr>
            </a:gs>
            <a:gs pos="71000">
              <a:schemeClr val="tx1">
                <a:lumMod val="50000"/>
                <a:lumOff val="50000"/>
              </a:schemeClr>
            </a:gs>
          </a:gsLst>
          <a:lin ang="5400000" scaled="0"/>
        </a:gra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eaLnBrk="0" hangingPunct="0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34653</TotalTime>
  <Words>1084</Words>
  <Application>Microsoft Macintosh PowerPoint</Application>
  <PresentationFormat>On-screen Show (4:3)</PresentationFormat>
  <Paragraphs>254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Comic Sans MS</vt:lpstr>
      <vt:lpstr>Franklin Gothic Book</vt:lpstr>
      <vt:lpstr>Frutiger LT Std 45 Light</vt:lpstr>
      <vt:lpstr>Georgia</vt:lpstr>
      <vt:lpstr>Times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Studies Grade 8</dc:title>
  <dc:subject>Clairmont Press 2025</dc:subject>
  <dc:creator/>
  <cp:keywords>wrap-up</cp:keywords>
  <dc:description/>
  <cp:lastModifiedBy>Emmett Mullins</cp:lastModifiedBy>
  <cp:revision>451</cp:revision>
  <dcterms:created xsi:type="dcterms:W3CDTF">1999-03-08T16:42:31Z</dcterms:created>
  <dcterms:modified xsi:type="dcterms:W3CDTF">2025-10-05T22:40:32Z</dcterms:modified>
  <cp:category/>
</cp:coreProperties>
</file>