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7"/>
  </p:notesMasterIdLst>
  <p:sldIdLst>
    <p:sldId id="256" r:id="rId2"/>
    <p:sldId id="259" r:id="rId3"/>
    <p:sldId id="260" r:id="rId4"/>
    <p:sldId id="261" r:id="rId5"/>
    <p:sldId id="258"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39"/>
    <p:restoredTop sz="82887"/>
  </p:normalViewPr>
  <p:slideViewPr>
    <p:cSldViewPr snapToGrid="0">
      <p:cViewPr varScale="1">
        <p:scale>
          <a:sx n="87" d="100"/>
          <a:sy n="87" d="100"/>
        </p:scale>
        <p:origin x="1752" y="49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37DAB-597A-6245-AD4E-5232EF7B64E3}" type="datetimeFigureOut">
              <a:rPr lang="en-US" smtClean="0"/>
              <a:t>7/7/25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24A4BA-6F3C-DE41-BD2B-44EE0949FA88}" type="slidenum">
              <a:rPr lang="en-US" smtClean="0"/>
              <a:t>‹#›</a:t>
            </a:fld>
            <a:endParaRPr lang="en-US" dirty="0"/>
          </a:p>
        </p:txBody>
      </p:sp>
    </p:spTree>
    <p:extLst>
      <p:ext uri="{BB962C8B-B14F-4D97-AF65-F5344CB8AC3E}">
        <p14:creationId xmlns:p14="http://schemas.microsoft.com/office/powerpoint/2010/main" val="141919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Smart Skills directions on the Teacher Tech Website for </a:t>
            </a:r>
            <a:r>
              <a:rPr lang="en-US" i="1" dirty="0"/>
              <a:t>Georgia Studies: Exploring and Connecting 8</a:t>
            </a:r>
            <a:r>
              <a:rPr lang="en-US" i="0" dirty="0"/>
              <a:t> for teaching suggestions. </a:t>
            </a:r>
          </a:p>
          <a:p>
            <a:endParaRPr lang="en-US" i="0" dirty="0"/>
          </a:p>
          <a:p>
            <a:r>
              <a:rPr lang="en-US" dirty="0"/>
              <a:t>Teacher notes and answers will display in this space. </a:t>
            </a:r>
          </a:p>
        </p:txBody>
      </p:sp>
      <p:sp>
        <p:nvSpPr>
          <p:cNvPr id="4" name="Slide Number Placeholder 3"/>
          <p:cNvSpPr>
            <a:spLocks noGrp="1"/>
          </p:cNvSpPr>
          <p:nvPr>
            <p:ph type="sldNum" sz="quarter" idx="5"/>
          </p:nvPr>
        </p:nvSpPr>
        <p:spPr/>
        <p:txBody>
          <a:bodyPr/>
          <a:lstStyle/>
          <a:p>
            <a:fld id="{BE24A4BA-6F3C-DE41-BD2B-44EE0949FA88}" type="slidenum">
              <a:rPr lang="en-US" smtClean="0"/>
              <a:t>1</a:t>
            </a:fld>
            <a:endParaRPr lang="en-US" dirty="0"/>
          </a:p>
        </p:txBody>
      </p:sp>
    </p:spTree>
    <p:extLst>
      <p:ext uri="{BB962C8B-B14F-4D97-AF65-F5344CB8AC3E}">
        <p14:creationId xmlns:p14="http://schemas.microsoft.com/office/powerpoint/2010/main" val="236815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24A4BA-6F3C-DE41-BD2B-44EE0949FA88}" type="slidenum">
              <a:rPr lang="en-US" smtClean="0"/>
              <a:t>2</a:t>
            </a:fld>
            <a:endParaRPr lang="en-US" dirty="0"/>
          </a:p>
        </p:txBody>
      </p:sp>
    </p:spTree>
    <p:extLst>
      <p:ext uri="{BB962C8B-B14F-4D97-AF65-F5344CB8AC3E}">
        <p14:creationId xmlns:p14="http://schemas.microsoft.com/office/powerpoint/2010/main" val="1066921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24A4BA-6F3C-DE41-BD2B-44EE0949FA88}" type="slidenum">
              <a:rPr lang="en-US" smtClean="0"/>
              <a:t>3</a:t>
            </a:fld>
            <a:endParaRPr lang="en-US" dirty="0"/>
          </a:p>
        </p:txBody>
      </p:sp>
    </p:spTree>
    <p:extLst>
      <p:ext uri="{BB962C8B-B14F-4D97-AF65-F5344CB8AC3E}">
        <p14:creationId xmlns:p14="http://schemas.microsoft.com/office/powerpoint/2010/main" val="407034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24A4BA-6F3C-DE41-BD2B-44EE0949FA88}" type="slidenum">
              <a:rPr lang="en-US" smtClean="0"/>
              <a:t>4</a:t>
            </a:fld>
            <a:endParaRPr lang="en-US" dirty="0"/>
          </a:p>
        </p:txBody>
      </p:sp>
    </p:spTree>
    <p:extLst>
      <p:ext uri="{BB962C8B-B14F-4D97-AF65-F5344CB8AC3E}">
        <p14:creationId xmlns:p14="http://schemas.microsoft.com/office/powerpoint/2010/main" val="1021085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24A4BA-6F3C-DE41-BD2B-44EE0949FA88}" type="slidenum">
              <a:rPr lang="en-US" smtClean="0"/>
              <a:t>5</a:t>
            </a:fld>
            <a:endParaRPr lang="en-US" dirty="0"/>
          </a:p>
        </p:txBody>
      </p:sp>
    </p:spTree>
    <p:extLst>
      <p:ext uri="{BB962C8B-B14F-4D97-AF65-F5344CB8AC3E}">
        <p14:creationId xmlns:p14="http://schemas.microsoft.com/office/powerpoint/2010/main" val="2723403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976C402E-B1C0-B342-B143-8B01E77D075E}" type="slidenum">
              <a:rPr lang="en-US" smtClean="0"/>
              <a:t>‹#›</a:t>
            </a:fld>
            <a:endParaRPr lang="en-US" dirty="0"/>
          </a:p>
        </p:txBody>
      </p:sp>
      <p:sp>
        <p:nvSpPr>
          <p:cNvPr id="9" name="TextBox 8">
            <a:extLst>
              <a:ext uri="{FF2B5EF4-FFF2-40B4-BE49-F238E27FC236}">
                <a16:creationId xmlns:a16="http://schemas.microsoft.com/office/drawing/2014/main" id="{8808D26F-4A15-7A3B-29F5-DF8B46497BE0}"/>
              </a:ext>
            </a:extLst>
          </p:cNvPr>
          <p:cNvSpPr txBox="1"/>
          <p:nvPr userDrawn="1"/>
        </p:nvSpPr>
        <p:spPr>
          <a:xfrm>
            <a:off x="200278" y="6488668"/>
            <a:ext cx="6097348" cy="246221"/>
          </a:xfrm>
          <a:prstGeom prst="rect">
            <a:avLst/>
          </a:prstGeom>
          <a:noFill/>
        </p:spPr>
        <p:txBody>
          <a:bodyPr wrap="square">
            <a:spAutoFit/>
          </a:bodyPr>
          <a:lstStyle/>
          <a:p>
            <a:r>
              <a:rPr lang="en-US" sz="1000" b="1" dirty="0"/>
              <a:t> </a:t>
            </a:r>
            <a:r>
              <a:rPr lang="en-US" sz="1000" b="1" dirty="0">
                <a:solidFill>
                  <a:schemeClr val="bg1"/>
                </a:solidFill>
              </a:rPr>
              <a:t>© Clairmont Press, Inc. </a:t>
            </a:r>
            <a:endParaRPr lang="en-US" sz="1000" b="1" dirty="0"/>
          </a:p>
        </p:txBody>
      </p:sp>
      <p:pic>
        <p:nvPicPr>
          <p:cNvPr id="10" name="Picture 9" descr="C3-HD-TOP.png">
            <a:extLst>
              <a:ext uri="{FF2B5EF4-FFF2-40B4-BE49-F238E27FC236}">
                <a16:creationId xmlns:a16="http://schemas.microsoft.com/office/drawing/2014/main" id="{11C57742-9DF2-7DBC-41E7-F441FB46729D}"/>
              </a:ext>
            </a:extLst>
          </p:cNvPr>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Tree>
    <p:extLst>
      <p:ext uri="{BB962C8B-B14F-4D97-AF65-F5344CB8AC3E}">
        <p14:creationId xmlns:p14="http://schemas.microsoft.com/office/powerpoint/2010/main" val="167525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1"/>
                </a:solidFill>
              </a:defRPr>
            </a:lvl1pPr>
          </a:lstStyle>
          <a:p>
            <a:r>
              <a:rPr lang="en-US" dirty="0"/>
              <a:t>© Clairmont Press, Inc. </a:t>
            </a:r>
          </a:p>
        </p:txBody>
      </p:sp>
      <p:pic>
        <p:nvPicPr>
          <p:cNvPr id="9" name="Picture 8">
            <a:extLst>
              <a:ext uri="{FF2B5EF4-FFF2-40B4-BE49-F238E27FC236}">
                <a16:creationId xmlns:a16="http://schemas.microsoft.com/office/drawing/2014/main" id="{CD151145-2081-4CC5-761B-2F7C1734E628}"/>
              </a:ext>
            </a:extLst>
          </p:cNvPr>
          <p:cNvPicPr>
            <a:picLocks noChangeAspect="1"/>
          </p:cNvPicPr>
          <p:nvPr userDrawn="1"/>
        </p:nvPicPr>
        <p:blipFill>
          <a:blip r:embed="rId2"/>
          <a:stretch>
            <a:fillRect/>
          </a:stretch>
        </p:blipFill>
        <p:spPr>
          <a:xfrm>
            <a:off x="228600" y="6398707"/>
            <a:ext cx="457200" cy="279400"/>
          </a:xfrm>
          <a:prstGeom prst="rect">
            <a:avLst/>
          </a:prstGeom>
        </p:spPr>
      </p:pic>
    </p:spTree>
    <p:extLst>
      <p:ext uri="{BB962C8B-B14F-4D97-AF65-F5344CB8AC3E}">
        <p14:creationId xmlns:p14="http://schemas.microsoft.com/office/powerpoint/2010/main" val="392007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alphaModFix amt="28292"/>
            <a:lum/>
          </a:blip>
          <a:srcRect/>
          <a:tile tx="0" ty="0" sx="100000" sy="100000" flip="none" algn="tl"/>
        </a:blip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tx1"/>
                </a:solidFill>
              </a:defRPr>
            </a:lvl1pPr>
          </a:lstStyle>
          <a:p>
            <a:r>
              <a:rPr lang="en-US" dirty="0"/>
              <a:t>© Clairmont Press, Inc. </a:t>
            </a:r>
          </a:p>
        </p:txBody>
      </p:sp>
      <p:pic>
        <p:nvPicPr>
          <p:cNvPr id="9" name="Picture 8">
            <a:extLst>
              <a:ext uri="{FF2B5EF4-FFF2-40B4-BE49-F238E27FC236}">
                <a16:creationId xmlns:a16="http://schemas.microsoft.com/office/drawing/2014/main" id="{D4925E68-8B8F-917D-1514-970095C5226F}"/>
              </a:ext>
            </a:extLst>
          </p:cNvPr>
          <p:cNvPicPr>
            <a:picLocks noChangeAspect="1"/>
          </p:cNvPicPr>
          <p:nvPr userDrawn="1"/>
        </p:nvPicPr>
        <p:blipFill>
          <a:blip r:embed="rId3"/>
          <a:stretch>
            <a:fillRect/>
          </a:stretch>
        </p:blipFill>
        <p:spPr>
          <a:xfrm>
            <a:off x="213511" y="6398707"/>
            <a:ext cx="457200" cy="279400"/>
          </a:xfrm>
          <a:prstGeom prst="rect">
            <a:avLst/>
          </a:prstGeom>
        </p:spPr>
      </p:pic>
      <p:pic>
        <p:nvPicPr>
          <p:cNvPr id="10" name="Picture 9" descr="C3-HD-TOP.png">
            <a:extLst>
              <a:ext uri="{FF2B5EF4-FFF2-40B4-BE49-F238E27FC236}">
                <a16:creationId xmlns:a16="http://schemas.microsoft.com/office/drawing/2014/main" id="{DC28EDF5-1F97-3449-D6AA-618187709ABD}"/>
              </a:ext>
            </a:extLst>
          </p:cNvPr>
          <p:cNvPicPr>
            <a:picLocks noChangeAspect="1"/>
          </p:cNvPicPr>
          <p:nvPr userDrawn="1"/>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Tree>
    <p:extLst>
      <p:ext uri="{BB962C8B-B14F-4D97-AF65-F5344CB8AC3E}">
        <p14:creationId xmlns:p14="http://schemas.microsoft.com/office/powerpoint/2010/main" val="110252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CB58A28-C61A-D040-9DF4-D6019F7DEB6C}" type="datetime1">
              <a:rPr lang="en-US" smtClean="0"/>
              <a:t>7/7/25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b="1">
                <a:solidFill>
                  <a:schemeClr val="tx1"/>
                </a:solidFill>
              </a:defRPr>
            </a:lvl1pPr>
          </a:lstStyle>
          <a:p>
            <a:r>
              <a:rPr lang="en-US" dirty="0"/>
              <a:t>© Clairmont Press, Inc. </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76C402E-B1C0-B342-B143-8B01E77D075E}" type="slidenum">
              <a:rPr lang="en-US" smtClean="0"/>
              <a:t>‹#›</a:t>
            </a:fld>
            <a:endParaRPr lang="en-US" dirty="0"/>
          </a:p>
        </p:txBody>
      </p:sp>
      <p:pic>
        <p:nvPicPr>
          <p:cNvPr id="9" name="Picture 8" descr="C3-HD-TOP.png">
            <a:extLst>
              <a:ext uri="{FF2B5EF4-FFF2-40B4-BE49-F238E27FC236}">
                <a16:creationId xmlns:a16="http://schemas.microsoft.com/office/drawing/2014/main" id="{40796F64-031E-BDB4-CABF-1417EF3432AE}"/>
              </a:ext>
            </a:extLst>
          </p:cNvPr>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Tree>
    <p:extLst>
      <p:ext uri="{BB962C8B-B14F-4D97-AF65-F5344CB8AC3E}">
        <p14:creationId xmlns:p14="http://schemas.microsoft.com/office/powerpoint/2010/main" val="22679958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C864-B288-0E05-F3C9-A099EA917303}"/>
              </a:ext>
            </a:extLst>
          </p:cNvPr>
          <p:cNvSpPr>
            <a:spLocks noGrp="1" noRot="1" noMove="1" noResize="1" noEditPoints="1" noAdjustHandles="1" noChangeArrowheads="1" noChangeShapeType="1"/>
          </p:cNvSpPr>
          <p:nvPr>
            <p:ph type="ctrTitle"/>
          </p:nvPr>
        </p:nvSpPr>
        <p:spPr>
          <a:xfrm>
            <a:off x="-68826" y="-137080"/>
            <a:ext cx="5761704" cy="875489"/>
          </a:xfrm>
          <a:noFill/>
        </p:spPr>
        <p:txBody>
          <a:bodyPr>
            <a:normAutofit/>
          </a:bodyPr>
          <a:lstStyle/>
          <a:p>
            <a:r>
              <a:rPr lang="en-US" sz="4800" b="1" dirty="0">
                <a:ln w="12700">
                  <a:solidFill>
                    <a:schemeClr val="bg1"/>
                  </a:solidFill>
                </a:ln>
                <a:solidFill>
                  <a:schemeClr val="accent1">
                    <a:lumMod val="50000"/>
                  </a:schemeClr>
                </a:solidFill>
              </a:rPr>
              <a:t>Smart Skills</a:t>
            </a:r>
          </a:p>
        </p:txBody>
      </p:sp>
      <p:sp>
        <p:nvSpPr>
          <p:cNvPr id="3" name="Subtitle 2">
            <a:extLst>
              <a:ext uri="{FF2B5EF4-FFF2-40B4-BE49-F238E27FC236}">
                <a16:creationId xmlns:a16="http://schemas.microsoft.com/office/drawing/2014/main" id="{C9B5F76E-4E17-C190-779E-E0D19810A16A}"/>
              </a:ext>
            </a:extLst>
          </p:cNvPr>
          <p:cNvSpPr>
            <a:spLocks noGrp="1" noRot="1" noMove="1" noResize="1" noEditPoints="1" noAdjustHandles="1" noChangeArrowheads="1" noChangeShapeType="1"/>
          </p:cNvSpPr>
          <p:nvPr>
            <p:ph type="subTitle" idx="1"/>
          </p:nvPr>
        </p:nvSpPr>
        <p:spPr>
          <a:xfrm>
            <a:off x="-58994" y="596122"/>
            <a:ext cx="5073570" cy="1606303"/>
          </a:xfrm>
          <a:noFill/>
        </p:spPr>
        <p:txBody>
          <a:bodyPr>
            <a:normAutofit/>
          </a:bodyPr>
          <a:lstStyle/>
          <a:p>
            <a:pPr>
              <a:spcBef>
                <a:spcPts val="0"/>
              </a:spcBef>
            </a:pPr>
            <a:r>
              <a:rPr lang="en-US" sz="3200" b="1" dirty="0">
                <a:ln w="12700">
                  <a:solidFill>
                    <a:schemeClr val="bg1"/>
                  </a:solidFill>
                </a:ln>
                <a:solidFill>
                  <a:schemeClr val="accent1">
                    <a:lumMod val="50000"/>
                  </a:schemeClr>
                </a:solidFill>
              </a:rPr>
              <a:t>OVERVIEW</a:t>
            </a:r>
          </a:p>
        </p:txBody>
      </p:sp>
      <p:pic>
        <p:nvPicPr>
          <p:cNvPr id="7" name="Picture 6" descr="Georgia Studies logo">
            <a:extLst>
              <a:ext uri="{FF2B5EF4-FFF2-40B4-BE49-F238E27FC236}">
                <a16:creationId xmlns:a16="http://schemas.microsoft.com/office/drawing/2014/main" id="{7F0F00BA-3B23-AA0B-1977-FC086BB688B0}"/>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sharpenSoften amount="100000"/>
                    </a14:imgEffect>
                    <a14:imgEffect>
                      <a14:brightnessContrast bright="100000" contrast="100000"/>
                    </a14:imgEffect>
                  </a14:imgLayer>
                </a14:imgProps>
              </a:ext>
            </a:extLst>
          </a:blip>
          <a:stretch>
            <a:fillRect/>
          </a:stretch>
        </p:blipFill>
        <p:spPr>
          <a:xfrm>
            <a:off x="8902586" y="5929214"/>
            <a:ext cx="3151762" cy="875489"/>
          </a:xfrm>
          <a:prstGeom prst="rect">
            <a:avLst/>
          </a:prstGeom>
        </p:spPr>
      </p:pic>
    </p:spTree>
    <p:extLst>
      <p:ext uri="{BB962C8B-B14F-4D97-AF65-F5344CB8AC3E}">
        <p14:creationId xmlns:p14="http://schemas.microsoft.com/office/powerpoint/2010/main" val="82138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29389"/>
          </a:blip>
          <a:tile tx="0" ty="0" sx="100000" sy="100000" flip="none" algn="tl"/>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AC1E49E-FC28-2FD9-7517-04B2DE8979A2}"/>
              </a:ext>
            </a:extLst>
          </p:cNvPr>
          <p:cNvSpPr>
            <a:spLocks noGrp="1"/>
          </p:cNvSpPr>
          <p:nvPr>
            <p:ph type="ftr" sz="quarter" idx="11"/>
          </p:nvPr>
        </p:nvSpPr>
        <p:spPr/>
        <p:txBody>
          <a:bodyPr/>
          <a:lstStyle/>
          <a:p>
            <a:r>
              <a:rPr lang="en-US" dirty="0"/>
              <a:t>© Clairmont Press, Inc. </a:t>
            </a:r>
          </a:p>
        </p:txBody>
      </p:sp>
      <p:sp>
        <p:nvSpPr>
          <p:cNvPr id="4" name="Title 1">
            <a:extLst>
              <a:ext uri="{FF2B5EF4-FFF2-40B4-BE49-F238E27FC236}">
                <a16:creationId xmlns:a16="http://schemas.microsoft.com/office/drawing/2014/main" id="{2A590731-5596-E36D-125D-73C03AD876D4}"/>
              </a:ext>
            </a:extLst>
          </p:cNvPr>
          <p:cNvSpPr txBox="1">
            <a:spLocks/>
          </p:cNvSpPr>
          <p:nvPr/>
        </p:nvSpPr>
        <p:spPr>
          <a:xfrm>
            <a:off x="76199" y="139533"/>
            <a:ext cx="3012057" cy="983144"/>
          </a:xfrm>
          <a:prstGeom prst="rect">
            <a:avLst/>
          </a:prstGeom>
        </p:spPr>
        <p:txBody>
          <a:bodyPr>
            <a:normAutofit fontScale="975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3600" b="1"/>
              <a:t>OVERVIEW</a:t>
            </a:r>
            <a:endParaRPr lang="en-US" sz="3600" b="1" dirty="0"/>
          </a:p>
        </p:txBody>
      </p:sp>
      <p:sp>
        <p:nvSpPr>
          <p:cNvPr id="6" name="Content Placeholder 2">
            <a:extLst>
              <a:ext uri="{FF2B5EF4-FFF2-40B4-BE49-F238E27FC236}">
                <a16:creationId xmlns:a16="http://schemas.microsoft.com/office/drawing/2014/main" id="{0C7B0C5F-B12E-88B6-3FAF-8B29D1A1FC78}"/>
              </a:ext>
            </a:extLst>
          </p:cNvPr>
          <p:cNvSpPr txBox="1">
            <a:spLocks/>
          </p:cNvSpPr>
          <p:nvPr/>
        </p:nvSpPr>
        <p:spPr>
          <a:xfrm>
            <a:off x="363793" y="1343194"/>
            <a:ext cx="11464413" cy="47921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buFont typeface="Wingdings" pitchFamily="2" charset="2"/>
              <a:buChar char="Ø"/>
            </a:pPr>
            <a:r>
              <a:rPr lang="en-US" sz="3200"/>
              <a:t>The goal of the Smart Skills presentations is to promote mastery of a skill and further support the standards.</a:t>
            </a:r>
          </a:p>
          <a:p>
            <a:pPr>
              <a:buFont typeface="Wingdings" pitchFamily="2" charset="2"/>
              <a:buChar char="Ø"/>
            </a:pPr>
            <a:r>
              <a:rPr lang="en-US" sz="3200"/>
              <a:t>The questions promote higher order thinking (interpreting, analyzing, formulating, determining, etc.).</a:t>
            </a:r>
          </a:p>
          <a:p>
            <a:pPr>
              <a:buFont typeface="Wingdings" pitchFamily="2" charset="2"/>
              <a:buChar char="Ø"/>
            </a:pPr>
            <a:r>
              <a:rPr lang="en-US" sz="3200"/>
              <a:t>By using these questions to begin a lesson, students will be guaranteed work in essential skills throughout the year. For example: </a:t>
            </a:r>
            <a:r>
              <a:rPr lang="en-US" sz="3200" b="1"/>
              <a:t>5 minutes a day</a:t>
            </a:r>
            <a:r>
              <a:rPr lang="en-US" sz="3200"/>
              <a:t>, 5 days a week, for seven weeks each skill equals to </a:t>
            </a:r>
            <a:r>
              <a:rPr lang="en-US" sz="3200" b="1"/>
              <a:t>2 ½ class periods</a:t>
            </a:r>
            <a:r>
              <a:rPr lang="en-US" sz="3200"/>
              <a:t> devoted to </a:t>
            </a:r>
            <a:r>
              <a:rPr lang="en-US" sz="3200" b="1"/>
              <a:t>each skill </a:t>
            </a:r>
            <a:r>
              <a:rPr lang="en-US" sz="3200"/>
              <a:t>per year. </a:t>
            </a:r>
            <a:endParaRPr lang="en-US" sz="3200" dirty="0"/>
          </a:p>
        </p:txBody>
      </p:sp>
    </p:spTree>
    <p:extLst>
      <p:ext uri="{BB962C8B-B14F-4D97-AF65-F5344CB8AC3E}">
        <p14:creationId xmlns:p14="http://schemas.microsoft.com/office/powerpoint/2010/main" val="13312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29389"/>
          </a:blip>
          <a:tile tx="0" ty="0" sx="100000" sy="100000" flip="none" algn="tl"/>
        </a:blipFill>
        <a:effectLst/>
      </p:bgPr>
    </p:bg>
    <p:spTree>
      <p:nvGrpSpPr>
        <p:cNvPr id="1" name="">
          <a:extLst>
            <a:ext uri="{FF2B5EF4-FFF2-40B4-BE49-F238E27FC236}">
              <a16:creationId xmlns:a16="http://schemas.microsoft.com/office/drawing/2014/main" id="{4B9BFAB5-C820-CFB4-92AF-12EC727591B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4EFF82-E630-E480-0C64-BC5CF3F3678F}"/>
              </a:ext>
            </a:extLst>
          </p:cNvPr>
          <p:cNvSpPr>
            <a:spLocks noGrp="1"/>
          </p:cNvSpPr>
          <p:nvPr>
            <p:ph type="ftr" sz="quarter" idx="11"/>
          </p:nvPr>
        </p:nvSpPr>
        <p:spPr/>
        <p:txBody>
          <a:bodyPr/>
          <a:lstStyle/>
          <a:p>
            <a:r>
              <a:rPr lang="en-US" dirty="0"/>
              <a:t>© Clairmont Press, Inc. </a:t>
            </a:r>
          </a:p>
        </p:txBody>
      </p:sp>
      <p:sp>
        <p:nvSpPr>
          <p:cNvPr id="5" name="Title 1">
            <a:extLst>
              <a:ext uri="{FF2B5EF4-FFF2-40B4-BE49-F238E27FC236}">
                <a16:creationId xmlns:a16="http://schemas.microsoft.com/office/drawing/2014/main" id="{949B3052-81AC-DBCB-73AF-3614B9B5CE0B}"/>
              </a:ext>
            </a:extLst>
          </p:cNvPr>
          <p:cNvSpPr txBox="1">
            <a:spLocks/>
          </p:cNvSpPr>
          <p:nvPr/>
        </p:nvSpPr>
        <p:spPr>
          <a:xfrm>
            <a:off x="76200" y="139533"/>
            <a:ext cx="4628536" cy="1142164"/>
          </a:xfrm>
          <a:prstGeom prst="rect">
            <a:avLst/>
          </a:prstGeom>
        </p:spPr>
        <p:txBody>
          <a:bodyPr>
            <a:normAutofit fontScale="975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3600" b="1" dirty="0"/>
              <a:t>How to use the system</a:t>
            </a:r>
          </a:p>
        </p:txBody>
      </p:sp>
      <p:sp>
        <p:nvSpPr>
          <p:cNvPr id="7" name="Content Placeholder 2">
            <a:extLst>
              <a:ext uri="{FF2B5EF4-FFF2-40B4-BE49-F238E27FC236}">
                <a16:creationId xmlns:a16="http://schemas.microsoft.com/office/drawing/2014/main" id="{BDCE8D08-4EF5-69AD-14D2-530B76487833}"/>
              </a:ext>
            </a:extLst>
          </p:cNvPr>
          <p:cNvSpPr txBox="1">
            <a:spLocks/>
          </p:cNvSpPr>
          <p:nvPr/>
        </p:nvSpPr>
        <p:spPr>
          <a:xfrm>
            <a:off x="363793" y="1284200"/>
            <a:ext cx="11464413" cy="54342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758952" lvl="2" indent="-758952">
              <a:buFont typeface="Wingdings" pitchFamily="2" charset="2"/>
              <a:buChar char="Ø"/>
            </a:pPr>
            <a:r>
              <a:rPr lang="en-US" sz="2200" dirty="0"/>
              <a:t>Follow weeks 1-35 as shown in the chart on slide 4. For week one, use the presentation file Map1Week1(Week 1, Map 1). Maps will be the focus again in weeks 6, 11, 16, 21, 26, and 31. </a:t>
            </a:r>
          </a:p>
          <a:p>
            <a:pPr marL="758952" lvl="2" indent="-758952">
              <a:buFont typeface="Wingdings" pitchFamily="2" charset="2"/>
              <a:buChar char="Ø"/>
            </a:pPr>
            <a:r>
              <a:rPr lang="en-US" sz="2200" dirty="0"/>
              <a:t>The same presentation is used each day of the week. The slide days are marked, and the answers are in the Notes section of the slide. Answers and discussion should take no more than five minutes. </a:t>
            </a:r>
          </a:p>
          <a:p>
            <a:pPr marL="758952" lvl="2" indent="-758952">
              <a:buFont typeface="Wingdings" pitchFamily="2" charset="2"/>
              <a:buChar char="Ø"/>
            </a:pPr>
            <a:r>
              <a:rPr lang="en-US" sz="2200" dirty="0"/>
              <a:t>The questions become more rigorous and/or open-ended as the week progresses. By Friday, the students will be challenged with higher-level questions. </a:t>
            </a:r>
          </a:p>
          <a:p>
            <a:pPr marL="758952" lvl="2" indent="-758952">
              <a:buFont typeface="Wingdings" pitchFamily="2" charset="2"/>
              <a:buChar char="Ø"/>
            </a:pPr>
            <a:r>
              <a:rPr lang="en-US" sz="2200" dirty="0"/>
              <a:t>The chart on slide 4 shows the progression: </a:t>
            </a:r>
          </a:p>
          <a:p>
            <a:pPr lvl="2"/>
            <a:r>
              <a:rPr lang="en-US" sz="2000" dirty="0"/>
              <a:t>Maps </a:t>
            </a:r>
          </a:p>
          <a:p>
            <a:pPr lvl="2"/>
            <a:r>
              <a:rPr lang="en-US" sz="2000" dirty="0"/>
              <a:t>Charts and Graphs</a:t>
            </a:r>
          </a:p>
          <a:p>
            <a:pPr lvl="2"/>
            <a:r>
              <a:rPr lang="en-US" sz="2000" dirty="0"/>
              <a:t>Analyzing Art and Artifacts</a:t>
            </a:r>
          </a:p>
          <a:p>
            <a:pPr lvl="2"/>
            <a:r>
              <a:rPr lang="en-US" sz="2000" dirty="0"/>
              <a:t>Timelines</a:t>
            </a:r>
          </a:p>
          <a:p>
            <a:pPr lvl="2"/>
            <a:r>
              <a:rPr lang="en-US" sz="2000" dirty="0"/>
              <a:t>Political Cartoons</a:t>
            </a:r>
            <a:endParaRPr lang="en-US" sz="3200" dirty="0"/>
          </a:p>
        </p:txBody>
      </p:sp>
    </p:spTree>
    <p:extLst>
      <p:ext uri="{BB962C8B-B14F-4D97-AF65-F5344CB8AC3E}">
        <p14:creationId xmlns:p14="http://schemas.microsoft.com/office/powerpoint/2010/main" val="311949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29389"/>
          </a:blip>
          <a:tile tx="0" ty="0" sx="100000" sy="100000" flip="none" algn="tl"/>
        </a:blipFill>
        <a:effectLst/>
      </p:bgPr>
    </p:bg>
    <p:spTree>
      <p:nvGrpSpPr>
        <p:cNvPr id="1" name="">
          <a:extLst>
            <a:ext uri="{FF2B5EF4-FFF2-40B4-BE49-F238E27FC236}">
              <a16:creationId xmlns:a16="http://schemas.microsoft.com/office/drawing/2014/main" id="{3CDA3423-C308-3424-3FEF-EFCD68F2DE7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AC2D503-7E5C-4308-22B5-D6F508BB127F}"/>
              </a:ext>
            </a:extLst>
          </p:cNvPr>
          <p:cNvSpPr>
            <a:spLocks noGrp="1"/>
          </p:cNvSpPr>
          <p:nvPr>
            <p:ph type="ftr" sz="quarter" idx="11"/>
          </p:nvPr>
        </p:nvSpPr>
        <p:spPr/>
        <p:txBody>
          <a:bodyPr/>
          <a:lstStyle/>
          <a:p>
            <a:r>
              <a:rPr lang="en-US" dirty="0"/>
              <a:t>© Clairmont Press, Inc. </a:t>
            </a:r>
          </a:p>
        </p:txBody>
      </p:sp>
      <p:graphicFrame>
        <p:nvGraphicFramePr>
          <p:cNvPr id="5" name="Group 87">
            <a:extLst>
              <a:ext uri="{FF2B5EF4-FFF2-40B4-BE49-F238E27FC236}">
                <a16:creationId xmlns:a16="http://schemas.microsoft.com/office/drawing/2014/main" id="{08F2C565-904A-EA1F-D779-AFC5C225C1CE}"/>
              </a:ext>
            </a:extLst>
          </p:cNvPr>
          <p:cNvGraphicFramePr>
            <a:graphicFrameLocks noGrp="1"/>
          </p:cNvGraphicFramePr>
          <p:nvPr>
            <p:extLst>
              <p:ext uri="{D42A27DB-BD31-4B8C-83A1-F6EECF244321}">
                <p14:modId xmlns:p14="http://schemas.microsoft.com/office/powerpoint/2010/main" val="1656916941"/>
              </p:ext>
            </p:extLst>
          </p:nvPr>
        </p:nvGraphicFramePr>
        <p:xfrm>
          <a:off x="560439" y="338643"/>
          <a:ext cx="11071123" cy="6180712"/>
        </p:xfrm>
        <a:graphic>
          <a:graphicData uri="http://schemas.openxmlformats.org/drawingml/2006/table">
            <a:tbl>
              <a:tblPr/>
              <a:tblGrid>
                <a:gridCol w="2214673">
                  <a:extLst>
                    <a:ext uri="{9D8B030D-6E8A-4147-A177-3AD203B41FA5}">
                      <a16:colId xmlns:a16="http://schemas.microsoft.com/office/drawing/2014/main" val="20000"/>
                    </a:ext>
                  </a:extLst>
                </a:gridCol>
                <a:gridCol w="2214672">
                  <a:extLst>
                    <a:ext uri="{9D8B030D-6E8A-4147-A177-3AD203B41FA5}">
                      <a16:colId xmlns:a16="http://schemas.microsoft.com/office/drawing/2014/main" val="20001"/>
                    </a:ext>
                  </a:extLst>
                </a:gridCol>
                <a:gridCol w="2212433">
                  <a:extLst>
                    <a:ext uri="{9D8B030D-6E8A-4147-A177-3AD203B41FA5}">
                      <a16:colId xmlns:a16="http://schemas.microsoft.com/office/drawing/2014/main" val="20002"/>
                    </a:ext>
                  </a:extLst>
                </a:gridCol>
                <a:gridCol w="2214673">
                  <a:extLst>
                    <a:ext uri="{9D8B030D-6E8A-4147-A177-3AD203B41FA5}">
                      <a16:colId xmlns:a16="http://schemas.microsoft.com/office/drawing/2014/main" val="20003"/>
                    </a:ext>
                  </a:extLst>
                </a:gridCol>
                <a:gridCol w="2214672">
                  <a:extLst>
                    <a:ext uri="{9D8B030D-6E8A-4147-A177-3AD203B41FA5}">
                      <a16:colId xmlns:a16="http://schemas.microsoft.com/office/drawing/2014/main" val="20004"/>
                    </a:ext>
                  </a:extLst>
                </a:gridCol>
              </a:tblGrid>
              <a:tr h="7725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1" i="1" u="none" strike="noStrike" cap="none" normalizeH="0" baseline="0" dirty="0">
                          <a:ln>
                            <a:noFill/>
                          </a:ln>
                          <a:solidFill>
                            <a:schemeClr val="tx1"/>
                          </a:solidFill>
                          <a:effectLst/>
                          <a:latin typeface="Arial" charset="0"/>
                        </a:rPr>
                        <a:t>Map/ Globe Skills</a:t>
                      </a:r>
                    </a:p>
                  </a:txBody>
                  <a:tcPr marL="96288" marR="96288" marT="48143" marB="48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1" i="1" u="none" strike="noStrike" cap="none" normalizeH="0" baseline="0" dirty="0">
                          <a:ln>
                            <a:noFill/>
                          </a:ln>
                          <a:solidFill>
                            <a:schemeClr val="tx1"/>
                          </a:solidFill>
                          <a:effectLst/>
                          <a:latin typeface="Arial" charset="0"/>
                        </a:rPr>
                        <a:t>Charts/ Graphs</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1" u="none" strike="noStrike" cap="none" normalizeH="0" baseline="0" dirty="0">
                          <a:ln>
                            <a:noFill/>
                          </a:ln>
                          <a:solidFill>
                            <a:schemeClr val="tx1"/>
                          </a:solidFill>
                          <a:effectLst/>
                          <a:latin typeface="Arial" charset="0"/>
                        </a:rPr>
                        <a:t>Analyzing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1" u="none" strike="noStrike" cap="none" normalizeH="0" baseline="0" dirty="0">
                          <a:ln>
                            <a:noFill/>
                          </a:ln>
                          <a:solidFill>
                            <a:schemeClr val="tx1"/>
                          </a:solidFill>
                          <a:effectLst/>
                          <a:latin typeface="Arial" charset="0"/>
                        </a:rPr>
                        <a:t>Art &amp; Artifacts </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1" i="1" u="none" strike="noStrike" cap="none" normalizeH="0" baseline="0" dirty="0">
                          <a:ln>
                            <a:noFill/>
                          </a:ln>
                          <a:solidFill>
                            <a:schemeClr val="tx1"/>
                          </a:solidFill>
                          <a:effectLst/>
                          <a:latin typeface="Arial" charset="0"/>
                        </a:rPr>
                        <a:t>Timelines</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1" i="1" u="none" strike="noStrike" cap="none" normalizeH="0" baseline="0" dirty="0">
                          <a:ln>
                            <a:noFill/>
                          </a:ln>
                          <a:solidFill>
                            <a:schemeClr val="tx1"/>
                          </a:solidFill>
                          <a:effectLst/>
                          <a:latin typeface="Arial" charset="0"/>
                        </a:rPr>
                        <a:t>Political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1" i="1" u="none" strike="noStrike" cap="none" normalizeH="0" baseline="0" dirty="0">
                          <a:ln>
                            <a:noFill/>
                          </a:ln>
                          <a:solidFill>
                            <a:schemeClr val="tx1"/>
                          </a:solidFill>
                          <a:effectLst/>
                          <a:latin typeface="Arial" charset="0"/>
                        </a:rPr>
                        <a:t>Cartoons</a:t>
                      </a:r>
                    </a:p>
                  </a:txBody>
                  <a:tcPr marL="96288" marR="96288" marT="48143" marB="48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0"/>
                  </a:ext>
                </a:extLst>
              </a:tr>
              <a:tr h="7725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Map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1</a:t>
                      </a:r>
                    </a:p>
                  </a:txBody>
                  <a:tcPr marL="96288" marR="96288" marT="48143" marB="48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C/G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2</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Artifact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3</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Timeline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4</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Cartoon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5</a:t>
                      </a:r>
                    </a:p>
                  </a:txBody>
                  <a:tcPr marL="96288" marR="96288" marT="48143" marB="48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1"/>
                  </a:ext>
                </a:extLst>
              </a:tr>
              <a:tr h="7725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Map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6</a:t>
                      </a:r>
                    </a:p>
                  </a:txBody>
                  <a:tcPr marL="96288" marR="96288" marT="48143" marB="48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C/G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7</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Artifact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8</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Timeline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9</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Cartoon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10</a:t>
                      </a:r>
                    </a:p>
                  </a:txBody>
                  <a:tcPr marL="96288" marR="96288" marT="48143" marB="48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2"/>
                  </a:ext>
                </a:extLst>
              </a:tr>
              <a:tr h="7725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Map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11</a:t>
                      </a:r>
                    </a:p>
                  </a:txBody>
                  <a:tcPr marL="96288" marR="96288" marT="48143" marB="48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C/G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12</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Artifact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13</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Timeline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14</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Cartoon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15</a:t>
                      </a:r>
                    </a:p>
                  </a:txBody>
                  <a:tcPr marL="96288" marR="96288" marT="48143" marB="48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3"/>
                  </a:ext>
                </a:extLst>
              </a:tr>
              <a:tr h="7725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Map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16</a:t>
                      </a:r>
                    </a:p>
                  </a:txBody>
                  <a:tcPr marL="96288" marR="96288" marT="48143" marB="48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C/G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17</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Artifact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18</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Timeline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19</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Cartoon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20</a:t>
                      </a:r>
                    </a:p>
                  </a:txBody>
                  <a:tcPr marL="96288" marR="96288" marT="48143" marB="48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4"/>
                  </a:ext>
                </a:extLst>
              </a:tr>
              <a:tr h="7725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Map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21</a:t>
                      </a:r>
                    </a:p>
                  </a:txBody>
                  <a:tcPr marL="96288" marR="96288" marT="48143" marB="48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C/G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22</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Artifact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23</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Timeline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24</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Cartoon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25</a:t>
                      </a:r>
                    </a:p>
                  </a:txBody>
                  <a:tcPr marL="96288" marR="96288" marT="48143" marB="48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5"/>
                  </a:ext>
                </a:extLst>
              </a:tr>
              <a:tr h="7725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Map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26</a:t>
                      </a:r>
                    </a:p>
                  </a:txBody>
                  <a:tcPr marL="96288" marR="96288" marT="48143" marB="48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C/G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27</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Artifact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28</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Timeline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29</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Cartoon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30</a:t>
                      </a:r>
                    </a:p>
                  </a:txBody>
                  <a:tcPr marL="96288" marR="96288" marT="48143" marB="48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6"/>
                  </a:ext>
                </a:extLst>
              </a:tr>
              <a:tr h="7725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Map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31</a:t>
                      </a:r>
                    </a:p>
                  </a:txBody>
                  <a:tcPr marL="96288" marR="96288" marT="48143" marB="481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C/G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32</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Artifact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33</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Timeline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34</a:t>
                      </a:r>
                    </a:p>
                  </a:txBody>
                  <a:tcPr marL="96288" marR="96288" marT="48143" marB="481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Cartoon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Arial" charset="0"/>
                        </a:rPr>
                        <a:t>Week 35</a:t>
                      </a:r>
                    </a:p>
                  </a:txBody>
                  <a:tcPr marL="96288" marR="96288" marT="48143" marB="481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8040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B5F551-EAAA-B872-683C-6B7A8FEFC36E}"/>
              </a:ext>
            </a:extLst>
          </p:cNvPr>
          <p:cNvSpPr txBox="1"/>
          <p:nvPr/>
        </p:nvSpPr>
        <p:spPr>
          <a:xfrm>
            <a:off x="8252749" y="6355845"/>
            <a:ext cx="3939252" cy="338554"/>
          </a:xfrm>
          <a:prstGeom prst="rect">
            <a:avLst/>
          </a:prstGeom>
          <a:noFill/>
        </p:spPr>
        <p:txBody>
          <a:bodyPr wrap="square" rtlCol="0">
            <a:spAutoFit/>
          </a:bodyPr>
          <a:lstStyle/>
          <a:p>
            <a:r>
              <a:rPr lang="en-US" sz="800" dirty="0">
                <a:solidFill>
                  <a:schemeClr val="bg1"/>
                </a:solidFill>
                <a:latin typeface="Avenir Light" panose="020B0402020203020204" pitchFamily="34" charset="77"/>
              </a:rPr>
              <a:t>Image credits: Title slide, Georgia State Capitol, Atlanta, GA, ©Shutterstock; End slide, Altamaha Waterfowl Management Area, Darien, GA, Emmett Mullins</a:t>
            </a:r>
          </a:p>
        </p:txBody>
      </p:sp>
      <p:sp>
        <p:nvSpPr>
          <p:cNvPr id="3" name="Footer Placeholder 2">
            <a:extLst>
              <a:ext uri="{FF2B5EF4-FFF2-40B4-BE49-F238E27FC236}">
                <a16:creationId xmlns:a16="http://schemas.microsoft.com/office/drawing/2014/main" id="{5DEA308A-644B-6CDE-6972-DD967FFFCCDC}"/>
              </a:ext>
            </a:extLst>
          </p:cNvPr>
          <p:cNvSpPr>
            <a:spLocks noGrp="1"/>
          </p:cNvSpPr>
          <p:nvPr>
            <p:ph type="ftr" sz="quarter" idx="11"/>
          </p:nvPr>
        </p:nvSpPr>
        <p:spPr/>
        <p:txBody>
          <a:bodyPr/>
          <a:lstStyle/>
          <a:p>
            <a:r>
              <a:rPr lang="en-US" dirty="0">
                <a:solidFill>
                  <a:schemeClr val="bg1"/>
                </a:solidFill>
              </a:rPr>
              <a:t>© Clairmont Press, Inc. </a:t>
            </a:r>
          </a:p>
        </p:txBody>
      </p:sp>
      <p:sp>
        <p:nvSpPr>
          <p:cNvPr id="2" name="TextBox 1">
            <a:extLst>
              <a:ext uri="{FF2B5EF4-FFF2-40B4-BE49-F238E27FC236}">
                <a16:creationId xmlns:a16="http://schemas.microsoft.com/office/drawing/2014/main" id="{4F0D2CCD-5616-2E3C-7DBC-D9361260C692}"/>
              </a:ext>
            </a:extLst>
          </p:cNvPr>
          <p:cNvSpPr txBox="1"/>
          <p:nvPr/>
        </p:nvSpPr>
        <p:spPr>
          <a:xfrm>
            <a:off x="163974" y="5709514"/>
            <a:ext cx="4905737" cy="646331"/>
          </a:xfrm>
          <a:prstGeom prst="rect">
            <a:avLst/>
          </a:prstGeom>
          <a:noFill/>
        </p:spPr>
        <p:txBody>
          <a:bodyPr wrap="square" rtlCol="0">
            <a:spAutoFit/>
          </a:bodyPr>
          <a:lstStyle/>
          <a:p>
            <a:r>
              <a:rPr lang="en-US" sz="1200" b="1" dirty="0">
                <a:solidFill>
                  <a:schemeClr val="bg1"/>
                </a:solidFill>
              </a:rPr>
              <a:t>The Altamaha Waterfowl Management Area near Darien consists of 27,000 acres of hardwood trees and cypress-tupelo swamps.  </a:t>
            </a:r>
            <a:endParaRPr lang="en-US" sz="500" b="1" dirty="0">
              <a:solidFill>
                <a:schemeClr val="bg1"/>
              </a:solidFill>
              <a:latin typeface="Avenir Light" panose="020B0402020203020204" pitchFamily="34" charset="77"/>
            </a:endParaRPr>
          </a:p>
        </p:txBody>
      </p:sp>
    </p:spTree>
    <p:extLst>
      <p:ext uri="{BB962C8B-B14F-4D97-AF65-F5344CB8AC3E}">
        <p14:creationId xmlns:p14="http://schemas.microsoft.com/office/powerpoint/2010/main" val="311626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por Trai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Vapor Trail</Template>
  <TotalTime>1003</TotalTime>
  <Words>511</Words>
  <Application>Microsoft Macintosh PowerPoint</Application>
  <PresentationFormat>Widescreen</PresentationFormat>
  <Paragraphs>107</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Arial</vt:lpstr>
      <vt:lpstr>Avenir Light</vt:lpstr>
      <vt:lpstr>Century Gothic</vt:lpstr>
      <vt:lpstr>Wingdings</vt:lpstr>
      <vt:lpstr>Vapor Trail</vt:lpstr>
      <vt:lpstr>Smart Skills</vt:lpstr>
      <vt:lpstr>PowerPoint Presentation</vt:lpstr>
      <vt:lpstr>PowerPoint Presentation</vt:lpstr>
      <vt:lpstr>PowerPoint Presentation</vt:lpstr>
      <vt:lpstr>PowerPoint Presentation</vt:lpstr>
    </vt:vector>
  </TitlesOfParts>
  <Manager/>
  <Company>(c)2025 Clairmont Press, Inc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Skills </dc:title>
  <dc:subject>Georgia Studies: Exploring and Connecting 8</dc:subject>
  <dc:creator/>
  <cp:keywords/>
  <dc:description/>
  <cp:lastModifiedBy>Emmett Mullins</cp:lastModifiedBy>
  <cp:revision>21</cp:revision>
  <dcterms:created xsi:type="dcterms:W3CDTF">2025-06-26T12:29:05Z</dcterms:created>
  <dcterms:modified xsi:type="dcterms:W3CDTF">2025-07-07T20:01:22Z</dcterms:modified>
  <cp:category/>
</cp:coreProperties>
</file>