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73"/>
    <p:restoredTop sz="82887"/>
  </p:normalViewPr>
  <p:slideViewPr>
    <p:cSldViewPr snapToGrid="0">
      <p:cViewPr varScale="1">
        <p:scale>
          <a:sx n="87" d="100"/>
          <a:sy n="87" d="100"/>
        </p:scale>
        <p:origin x="2024" y="4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7DAB-597A-6245-AD4E-5232EF7B64E3}" type="datetimeFigureOut">
              <a:rPr lang="en-US" smtClean="0"/>
              <a:t>7/7/25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A4BA-6F3C-DE41-BD2B-44EE0949FA88}" type="slidenum">
              <a:rPr lang="en-US" smtClean="0"/>
              <a:t>‹#›</a:t>
            </a:fld>
            <a:endParaRPr lang="en-US" dirty="0"/>
          </a:p>
        </p:txBody>
      </p:sp>
    </p:spTree>
    <p:extLst>
      <p:ext uri="{BB962C8B-B14F-4D97-AF65-F5344CB8AC3E}">
        <p14:creationId xmlns:p14="http://schemas.microsoft.com/office/powerpoint/2010/main" val="1419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Smart Skills directions on the Teacher Tech Website for </a:t>
            </a:r>
            <a:r>
              <a:rPr lang="en-US" i="1" dirty="0"/>
              <a:t>Georgia Studies: Exploring and Connecting 8</a:t>
            </a:r>
            <a:r>
              <a:rPr lang="en-US" i="0" dirty="0"/>
              <a:t> for teaching suggestions. </a:t>
            </a:r>
          </a:p>
          <a:p>
            <a:endParaRPr lang="en-US" i="0" dirty="0"/>
          </a:p>
          <a:p>
            <a:r>
              <a:rPr lang="en-US" dirty="0"/>
              <a:t>Teacher notes and answers will display in this space. </a:t>
            </a:r>
          </a:p>
        </p:txBody>
      </p:sp>
      <p:sp>
        <p:nvSpPr>
          <p:cNvPr id="4" name="Slide Number Placeholder 3"/>
          <p:cNvSpPr>
            <a:spLocks noGrp="1"/>
          </p:cNvSpPr>
          <p:nvPr>
            <p:ph type="sldNum" sz="quarter" idx="5"/>
          </p:nvPr>
        </p:nvSpPr>
        <p:spPr/>
        <p:txBody>
          <a:bodyPr/>
          <a:lstStyle/>
          <a:p>
            <a:fld id="{BE24A4BA-6F3C-DE41-BD2B-44EE0949FA88}" type="slidenum">
              <a:rPr lang="en-US" smtClean="0"/>
              <a:t>1</a:t>
            </a:fld>
            <a:endParaRPr lang="en-US" dirty="0"/>
          </a:p>
        </p:txBody>
      </p:sp>
    </p:spTree>
    <p:extLst>
      <p:ext uri="{BB962C8B-B14F-4D97-AF65-F5344CB8AC3E}">
        <p14:creationId xmlns:p14="http://schemas.microsoft.com/office/powerpoint/2010/main" val="23681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will vary. </a:t>
            </a:r>
          </a:p>
          <a:p>
            <a:endParaRPr lang="en-US" dirty="0"/>
          </a:p>
          <a:p>
            <a:r>
              <a:rPr lang="en-US" dirty="0"/>
              <a:t>TEACHER NOTE: This opener allows students to view the map with no specific question to answer. Often, it is beneficial to study a map and its components before searching for a specific answer. Allow at least one minute for students to silently study the map and create a jot list before discussing responses as a group. Students may notice that this is a map of the state of Georgia. Counties are outlined, and county seats are identified. There is a compass rose. Students may notice that there are no physical features (such as mountains or rivers). Border states are not shown, etc. </a:t>
            </a:r>
          </a:p>
          <a:p>
            <a:endParaRPr lang="en-US" dirty="0"/>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2</a:t>
            </a:fld>
            <a:endParaRPr lang="en-US" dirty="0"/>
          </a:p>
        </p:txBody>
      </p:sp>
    </p:spTree>
    <p:extLst>
      <p:ext uri="{BB962C8B-B14F-4D97-AF65-F5344CB8AC3E}">
        <p14:creationId xmlns:p14="http://schemas.microsoft.com/office/powerpoint/2010/main" val="10669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Atlanta</a:t>
            </a:r>
          </a:p>
          <a:p>
            <a:pPr marL="228600" indent="-228600">
              <a:buAutoNum type="arabicPeriod"/>
            </a:pPr>
            <a:r>
              <a:rPr lang="en-US" dirty="0"/>
              <a:t>The answer will depend on your county. </a:t>
            </a:r>
          </a:p>
          <a:p>
            <a:pPr marL="228600" indent="-228600">
              <a:buAutoNum type="arabicPeriod"/>
            </a:pPr>
            <a:endParaRPr lang="en-US" dirty="0"/>
          </a:p>
          <a:p>
            <a:pPr marL="0" indent="0">
              <a:buNone/>
            </a:pPr>
            <a:r>
              <a:rPr lang="en-US" dirty="0"/>
              <a:t>TEACHER NOTE: These are basic locate and identify questions. If you have not done so already, this is an opportunity to discuss the significance of a county seat and gauge what students already know about the county seat as a center of local government. You may want to discuss the types of government functions that are directed from the county seat, where the county courthouse is located. </a:t>
            </a:r>
          </a:p>
          <a:p>
            <a:pPr marL="0" indent="0">
              <a:buNone/>
            </a:pPr>
            <a:endParaRPr lang="en-US" dirty="0"/>
          </a:p>
          <a:p>
            <a:pPr marL="0" indent="0">
              <a:buNone/>
            </a:pPr>
            <a:r>
              <a:rPr lang="en-US" dirty="0"/>
              <a:t>Have a student physically point out these locations on the map during the discussion rather than assuming that all students have seen them.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3</a:t>
            </a:fld>
            <a:endParaRPr lang="en-US" dirty="0"/>
          </a:p>
        </p:txBody>
      </p:sp>
    </p:spTree>
    <p:extLst>
      <p:ext uri="{BB962C8B-B14F-4D97-AF65-F5344CB8AC3E}">
        <p14:creationId xmlns:p14="http://schemas.microsoft.com/office/powerpoint/2010/main" val="40703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southeast </a:t>
            </a:r>
          </a:p>
          <a:p>
            <a:pPr marL="228600" indent="-228600">
              <a:buAutoNum type="arabicPeriod"/>
            </a:pPr>
            <a:r>
              <a:rPr lang="en-US" dirty="0"/>
              <a:t>Answers will vary</a:t>
            </a:r>
          </a:p>
          <a:p>
            <a:pPr marL="228600" indent="-228600">
              <a:buAutoNum type="arabicPeriod"/>
            </a:pPr>
            <a:endParaRPr lang="en-US" dirty="0"/>
          </a:p>
          <a:p>
            <a:pPr marL="0" indent="0">
              <a:buNone/>
            </a:pPr>
            <a:r>
              <a:rPr lang="en-US" dirty="0"/>
              <a:t>TEACHER NOTE: This is a basic directions question. You should ensure that the discussion includes both cardinal and intermediate points on the compass rose. Some students may need direct instruction on using the points of the compass rose in directions. </a:t>
            </a:r>
          </a:p>
          <a:p>
            <a:pPr marL="0" indent="0">
              <a:buNone/>
            </a:pPr>
            <a:endParaRPr lang="en-US" dirty="0"/>
          </a:p>
          <a:p>
            <a:pPr marL="0" indent="0">
              <a:buNone/>
            </a:pPr>
            <a:r>
              <a:rPr lang="en-US" dirty="0"/>
              <a:t>Classroom management: Provide students with directions on who they should share their questions with (e.g., elbow partners, nearby students, etc.). Allow a few students to share their questions with the class while another student points out the answers to the group using the projected map.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4</a:t>
            </a:fld>
            <a:endParaRPr lang="en-US" dirty="0"/>
          </a:p>
        </p:txBody>
      </p:sp>
    </p:spTree>
    <p:extLst>
      <p:ext uri="{BB962C8B-B14F-4D97-AF65-F5344CB8AC3E}">
        <p14:creationId xmlns:p14="http://schemas.microsoft.com/office/powerpoint/2010/main" val="102108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Cherokee, Forsyth, Gwinnett, DeKalb, Clayton, Fayette, Coweta, Carroll, Douglas, Cobb</a:t>
            </a:r>
          </a:p>
          <a:p>
            <a:pPr marL="228600" indent="-228600">
              <a:buAutoNum type="arabicPeriod"/>
            </a:pPr>
            <a:r>
              <a:rPr lang="en-US" dirty="0"/>
              <a:t>Answers will vary according to your school’s location. </a:t>
            </a:r>
          </a:p>
          <a:p>
            <a:pPr marL="228600" indent="-228600">
              <a:buAutoNum type="arabicPeriod"/>
            </a:pPr>
            <a:endParaRPr lang="en-US" dirty="0"/>
          </a:p>
          <a:p>
            <a:pPr marL="0" indent="0">
              <a:buNone/>
            </a:pPr>
            <a:endParaRPr lang="en-US" dirty="0"/>
          </a:p>
          <a:p>
            <a:pPr marL="0" indent="0">
              <a:buNone/>
            </a:pPr>
            <a:r>
              <a:rPr lang="en-US" dirty="0"/>
              <a:t>TEACHER NOTE: This is an opportunity to gauge whether students understand the concept of a border. You may want to discuss how they would know if they were at a border. For example, most county borders are marked by signs on the roadside. You may want to ask why the borders matter. For example, local government services vary by county. Taxes may differ from one county to the next. School districts are often aligned with county borders, and so on.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5</a:t>
            </a:fld>
            <a:endParaRPr lang="en-US" dirty="0"/>
          </a:p>
        </p:txBody>
      </p:sp>
    </p:spTree>
    <p:extLst>
      <p:ext uri="{BB962C8B-B14F-4D97-AF65-F5344CB8AC3E}">
        <p14:creationId xmlns:p14="http://schemas.microsoft.com/office/powerpoint/2010/main" val="80824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Harris, Talbot, Upson, Crawford, Bibb, Twiggs, Wilkinson</a:t>
            </a:r>
          </a:p>
          <a:p>
            <a:pPr marL="228600" indent="-228600">
              <a:buFont typeface="+mj-lt"/>
              <a:buAutoNum type="arabicPeriod"/>
            </a:pPr>
            <a:r>
              <a:rPr lang="en-US" dirty="0"/>
              <a:t>Answers will vary.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TEACHER NOTE: A tricky response to the second question would be traveling from Trenton to Chatsworth. In a straight line, the answer would be: Dade, Walker, Catoosa, Whitfield, Murray. However, due to the shape of the counties, the traveler could go around Catoosa. So the answer would be: Dade, Walker, Whitfield, Murray. </a:t>
            </a:r>
          </a:p>
        </p:txBody>
      </p:sp>
      <p:sp>
        <p:nvSpPr>
          <p:cNvPr id="4" name="Slide Number Placeholder 3"/>
          <p:cNvSpPr>
            <a:spLocks noGrp="1"/>
          </p:cNvSpPr>
          <p:nvPr>
            <p:ph type="sldNum" sz="quarter" idx="5"/>
          </p:nvPr>
        </p:nvSpPr>
        <p:spPr/>
        <p:txBody>
          <a:bodyPr/>
          <a:lstStyle/>
          <a:p>
            <a:fld id="{BE24A4BA-6F3C-DE41-BD2B-44EE0949FA88}" type="slidenum">
              <a:rPr lang="en-US" smtClean="0"/>
              <a:t>6</a:t>
            </a:fld>
            <a:endParaRPr lang="en-US" dirty="0"/>
          </a:p>
        </p:txBody>
      </p:sp>
    </p:spTree>
    <p:extLst>
      <p:ext uri="{BB962C8B-B14F-4D97-AF65-F5344CB8AC3E}">
        <p14:creationId xmlns:p14="http://schemas.microsoft.com/office/powerpoint/2010/main" val="18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7</a:t>
            </a:fld>
            <a:endParaRPr lang="en-US" dirty="0"/>
          </a:p>
        </p:txBody>
      </p:sp>
    </p:spTree>
    <p:extLst>
      <p:ext uri="{BB962C8B-B14F-4D97-AF65-F5344CB8AC3E}">
        <p14:creationId xmlns:p14="http://schemas.microsoft.com/office/powerpoint/2010/main" val="272340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976C402E-B1C0-B342-B143-8B01E77D075E}" type="slidenum">
              <a:rPr lang="en-US" smtClean="0"/>
              <a:t>‹#›</a:t>
            </a:fld>
            <a:endParaRPr lang="en-US" dirty="0"/>
          </a:p>
        </p:txBody>
      </p:sp>
      <p:sp>
        <p:nvSpPr>
          <p:cNvPr id="9" name="TextBox 8">
            <a:extLst>
              <a:ext uri="{FF2B5EF4-FFF2-40B4-BE49-F238E27FC236}">
                <a16:creationId xmlns:a16="http://schemas.microsoft.com/office/drawing/2014/main" id="{8808D26F-4A15-7A3B-29F5-DF8B46497BE0}"/>
              </a:ext>
            </a:extLst>
          </p:cNvPr>
          <p:cNvSpPr txBox="1"/>
          <p:nvPr userDrawn="1"/>
        </p:nvSpPr>
        <p:spPr>
          <a:xfrm>
            <a:off x="200278" y="6488668"/>
            <a:ext cx="6097348" cy="246221"/>
          </a:xfrm>
          <a:prstGeom prst="rect">
            <a:avLst/>
          </a:prstGeom>
          <a:noFill/>
        </p:spPr>
        <p:txBody>
          <a:bodyPr wrap="square">
            <a:spAutoFit/>
          </a:bodyPr>
          <a:lstStyle/>
          <a:p>
            <a:r>
              <a:rPr lang="en-US" sz="1000" b="1" dirty="0"/>
              <a:t> </a:t>
            </a:r>
            <a:r>
              <a:rPr lang="en-US" sz="1000" b="1" dirty="0">
                <a:solidFill>
                  <a:schemeClr val="bg1"/>
                </a:solidFill>
              </a:rPr>
              <a:t>© Clairmont Press, Inc. </a:t>
            </a:r>
            <a:endParaRPr lang="en-US" sz="1000" b="1" dirty="0"/>
          </a:p>
        </p:txBody>
      </p:sp>
      <p:pic>
        <p:nvPicPr>
          <p:cNvPr id="10" name="Picture 9" descr="C3-HD-TOP.png">
            <a:extLst>
              <a:ext uri="{FF2B5EF4-FFF2-40B4-BE49-F238E27FC236}">
                <a16:creationId xmlns:a16="http://schemas.microsoft.com/office/drawing/2014/main" id="{11C57742-9DF2-7DBC-41E7-F441FB46729D}"/>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67525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CD151145-2081-4CC5-761B-2F7C1734E628}"/>
              </a:ext>
            </a:extLst>
          </p:cNvPr>
          <p:cNvPicPr>
            <a:picLocks noChangeAspect="1"/>
          </p:cNvPicPr>
          <p:nvPr userDrawn="1"/>
        </p:nvPicPr>
        <p:blipFill>
          <a:blip r:embed="rId2"/>
          <a:stretch>
            <a:fillRect/>
          </a:stretch>
        </p:blipFill>
        <p:spPr>
          <a:xfrm>
            <a:off x="228600" y="6398707"/>
            <a:ext cx="457200" cy="279400"/>
          </a:xfrm>
          <a:prstGeom prst="rect">
            <a:avLst/>
          </a:prstGeom>
        </p:spPr>
      </p:pic>
    </p:spTree>
    <p:extLst>
      <p:ext uri="{BB962C8B-B14F-4D97-AF65-F5344CB8AC3E}">
        <p14:creationId xmlns:p14="http://schemas.microsoft.com/office/powerpoint/2010/main" val="39200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28292"/>
            <a:lum/>
          </a:blip>
          <a:srcRect/>
          <a:tile tx="0" ty="0" sx="100000" sy="100000" flip="none" algn="tl"/>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D4925E68-8B8F-917D-1514-970095C5226F}"/>
              </a:ext>
            </a:extLst>
          </p:cNvPr>
          <p:cNvPicPr>
            <a:picLocks noChangeAspect="1"/>
          </p:cNvPicPr>
          <p:nvPr userDrawn="1"/>
        </p:nvPicPr>
        <p:blipFill>
          <a:blip r:embed="rId3"/>
          <a:stretch>
            <a:fillRect/>
          </a:stretch>
        </p:blipFill>
        <p:spPr>
          <a:xfrm>
            <a:off x="213511" y="6398707"/>
            <a:ext cx="457200" cy="279400"/>
          </a:xfrm>
          <a:prstGeom prst="rect">
            <a:avLst/>
          </a:prstGeom>
        </p:spPr>
      </p:pic>
      <p:pic>
        <p:nvPicPr>
          <p:cNvPr id="10" name="Picture 9" descr="C3-HD-TOP.png">
            <a:extLst>
              <a:ext uri="{FF2B5EF4-FFF2-40B4-BE49-F238E27FC236}">
                <a16:creationId xmlns:a16="http://schemas.microsoft.com/office/drawing/2014/main" id="{DC28EDF5-1F97-3449-D6AA-618187709ABD}"/>
              </a:ext>
            </a:extLst>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1025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B58A28-C61A-D040-9DF4-D6019F7DEB6C}" type="datetime1">
              <a:rPr lang="en-US" smtClean="0"/>
              <a:t>7/7/25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 Clairmont Press, Inc. </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6C402E-B1C0-B342-B143-8B01E77D075E}" type="slidenum">
              <a:rPr lang="en-US" smtClean="0"/>
              <a:t>‹#›</a:t>
            </a:fld>
            <a:endParaRPr lang="en-US" dirty="0"/>
          </a:p>
        </p:txBody>
      </p:sp>
      <p:pic>
        <p:nvPicPr>
          <p:cNvPr id="9" name="Picture 8" descr="C3-HD-TOP.png">
            <a:extLst>
              <a:ext uri="{FF2B5EF4-FFF2-40B4-BE49-F238E27FC236}">
                <a16:creationId xmlns:a16="http://schemas.microsoft.com/office/drawing/2014/main" id="{40796F64-031E-BDB4-CABF-1417EF3432AE}"/>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2267995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C864-B288-0E05-F3C9-A099EA917303}"/>
              </a:ext>
            </a:extLst>
          </p:cNvPr>
          <p:cNvSpPr>
            <a:spLocks noGrp="1" noRot="1" noMove="1" noResize="1" noEditPoints="1" noAdjustHandles="1" noChangeArrowheads="1" noChangeShapeType="1"/>
          </p:cNvSpPr>
          <p:nvPr>
            <p:ph type="ctrTitle"/>
          </p:nvPr>
        </p:nvSpPr>
        <p:spPr>
          <a:xfrm>
            <a:off x="-68826" y="-137080"/>
            <a:ext cx="5761704" cy="875489"/>
          </a:xfrm>
          <a:noFill/>
        </p:spPr>
        <p:txBody>
          <a:bodyPr>
            <a:normAutofit/>
          </a:bodyPr>
          <a:lstStyle/>
          <a:p>
            <a:r>
              <a:rPr lang="en-US" sz="4800" b="1" dirty="0">
                <a:ln w="12700">
                  <a:solidFill>
                    <a:schemeClr val="bg1"/>
                  </a:solidFill>
                </a:ln>
                <a:solidFill>
                  <a:schemeClr val="accent1">
                    <a:lumMod val="50000"/>
                  </a:schemeClr>
                </a:solidFill>
              </a:rPr>
              <a:t>Smart Skills</a:t>
            </a:r>
          </a:p>
        </p:txBody>
      </p:sp>
      <p:sp>
        <p:nvSpPr>
          <p:cNvPr id="3" name="Subtitle 2">
            <a:extLst>
              <a:ext uri="{FF2B5EF4-FFF2-40B4-BE49-F238E27FC236}">
                <a16:creationId xmlns:a16="http://schemas.microsoft.com/office/drawing/2014/main" id="{C9B5F76E-4E17-C190-779E-E0D19810A16A}"/>
              </a:ext>
            </a:extLst>
          </p:cNvPr>
          <p:cNvSpPr>
            <a:spLocks noGrp="1" noRot="1" noMove="1" noResize="1" noEditPoints="1" noAdjustHandles="1" noChangeArrowheads="1" noChangeShapeType="1"/>
          </p:cNvSpPr>
          <p:nvPr>
            <p:ph type="subTitle" idx="1"/>
          </p:nvPr>
        </p:nvSpPr>
        <p:spPr>
          <a:xfrm>
            <a:off x="-58994" y="596122"/>
            <a:ext cx="5073570" cy="1606303"/>
          </a:xfrm>
          <a:noFill/>
        </p:spPr>
        <p:txBody>
          <a:bodyPr>
            <a:normAutofit fontScale="92500"/>
          </a:bodyPr>
          <a:lstStyle/>
          <a:p>
            <a:pPr>
              <a:spcBef>
                <a:spcPts val="0"/>
              </a:spcBef>
            </a:pPr>
            <a:r>
              <a:rPr lang="en-US" sz="3200" b="1" dirty="0">
                <a:ln w="12700">
                  <a:solidFill>
                    <a:schemeClr val="bg1"/>
                  </a:solidFill>
                </a:ln>
                <a:solidFill>
                  <a:schemeClr val="accent1">
                    <a:lumMod val="50000"/>
                  </a:schemeClr>
                </a:solidFill>
              </a:rPr>
              <a:t>Week 1</a:t>
            </a:r>
          </a:p>
          <a:p>
            <a:pPr>
              <a:spcBef>
                <a:spcPts val="0"/>
              </a:spcBef>
            </a:pPr>
            <a:r>
              <a:rPr lang="en-US" sz="3200" b="1" dirty="0">
                <a:ln w="12700">
                  <a:solidFill>
                    <a:schemeClr val="bg1"/>
                  </a:solidFill>
                </a:ln>
                <a:solidFill>
                  <a:schemeClr val="accent1">
                    <a:lumMod val="50000"/>
                  </a:schemeClr>
                </a:solidFill>
              </a:rPr>
              <a:t>Map 1: Georgia Counties and County Seats</a:t>
            </a:r>
          </a:p>
        </p:txBody>
      </p:sp>
      <p:pic>
        <p:nvPicPr>
          <p:cNvPr id="7" name="Picture 6" descr="Georgia Studies logo">
            <a:extLst>
              <a:ext uri="{FF2B5EF4-FFF2-40B4-BE49-F238E27FC236}">
                <a16:creationId xmlns:a16="http://schemas.microsoft.com/office/drawing/2014/main" id="{7F0F00BA-3B23-AA0B-1977-FC086BB688B0}"/>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00" contrast="100000"/>
                    </a14:imgEffect>
                  </a14:imgLayer>
                </a14:imgProps>
              </a:ext>
            </a:extLst>
          </a:blip>
          <a:stretch>
            <a:fillRect/>
          </a:stretch>
        </p:blipFill>
        <p:spPr>
          <a:xfrm>
            <a:off x="8902586" y="5929214"/>
            <a:ext cx="3151762" cy="875489"/>
          </a:xfrm>
          <a:prstGeom prst="rect">
            <a:avLst/>
          </a:prstGeom>
        </p:spPr>
      </p:pic>
    </p:spTree>
    <p:extLst>
      <p:ext uri="{BB962C8B-B14F-4D97-AF65-F5344CB8AC3E}">
        <p14:creationId xmlns:p14="http://schemas.microsoft.com/office/powerpoint/2010/main" val="82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7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B7E2-CF97-D03E-756C-ABFFD3B68485}"/>
              </a:ext>
            </a:extLst>
          </p:cNvPr>
          <p:cNvSpPr>
            <a:spLocks noGrp="1"/>
          </p:cNvSpPr>
          <p:nvPr>
            <p:ph type="title" idx="4294967295"/>
          </p:nvPr>
        </p:nvSpPr>
        <p:spPr>
          <a:xfrm>
            <a:off x="76200" y="139533"/>
            <a:ext cx="2316480" cy="378627"/>
          </a:xfrm>
        </p:spPr>
        <p:txBody>
          <a:bodyPr>
            <a:normAutofit fontScale="90000"/>
          </a:bodyPr>
          <a:lstStyle/>
          <a:p>
            <a:r>
              <a:rPr lang="en-US" b="1" dirty="0"/>
              <a:t>Monday</a:t>
            </a:r>
          </a:p>
        </p:txBody>
      </p:sp>
      <p:sp>
        <p:nvSpPr>
          <p:cNvPr id="10" name="Content Placeholder 2">
            <a:extLst>
              <a:ext uri="{FF2B5EF4-FFF2-40B4-BE49-F238E27FC236}">
                <a16:creationId xmlns:a16="http://schemas.microsoft.com/office/drawing/2014/main" id="{B82DF1BF-566B-FBA2-B902-12BF21B6EE42}"/>
              </a:ext>
            </a:extLst>
          </p:cNvPr>
          <p:cNvSpPr>
            <a:spLocks noGrp="1"/>
          </p:cNvSpPr>
          <p:nvPr>
            <p:ph sz="half" idx="4294967295"/>
          </p:nvPr>
        </p:nvSpPr>
        <p:spPr>
          <a:xfrm>
            <a:off x="1" y="1416937"/>
            <a:ext cx="3900790" cy="4024125"/>
          </a:xfrm>
        </p:spPr>
        <p:txBody>
          <a:bodyPr/>
          <a:lstStyle/>
          <a:p>
            <a:r>
              <a:rPr lang="en-US" b="1" dirty="0"/>
              <a:t>Study the map. What do you notice about it? In the time given by your teacher, jot down the things that you notice about the map. </a:t>
            </a:r>
            <a:endParaRPr lang="en-US" dirty="0"/>
          </a:p>
          <a:p>
            <a:pPr marL="0" indent="0">
              <a:buNone/>
            </a:pPr>
            <a:r>
              <a:rPr lang="en-US" b="1" dirty="0"/>
              <a:t> </a:t>
            </a:r>
          </a:p>
          <a:p>
            <a:endParaRPr lang="en-US" b="1" dirty="0"/>
          </a:p>
          <a:p>
            <a:endParaRPr lang="en-US" dirty="0"/>
          </a:p>
        </p:txBody>
      </p:sp>
      <p:sp>
        <p:nvSpPr>
          <p:cNvPr id="3" name="Footer Placeholder 2">
            <a:extLst>
              <a:ext uri="{FF2B5EF4-FFF2-40B4-BE49-F238E27FC236}">
                <a16:creationId xmlns:a16="http://schemas.microsoft.com/office/drawing/2014/main" id="{DAC1E49E-FC28-2FD9-7517-04B2DE8979A2}"/>
              </a:ext>
            </a:extLst>
          </p:cNvPr>
          <p:cNvSpPr>
            <a:spLocks noGrp="1"/>
          </p:cNvSpPr>
          <p:nvPr>
            <p:ph type="ftr" sz="quarter" idx="11"/>
          </p:nvPr>
        </p:nvSpPr>
        <p:spPr/>
        <p:txBody>
          <a:bodyPr/>
          <a:lstStyle/>
          <a:p>
            <a:r>
              <a:rPr lang="en-US" dirty="0"/>
              <a:t>© Clairmont Press, Inc. </a:t>
            </a:r>
          </a:p>
        </p:txBody>
      </p:sp>
      <p:pic>
        <p:nvPicPr>
          <p:cNvPr id="5" name="Picture 4" descr="A map of the state of georgia&#10;&#10;AI-generated content may be incorrect.">
            <a:extLst>
              <a:ext uri="{FF2B5EF4-FFF2-40B4-BE49-F238E27FC236}">
                <a16:creationId xmlns:a16="http://schemas.microsoft.com/office/drawing/2014/main" id="{BF6FFE48-6797-022D-441B-D0FE63786238}"/>
              </a:ext>
            </a:extLst>
          </p:cNvPr>
          <p:cNvPicPr>
            <a:picLocks noChangeAspect="1"/>
          </p:cNvPicPr>
          <p:nvPr/>
        </p:nvPicPr>
        <p:blipFill>
          <a:blip r:embed="rId4"/>
          <a:stretch>
            <a:fillRect/>
          </a:stretch>
        </p:blipFill>
        <p:spPr>
          <a:xfrm>
            <a:off x="6289678" y="-1"/>
            <a:ext cx="5902322" cy="6858000"/>
          </a:xfrm>
          <a:prstGeom prst="rect">
            <a:avLst/>
          </a:prstGeom>
        </p:spPr>
      </p:pic>
    </p:spTree>
    <p:extLst>
      <p:ext uri="{BB962C8B-B14F-4D97-AF65-F5344CB8AC3E}">
        <p14:creationId xmlns:p14="http://schemas.microsoft.com/office/powerpoint/2010/main" val="13312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B9BFAB5-C820-CFB4-92AF-12EC727591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8CC8D-5BCB-C137-2BCB-847C9D98FC85}"/>
              </a:ext>
            </a:extLst>
          </p:cNvPr>
          <p:cNvSpPr>
            <a:spLocks noGrp="1"/>
          </p:cNvSpPr>
          <p:nvPr>
            <p:ph sz="half" idx="4294967295"/>
          </p:nvPr>
        </p:nvSpPr>
        <p:spPr>
          <a:xfrm>
            <a:off x="0" y="1444752"/>
            <a:ext cx="5145932" cy="4547486"/>
          </a:xfrm>
        </p:spPr>
        <p:txBody>
          <a:bodyPr>
            <a:normAutofit/>
          </a:bodyPr>
          <a:lstStyle/>
          <a:p>
            <a:r>
              <a:rPr lang="en-US" b="1" dirty="0"/>
              <a:t>What is the county seat of Fulton County? </a:t>
            </a:r>
          </a:p>
          <a:p>
            <a:r>
              <a:rPr lang="en-US" b="1" dirty="0"/>
              <a:t>What is the county seat of your county? </a:t>
            </a:r>
            <a:endParaRPr lang="en-US" dirty="0"/>
          </a:p>
          <a:p>
            <a:endParaRPr lang="en-US" b="1" dirty="0"/>
          </a:p>
        </p:txBody>
      </p:sp>
      <p:sp>
        <p:nvSpPr>
          <p:cNvPr id="6" name="Title 1">
            <a:extLst>
              <a:ext uri="{FF2B5EF4-FFF2-40B4-BE49-F238E27FC236}">
                <a16:creationId xmlns:a16="http://schemas.microsoft.com/office/drawing/2014/main" id="{F79B6C73-1AE5-2602-3DA8-BA06122FE61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TUESDAY</a:t>
            </a:r>
          </a:p>
        </p:txBody>
      </p:sp>
      <p:sp>
        <p:nvSpPr>
          <p:cNvPr id="2" name="Footer Placeholder 1">
            <a:extLst>
              <a:ext uri="{FF2B5EF4-FFF2-40B4-BE49-F238E27FC236}">
                <a16:creationId xmlns:a16="http://schemas.microsoft.com/office/drawing/2014/main" id="{8F4EFF82-E630-E480-0C64-BC5CF3F3678F}"/>
              </a:ext>
            </a:extLst>
          </p:cNvPr>
          <p:cNvSpPr>
            <a:spLocks noGrp="1"/>
          </p:cNvSpPr>
          <p:nvPr>
            <p:ph type="ftr" sz="quarter" idx="11"/>
          </p:nvPr>
        </p:nvSpPr>
        <p:spPr/>
        <p:txBody>
          <a:bodyPr/>
          <a:lstStyle/>
          <a:p>
            <a:r>
              <a:rPr lang="en-US" dirty="0"/>
              <a:t>© Clairmont Press, Inc. </a:t>
            </a:r>
          </a:p>
        </p:txBody>
      </p:sp>
      <p:pic>
        <p:nvPicPr>
          <p:cNvPr id="4" name="Picture 3" descr="A map of the state of georgia&#10;&#10;AI-generated content may be incorrect.">
            <a:extLst>
              <a:ext uri="{FF2B5EF4-FFF2-40B4-BE49-F238E27FC236}">
                <a16:creationId xmlns:a16="http://schemas.microsoft.com/office/drawing/2014/main" id="{FDC952B1-5EF3-C543-67AC-1C1B06200DB7}"/>
              </a:ext>
            </a:extLst>
          </p:cNvPr>
          <p:cNvPicPr>
            <a:picLocks noChangeAspect="1"/>
          </p:cNvPicPr>
          <p:nvPr/>
        </p:nvPicPr>
        <p:blipFill>
          <a:blip r:embed="rId4"/>
          <a:stretch>
            <a:fillRect/>
          </a:stretch>
        </p:blipFill>
        <p:spPr>
          <a:xfrm>
            <a:off x="6289678" y="-1"/>
            <a:ext cx="5902322" cy="6858000"/>
          </a:xfrm>
          <a:prstGeom prst="rect">
            <a:avLst/>
          </a:prstGeom>
        </p:spPr>
      </p:pic>
    </p:spTree>
    <p:extLst>
      <p:ext uri="{BB962C8B-B14F-4D97-AF65-F5344CB8AC3E}">
        <p14:creationId xmlns:p14="http://schemas.microsoft.com/office/powerpoint/2010/main" val="31194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3CDA3423-C308-3424-3FEF-EFCD68F2DE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98DA5-68BF-CBC2-8C1B-899FDF85CB66}"/>
              </a:ext>
            </a:extLst>
          </p:cNvPr>
          <p:cNvSpPr>
            <a:spLocks noGrp="1"/>
          </p:cNvSpPr>
          <p:nvPr>
            <p:ph sz="half" idx="4294967295"/>
          </p:nvPr>
        </p:nvSpPr>
        <p:spPr>
          <a:xfrm>
            <a:off x="0" y="1426464"/>
            <a:ext cx="5038928" cy="4293399"/>
          </a:xfrm>
        </p:spPr>
        <p:txBody>
          <a:bodyPr>
            <a:normAutofit/>
          </a:bodyPr>
          <a:lstStyle/>
          <a:p>
            <a:r>
              <a:rPr lang="en-US" b="1" dirty="0"/>
              <a:t>Which general direction would you travel from Atlanta (Fulton County seat) to get to Waycross (Ware County seat)?</a:t>
            </a:r>
          </a:p>
          <a:p>
            <a:r>
              <a:rPr lang="en-US" b="1" dirty="0"/>
              <a:t>Write a similar question to the one above based on your county. Share your question with another student, and agree upon the answer. </a:t>
            </a:r>
          </a:p>
          <a:p>
            <a:endParaRPr lang="en-US" b="1" dirty="0"/>
          </a:p>
        </p:txBody>
      </p:sp>
      <p:sp>
        <p:nvSpPr>
          <p:cNvPr id="6" name="Title 1">
            <a:extLst>
              <a:ext uri="{FF2B5EF4-FFF2-40B4-BE49-F238E27FC236}">
                <a16:creationId xmlns:a16="http://schemas.microsoft.com/office/drawing/2014/main" id="{CB370504-26AF-7234-9434-484C1DC6663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WEDNESDAY</a:t>
            </a:r>
          </a:p>
        </p:txBody>
      </p:sp>
      <p:sp>
        <p:nvSpPr>
          <p:cNvPr id="2" name="Footer Placeholder 1">
            <a:extLst>
              <a:ext uri="{FF2B5EF4-FFF2-40B4-BE49-F238E27FC236}">
                <a16:creationId xmlns:a16="http://schemas.microsoft.com/office/drawing/2014/main" id="{CAC2D503-7E5C-4308-22B5-D6F508BB127F}"/>
              </a:ext>
            </a:extLst>
          </p:cNvPr>
          <p:cNvSpPr>
            <a:spLocks noGrp="1"/>
          </p:cNvSpPr>
          <p:nvPr>
            <p:ph type="ftr" sz="quarter" idx="11"/>
          </p:nvPr>
        </p:nvSpPr>
        <p:spPr/>
        <p:txBody>
          <a:bodyPr/>
          <a:lstStyle/>
          <a:p>
            <a:r>
              <a:rPr lang="en-US" dirty="0"/>
              <a:t>© Clairmont Press, Inc. </a:t>
            </a:r>
          </a:p>
        </p:txBody>
      </p:sp>
      <p:pic>
        <p:nvPicPr>
          <p:cNvPr id="4" name="Picture 3" descr="A map of the state of georgia&#10;&#10;AI-generated content may be incorrect.">
            <a:extLst>
              <a:ext uri="{FF2B5EF4-FFF2-40B4-BE49-F238E27FC236}">
                <a16:creationId xmlns:a16="http://schemas.microsoft.com/office/drawing/2014/main" id="{377057ED-A8A4-2E93-58B6-414A982F91FA}"/>
              </a:ext>
            </a:extLst>
          </p:cNvPr>
          <p:cNvPicPr>
            <a:picLocks noChangeAspect="1"/>
          </p:cNvPicPr>
          <p:nvPr/>
        </p:nvPicPr>
        <p:blipFill>
          <a:blip r:embed="rId4"/>
          <a:stretch>
            <a:fillRect/>
          </a:stretch>
        </p:blipFill>
        <p:spPr>
          <a:xfrm>
            <a:off x="6289678" y="-1"/>
            <a:ext cx="5902322" cy="6858000"/>
          </a:xfrm>
          <a:prstGeom prst="rect">
            <a:avLst/>
          </a:prstGeom>
        </p:spPr>
      </p:pic>
    </p:spTree>
    <p:extLst>
      <p:ext uri="{BB962C8B-B14F-4D97-AF65-F5344CB8AC3E}">
        <p14:creationId xmlns:p14="http://schemas.microsoft.com/office/powerpoint/2010/main" val="7804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A26F67C-BEDE-F2DF-9F6A-3D7AE0CFDD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7DFF6-FB3F-9999-E5A4-AC9CC14A9746}"/>
              </a:ext>
            </a:extLst>
          </p:cNvPr>
          <p:cNvSpPr>
            <a:spLocks noGrp="1"/>
          </p:cNvSpPr>
          <p:nvPr>
            <p:ph sz="half" idx="4294967295"/>
          </p:nvPr>
        </p:nvSpPr>
        <p:spPr>
          <a:xfrm>
            <a:off x="-1" y="1455111"/>
            <a:ext cx="4717915" cy="4293935"/>
          </a:xfrm>
        </p:spPr>
        <p:txBody>
          <a:bodyPr>
            <a:normAutofit/>
          </a:bodyPr>
          <a:lstStyle/>
          <a:p>
            <a:r>
              <a:rPr lang="en-US" b="1" dirty="0"/>
              <a:t>What counties border Fulton County? </a:t>
            </a:r>
          </a:p>
          <a:p>
            <a:r>
              <a:rPr lang="en-US" b="1" dirty="0"/>
              <a:t>What counties border your county? </a:t>
            </a:r>
          </a:p>
          <a:p>
            <a:endParaRPr lang="en-US" b="1" dirty="0"/>
          </a:p>
        </p:txBody>
      </p:sp>
      <p:sp>
        <p:nvSpPr>
          <p:cNvPr id="6" name="Title 1">
            <a:extLst>
              <a:ext uri="{FF2B5EF4-FFF2-40B4-BE49-F238E27FC236}">
                <a16:creationId xmlns:a16="http://schemas.microsoft.com/office/drawing/2014/main" id="{422CAD7D-08FD-6869-C6F4-124E062E85D0}"/>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THURSDAY</a:t>
            </a:r>
          </a:p>
        </p:txBody>
      </p:sp>
      <p:sp>
        <p:nvSpPr>
          <p:cNvPr id="2" name="Footer Placeholder 1">
            <a:extLst>
              <a:ext uri="{FF2B5EF4-FFF2-40B4-BE49-F238E27FC236}">
                <a16:creationId xmlns:a16="http://schemas.microsoft.com/office/drawing/2014/main" id="{29040C43-9329-EF6B-5DB1-E800A31A2415}"/>
              </a:ext>
            </a:extLst>
          </p:cNvPr>
          <p:cNvSpPr>
            <a:spLocks noGrp="1"/>
          </p:cNvSpPr>
          <p:nvPr>
            <p:ph type="ftr" sz="quarter" idx="11"/>
          </p:nvPr>
        </p:nvSpPr>
        <p:spPr/>
        <p:txBody>
          <a:bodyPr/>
          <a:lstStyle/>
          <a:p>
            <a:r>
              <a:rPr lang="en-US" dirty="0"/>
              <a:t>© Clairmont Press, Inc. </a:t>
            </a:r>
          </a:p>
        </p:txBody>
      </p:sp>
      <p:pic>
        <p:nvPicPr>
          <p:cNvPr id="4" name="Picture 3" descr="A map of the state of georgia&#10;&#10;AI-generated content may be incorrect.">
            <a:extLst>
              <a:ext uri="{FF2B5EF4-FFF2-40B4-BE49-F238E27FC236}">
                <a16:creationId xmlns:a16="http://schemas.microsoft.com/office/drawing/2014/main" id="{7002B15C-AC4A-FB83-FC67-52533926472D}"/>
              </a:ext>
            </a:extLst>
          </p:cNvPr>
          <p:cNvPicPr>
            <a:picLocks noChangeAspect="1"/>
          </p:cNvPicPr>
          <p:nvPr/>
        </p:nvPicPr>
        <p:blipFill>
          <a:blip r:embed="rId4"/>
          <a:stretch>
            <a:fillRect/>
          </a:stretch>
        </p:blipFill>
        <p:spPr>
          <a:xfrm>
            <a:off x="6289678" y="-1"/>
            <a:ext cx="5902322" cy="6858000"/>
          </a:xfrm>
          <a:prstGeom prst="rect">
            <a:avLst/>
          </a:prstGeom>
        </p:spPr>
      </p:pic>
    </p:spTree>
    <p:extLst>
      <p:ext uri="{BB962C8B-B14F-4D97-AF65-F5344CB8AC3E}">
        <p14:creationId xmlns:p14="http://schemas.microsoft.com/office/powerpoint/2010/main" val="97984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990AD7E1-CA8A-067D-0766-D1900035F2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F0B99-CB22-AACC-654A-EDB042980BD8}"/>
              </a:ext>
            </a:extLst>
          </p:cNvPr>
          <p:cNvSpPr>
            <a:spLocks noGrp="1"/>
          </p:cNvSpPr>
          <p:nvPr>
            <p:ph sz="half" idx="4294967295"/>
          </p:nvPr>
        </p:nvSpPr>
        <p:spPr>
          <a:xfrm>
            <a:off x="875489" y="1290477"/>
            <a:ext cx="5026834" cy="5567522"/>
          </a:xfrm>
        </p:spPr>
        <p:txBody>
          <a:bodyPr>
            <a:normAutofit/>
          </a:bodyPr>
          <a:lstStyle/>
          <a:p>
            <a:r>
              <a:rPr lang="en-US" b="1" dirty="0"/>
              <a:t>If a person wanted to travel from Hamilton (Harris County seat) to Irwinton (Wilkinson County seat), passing through the fewest counties, which counties would they cross?</a:t>
            </a:r>
          </a:p>
          <a:p>
            <a:endParaRPr lang="en-US" b="1" dirty="0"/>
          </a:p>
          <a:p>
            <a:r>
              <a:rPr lang="en-US" b="1" dirty="0"/>
              <a:t>Write a question like the one above. Share it with another student and agree upon an answer. </a:t>
            </a:r>
          </a:p>
          <a:p>
            <a:endParaRPr lang="en-US" b="1" dirty="0"/>
          </a:p>
          <a:p>
            <a:pPr marL="0" indent="0">
              <a:buNone/>
            </a:pPr>
            <a:r>
              <a:rPr lang="en-US" b="1" dirty="0"/>
              <a:t>NOTE: Your routes must stay within Georgia’s boundaries. </a:t>
            </a:r>
          </a:p>
          <a:p>
            <a:pPr marL="0" indent="0">
              <a:buNone/>
            </a:pPr>
            <a:endParaRPr lang="en-US" b="1" dirty="0"/>
          </a:p>
        </p:txBody>
      </p:sp>
      <p:sp>
        <p:nvSpPr>
          <p:cNvPr id="8" name="Title 1">
            <a:extLst>
              <a:ext uri="{FF2B5EF4-FFF2-40B4-BE49-F238E27FC236}">
                <a16:creationId xmlns:a16="http://schemas.microsoft.com/office/drawing/2014/main" id="{1E7516C2-7794-6CA8-8ECC-9CD02110C8C5}"/>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FRIDAY</a:t>
            </a:r>
          </a:p>
        </p:txBody>
      </p:sp>
      <p:sp>
        <p:nvSpPr>
          <p:cNvPr id="2" name="Footer Placeholder 1">
            <a:extLst>
              <a:ext uri="{FF2B5EF4-FFF2-40B4-BE49-F238E27FC236}">
                <a16:creationId xmlns:a16="http://schemas.microsoft.com/office/drawing/2014/main" id="{1F6E996C-2D9F-C12C-54AA-45290DCABA93}"/>
              </a:ext>
            </a:extLst>
          </p:cNvPr>
          <p:cNvSpPr>
            <a:spLocks noGrp="1"/>
          </p:cNvSpPr>
          <p:nvPr>
            <p:ph type="ftr" sz="quarter" idx="11"/>
          </p:nvPr>
        </p:nvSpPr>
        <p:spPr/>
        <p:txBody>
          <a:bodyPr/>
          <a:lstStyle/>
          <a:p>
            <a:r>
              <a:rPr lang="en-US" dirty="0"/>
              <a:t>© Clairmont Press, Inc. </a:t>
            </a:r>
          </a:p>
        </p:txBody>
      </p:sp>
      <p:pic>
        <p:nvPicPr>
          <p:cNvPr id="4" name="Picture 3" descr="A map of the state of georgia&#10;&#10;AI-generated content may be incorrect.">
            <a:extLst>
              <a:ext uri="{FF2B5EF4-FFF2-40B4-BE49-F238E27FC236}">
                <a16:creationId xmlns:a16="http://schemas.microsoft.com/office/drawing/2014/main" id="{2D72B834-2B7D-C09E-AAE1-94BB50E52A65}"/>
              </a:ext>
            </a:extLst>
          </p:cNvPr>
          <p:cNvPicPr>
            <a:picLocks noChangeAspect="1"/>
          </p:cNvPicPr>
          <p:nvPr/>
        </p:nvPicPr>
        <p:blipFill>
          <a:blip r:embed="rId4"/>
          <a:stretch>
            <a:fillRect/>
          </a:stretch>
        </p:blipFill>
        <p:spPr>
          <a:xfrm>
            <a:off x="6289678" y="-1"/>
            <a:ext cx="5902322" cy="6858000"/>
          </a:xfrm>
          <a:prstGeom prst="rect">
            <a:avLst/>
          </a:prstGeom>
        </p:spPr>
      </p:pic>
    </p:spTree>
    <p:extLst>
      <p:ext uri="{BB962C8B-B14F-4D97-AF65-F5344CB8AC3E}">
        <p14:creationId xmlns:p14="http://schemas.microsoft.com/office/powerpoint/2010/main" val="31242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B5F551-EAAA-B872-683C-6B7A8FEFC36E}"/>
              </a:ext>
            </a:extLst>
          </p:cNvPr>
          <p:cNvSpPr txBox="1"/>
          <p:nvPr/>
        </p:nvSpPr>
        <p:spPr>
          <a:xfrm>
            <a:off x="8252749" y="6355845"/>
            <a:ext cx="3939252" cy="338554"/>
          </a:xfrm>
          <a:prstGeom prst="rect">
            <a:avLst/>
          </a:prstGeom>
          <a:noFill/>
        </p:spPr>
        <p:txBody>
          <a:bodyPr wrap="square" rtlCol="0">
            <a:spAutoFit/>
          </a:bodyPr>
          <a:lstStyle/>
          <a:p>
            <a:r>
              <a:rPr lang="en-US" sz="800" dirty="0">
                <a:solidFill>
                  <a:schemeClr val="bg1"/>
                </a:solidFill>
                <a:latin typeface="Avenir Light" panose="020B0402020203020204" pitchFamily="34" charset="77"/>
              </a:rPr>
              <a:t>Image credits: Title slide, Georgia State Capitol, Atlanta, GA, ©Shutterstock; End slide, Altamaha Waterfowl Management Area, Darien, GA, Emmett Mullins</a:t>
            </a:r>
          </a:p>
        </p:txBody>
      </p:sp>
      <p:sp>
        <p:nvSpPr>
          <p:cNvPr id="3" name="Footer Placeholder 2">
            <a:extLst>
              <a:ext uri="{FF2B5EF4-FFF2-40B4-BE49-F238E27FC236}">
                <a16:creationId xmlns:a16="http://schemas.microsoft.com/office/drawing/2014/main" id="{5DEA308A-644B-6CDE-6972-DD967FFFCCDC}"/>
              </a:ext>
            </a:extLst>
          </p:cNvPr>
          <p:cNvSpPr>
            <a:spLocks noGrp="1"/>
          </p:cNvSpPr>
          <p:nvPr>
            <p:ph type="ftr" sz="quarter" idx="11"/>
          </p:nvPr>
        </p:nvSpPr>
        <p:spPr/>
        <p:txBody>
          <a:bodyPr/>
          <a:lstStyle/>
          <a:p>
            <a:r>
              <a:rPr lang="en-US" dirty="0">
                <a:solidFill>
                  <a:schemeClr val="bg1"/>
                </a:solidFill>
              </a:rPr>
              <a:t>© Clairmont Press, Inc. </a:t>
            </a:r>
          </a:p>
        </p:txBody>
      </p:sp>
      <p:sp>
        <p:nvSpPr>
          <p:cNvPr id="2" name="TextBox 1">
            <a:extLst>
              <a:ext uri="{FF2B5EF4-FFF2-40B4-BE49-F238E27FC236}">
                <a16:creationId xmlns:a16="http://schemas.microsoft.com/office/drawing/2014/main" id="{4F0D2CCD-5616-2E3C-7DBC-D9361260C692}"/>
              </a:ext>
            </a:extLst>
          </p:cNvPr>
          <p:cNvSpPr txBox="1"/>
          <p:nvPr/>
        </p:nvSpPr>
        <p:spPr>
          <a:xfrm>
            <a:off x="163974" y="5709514"/>
            <a:ext cx="4905737" cy="646331"/>
          </a:xfrm>
          <a:prstGeom prst="rect">
            <a:avLst/>
          </a:prstGeom>
          <a:noFill/>
        </p:spPr>
        <p:txBody>
          <a:bodyPr wrap="square" rtlCol="0">
            <a:spAutoFit/>
          </a:bodyPr>
          <a:lstStyle/>
          <a:p>
            <a:r>
              <a:rPr lang="en-US" sz="1200" b="1" dirty="0">
                <a:solidFill>
                  <a:schemeClr val="bg1"/>
                </a:solidFill>
              </a:rPr>
              <a:t>The Altamaha Waterfowl Management Area near Darien consists of 27,000 acres of hardwood trees and cypress-tupelo swamps.  </a:t>
            </a:r>
            <a:endParaRPr lang="en-US" sz="500" b="1"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1162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998</TotalTime>
  <Words>843</Words>
  <Application>Microsoft Macintosh PowerPoint</Application>
  <PresentationFormat>Widescreen</PresentationFormat>
  <Paragraphs>64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Avenir Light</vt:lpstr>
      <vt:lpstr>Century Gothic</vt:lpstr>
      <vt:lpstr>Vapor Trail</vt:lpstr>
      <vt:lpstr>Smart Skills</vt:lpstr>
      <vt:lpstr>Monday</vt:lpstr>
      <vt:lpstr>PowerPoint Presentation</vt:lpstr>
      <vt:lpstr>PowerPoint Presentation</vt:lpstr>
      <vt:lpstr>PowerPoint Presentation</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Skills </dc:title>
  <dc:subject>Georgia Studies: Exploring and Connecting 8</dc:subject>
  <dc:creator/>
  <cp:keywords/>
  <dc:description/>
  <cp:lastModifiedBy>Emmett Mullins</cp:lastModifiedBy>
  <cp:revision>19</cp:revision>
  <dcterms:created xsi:type="dcterms:W3CDTF">2025-06-26T12:29:05Z</dcterms:created>
  <dcterms:modified xsi:type="dcterms:W3CDTF">2025-07-07T19:23:16Z</dcterms:modified>
  <cp:category/>
</cp:coreProperties>
</file>