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9"/>
  </p:notesMasterIdLst>
  <p:sldIdLst>
    <p:sldId id="256" r:id="rId2"/>
    <p:sldId id="259" r:id="rId3"/>
    <p:sldId id="260" r:id="rId4"/>
    <p:sldId id="261" r:id="rId5"/>
    <p:sldId id="262" r:id="rId6"/>
    <p:sldId id="263" r:id="rId7"/>
    <p:sldId id="258"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73"/>
    <p:restoredTop sz="82887"/>
  </p:normalViewPr>
  <p:slideViewPr>
    <p:cSldViewPr snapToGrid="0">
      <p:cViewPr varScale="1">
        <p:scale>
          <a:sx n="87" d="100"/>
          <a:sy n="87" d="100"/>
        </p:scale>
        <p:origin x="2024" y="49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737DAB-597A-6245-AD4E-5232EF7B64E3}" type="datetimeFigureOut">
              <a:rPr lang="en-US" smtClean="0"/>
              <a:t>7/7/25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24A4BA-6F3C-DE41-BD2B-44EE0949FA88}" type="slidenum">
              <a:rPr lang="en-US" smtClean="0"/>
              <a:t>‹#›</a:t>
            </a:fld>
            <a:endParaRPr lang="en-US" dirty="0"/>
          </a:p>
        </p:txBody>
      </p:sp>
    </p:spTree>
    <p:extLst>
      <p:ext uri="{BB962C8B-B14F-4D97-AF65-F5344CB8AC3E}">
        <p14:creationId xmlns:p14="http://schemas.microsoft.com/office/powerpoint/2010/main" val="141919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the Smart Skills directions on the Teacher Tech Website for </a:t>
            </a:r>
            <a:r>
              <a:rPr lang="en-US" i="1" dirty="0"/>
              <a:t>Georgia Studies: Exploring and Connecting 8</a:t>
            </a:r>
            <a:r>
              <a:rPr lang="en-US" i="0" dirty="0"/>
              <a:t> for teaching suggestions. </a:t>
            </a:r>
          </a:p>
          <a:p>
            <a:endParaRPr lang="en-US" i="0" dirty="0"/>
          </a:p>
          <a:p>
            <a:r>
              <a:rPr lang="en-US" dirty="0"/>
              <a:t>Teacher notes and answers will display in this space. </a:t>
            </a:r>
          </a:p>
        </p:txBody>
      </p:sp>
      <p:sp>
        <p:nvSpPr>
          <p:cNvPr id="4" name="Slide Number Placeholder 3"/>
          <p:cNvSpPr>
            <a:spLocks noGrp="1"/>
          </p:cNvSpPr>
          <p:nvPr>
            <p:ph type="sldNum" sz="quarter" idx="5"/>
          </p:nvPr>
        </p:nvSpPr>
        <p:spPr/>
        <p:txBody>
          <a:bodyPr/>
          <a:lstStyle/>
          <a:p>
            <a:fld id="{BE24A4BA-6F3C-DE41-BD2B-44EE0949FA88}" type="slidenum">
              <a:rPr lang="en-US" smtClean="0"/>
              <a:t>1</a:t>
            </a:fld>
            <a:endParaRPr lang="en-US" dirty="0"/>
          </a:p>
        </p:txBody>
      </p:sp>
    </p:spTree>
    <p:extLst>
      <p:ext uri="{BB962C8B-B14F-4D97-AF65-F5344CB8AC3E}">
        <p14:creationId xmlns:p14="http://schemas.microsoft.com/office/powerpoint/2010/main" val="2368155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opener allows students to view the map with no specific question to answer.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Allow at least one minute for students to silently study the image and create a jot list before discussing responses as a group. </a:t>
            </a:r>
          </a:p>
          <a:p>
            <a:r>
              <a:rPr lang="en-US" dirty="0"/>
              <a:t>Students may notice the shape, color, and texture. They may wonder about its size, which is not given. Point out that it would be helpful to have that before determining the purpose of the artifact. It would also be helpful to know what it was made of. </a:t>
            </a:r>
          </a:p>
          <a:p>
            <a:endParaRPr lang="en-US" dirty="0"/>
          </a:p>
        </p:txBody>
      </p:sp>
      <p:sp>
        <p:nvSpPr>
          <p:cNvPr id="4" name="Slide Number Placeholder 3"/>
          <p:cNvSpPr>
            <a:spLocks noGrp="1"/>
          </p:cNvSpPr>
          <p:nvPr>
            <p:ph type="sldNum" sz="quarter" idx="5"/>
          </p:nvPr>
        </p:nvSpPr>
        <p:spPr/>
        <p:txBody>
          <a:bodyPr/>
          <a:lstStyle/>
          <a:p>
            <a:fld id="{BE24A4BA-6F3C-DE41-BD2B-44EE0949FA88}" type="slidenum">
              <a:rPr lang="en-US" smtClean="0"/>
              <a:t>2</a:t>
            </a:fld>
            <a:endParaRPr lang="en-US" dirty="0"/>
          </a:p>
        </p:txBody>
      </p:sp>
    </p:spTree>
    <p:extLst>
      <p:ext uri="{BB962C8B-B14F-4D97-AF65-F5344CB8AC3E}">
        <p14:creationId xmlns:p14="http://schemas.microsoft.com/office/powerpoint/2010/main" val="1066921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24A4BA-6F3C-DE41-BD2B-44EE0949FA88}" type="slidenum">
              <a:rPr lang="en-US" smtClean="0"/>
              <a:t>3</a:t>
            </a:fld>
            <a:endParaRPr lang="en-US" dirty="0"/>
          </a:p>
        </p:txBody>
      </p:sp>
    </p:spTree>
    <p:extLst>
      <p:ext uri="{BB962C8B-B14F-4D97-AF65-F5344CB8AC3E}">
        <p14:creationId xmlns:p14="http://schemas.microsoft.com/office/powerpoint/2010/main" val="4070344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Answers will vary. </a:t>
            </a:r>
          </a:p>
          <a:p>
            <a:pPr marL="228600" indent="-228600">
              <a:buFont typeface="+mj-lt"/>
              <a:buAutoNum type="arabicPeriod"/>
            </a:pPr>
            <a:r>
              <a:rPr lang="en-US" dirty="0"/>
              <a:t>The height has been added. </a:t>
            </a:r>
          </a:p>
          <a:p>
            <a:pPr marL="228600" indent="-228600">
              <a:buFont typeface="+mj-lt"/>
              <a:buAutoNum type="arabicPeriod"/>
            </a:pPr>
            <a:r>
              <a:rPr lang="en-US" dirty="0"/>
              <a:t>This provides more context for understanding the object and the person who created it. If it were 24 feet high or 2.4 inches high, that would alter our perception of it. </a:t>
            </a:r>
          </a:p>
        </p:txBody>
      </p:sp>
      <p:sp>
        <p:nvSpPr>
          <p:cNvPr id="4" name="Slide Number Placeholder 3"/>
          <p:cNvSpPr>
            <a:spLocks noGrp="1"/>
          </p:cNvSpPr>
          <p:nvPr>
            <p:ph type="sldNum" sz="quarter" idx="5"/>
          </p:nvPr>
        </p:nvSpPr>
        <p:spPr/>
        <p:txBody>
          <a:bodyPr/>
          <a:lstStyle/>
          <a:p>
            <a:fld id="{BE24A4BA-6F3C-DE41-BD2B-44EE0949FA88}" type="slidenum">
              <a:rPr lang="en-US" smtClean="0"/>
              <a:t>4</a:t>
            </a:fld>
            <a:endParaRPr lang="en-US" dirty="0"/>
          </a:p>
        </p:txBody>
      </p:sp>
    </p:spTree>
    <p:extLst>
      <p:ext uri="{BB962C8B-B14F-4D97-AF65-F5344CB8AC3E}">
        <p14:creationId xmlns:p14="http://schemas.microsoft.com/office/powerpoint/2010/main" val="838314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civilizations develop and grow, more time can be made for art and expression. These people had the time, skill, and resources to create this work. </a:t>
            </a:r>
          </a:p>
          <a:p>
            <a:endParaRPr lang="en-US" dirty="0"/>
          </a:p>
        </p:txBody>
      </p:sp>
      <p:sp>
        <p:nvSpPr>
          <p:cNvPr id="4" name="Slide Number Placeholder 3"/>
          <p:cNvSpPr>
            <a:spLocks noGrp="1"/>
          </p:cNvSpPr>
          <p:nvPr>
            <p:ph type="sldNum" sz="quarter" idx="5"/>
          </p:nvPr>
        </p:nvSpPr>
        <p:spPr/>
        <p:txBody>
          <a:bodyPr/>
          <a:lstStyle/>
          <a:p>
            <a:fld id="{BE24A4BA-6F3C-DE41-BD2B-44EE0949FA88}" type="slidenum">
              <a:rPr lang="en-US" smtClean="0"/>
              <a:t>5</a:t>
            </a:fld>
            <a:endParaRPr lang="en-US" dirty="0"/>
          </a:p>
        </p:txBody>
      </p:sp>
    </p:spTree>
    <p:extLst>
      <p:ext uri="{BB962C8B-B14F-4D97-AF65-F5344CB8AC3E}">
        <p14:creationId xmlns:p14="http://schemas.microsoft.com/office/powerpoint/2010/main" val="808245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Answers will vary. </a:t>
            </a:r>
          </a:p>
          <a:p>
            <a:endParaRPr lang="en-US" dirty="0"/>
          </a:p>
          <a:p>
            <a:r>
              <a:rPr lang="en-US" dirty="0"/>
              <a:t>TEACHER NOTE: This is a good time to reinforce the idea that artifacts, when discovered, should be handled delicately and not removed from their location. When an artifact is moved without proper identification, its value to archaeologists and our understanding of the past are limited. </a:t>
            </a:r>
          </a:p>
        </p:txBody>
      </p:sp>
      <p:sp>
        <p:nvSpPr>
          <p:cNvPr id="4" name="Slide Number Placeholder 3"/>
          <p:cNvSpPr>
            <a:spLocks noGrp="1"/>
          </p:cNvSpPr>
          <p:nvPr>
            <p:ph type="sldNum" sz="quarter" idx="5"/>
          </p:nvPr>
        </p:nvSpPr>
        <p:spPr/>
        <p:txBody>
          <a:bodyPr/>
          <a:lstStyle/>
          <a:p>
            <a:fld id="{BE24A4BA-6F3C-DE41-BD2B-44EE0949FA88}" type="slidenum">
              <a:rPr lang="en-US" smtClean="0"/>
              <a:t>6</a:t>
            </a:fld>
            <a:endParaRPr lang="en-US" dirty="0"/>
          </a:p>
        </p:txBody>
      </p:sp>
    </p:spTree>
    <p:extLst>
      <p:ext uri="{BB962C8B-B14F-4D97-AF65-F5344CB8AC3E}">
        <p14:creationId xmlns:p14="http://schemas.microsoft.com/office/powerpoint/2010/main" val="1897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24A4BA-6F3C-DE41-BD2B-44EE0949FA88}" type="slidenum">
              <a:rPr lang="en-US" smtClean="0"/>
              <a:t>7</a:t>
            </a:fld>
            <a:endParaRPr lang="en-US" dirty="0"/>
          </a:p>
        </p:txBody>
      </p:sp>
    </p:spTree>
    <p:extLst>
      <p:ext uri="{BB962C8B-B14F-4D97-AF65-F5344CB8AC3E}">
        <p14:creationId xmlns:p14="http://schemas.microsoft.com/office/powerpoint/2010/main" val="2723403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976C402E-B1C0-B342-B143-8B01E77D075E}" type="slidenum">
              <a:rPr lang="en-US" smtClean="0"/>
              <a:t>‹#›</a:t>
            </a:fld>
            <a:endParaRPr lang="en-US" dirty="0"/>
          </a:p>
        </p:txBody>
      </p:sp>
      <p:sp>
        <p:nvSpPr>
          <p:cNvPr id="9" name="TextBox 8">
            <a:extLst>
              <a:ext uri="{FF2B5EF4-FFF2-40B4-BE49-F238E27FC236}">
                <a16:creationId xmlns:a16="http://schemas.microsoft.com/office/drawing/2014/main" id="{8808D26F-4A15-7A3B-29F5-DF8B46497BE0}"/>
              </a:ext>
            </a:extLst>
          </p:cNvPr>
          <p:cNvSpPr txBox="1"/>
          <p:nvPr userDrawn="1"/>
        </p:nvSpPr>
        <p:spPr>
          <a:xfrm>
            <a:off x="200278" y="6488668"/>
            <a:ext cx="6097348" cy="246221"/>
          </a:xfrm>
          <a:prstGeom prst="rect">
            <a:avLst/>
          </a:prstGeom>
          <a:noFill/>
        </p:spPr>
        <p:txBody>
          <a:bodyPr wrap="square">
            <a:spAutoFit/>
          </a:bodyPr>
          <a:lstStyle/>
          <a:p>
            <a:r>
              <a:rPr lang="en-US" sz="1000" b="1" dirty="0"/>
              <a:t> </a:t>
            </a:r>
            <a:r>
              <a:rPr lang="en-US" sz="1000" b="1" dirty="0">
                <a:solidFill>
                  <a:schemeClr val="bg1"/>
                </a:solidFill>
              </a:rPr>
              <a:t>© Clairmont Press, Inc. </a:t>
            </a:r>
            <a:endParaRPr lang="en-US" sz="1000" b="1" dirty="0"/>
          </a:p>
        </p:txBody>
      </p:sp>
      <p:pic>
        <p:nvPicPr>
          <p:cNvPr id="10" name="Picture 9" descr="C3-HD-TOP.png">
            <a:extLst>
              <a:ext uri="{FF2B5EF4-FFF2-40B4-BE49-F238E27FC236}">
                <a16:creationId xmlns:a16="http://schemas.microsoft.com/office/drawing/2014/main" id="{11C57742-9DF2-7DBC-41E7-F441FB46729D}"/>
              </a:ext>
            </a:extLst>
          </p:cNvPr>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0" y="0"/>
            <a:ext cx="12192000" cy="1441450"/>
          </a:xfrm>
          <a:prstGeom prst="rect">
            <a:avLst/>
          </a:prstGeom>
        </p:spPr>
      </p:pic>
    </p:spTree>
    <p:extLst>
      <p:ext uri="{BB962C8B-B14F-4D97-AF65-F5344CB8AC3E}">
        <p14:creationId xmlns:p14="http://schemas.microsoft.com/office/powerpoint/2010/main" val="167525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tx1"/>
                </a:solidFill>
              </a:defRPr>
            </a:lvl1pPr>
          </a:lstStyle>
          <a:p>
            <a:r>
              <a:rPr lang="en-US" dirty="0"/>
              <a:t>© Clairmont Press, Inc. </a:t>
            </a:r>
          </a:p>
        </p:txBody>
      </p:sp>
      <p:pic>
        <p:nvPicPr>
          <p:cNvPr id="9" name="Picture 8">
            <a:extLst>
              <a:ext uri="{FF2B5EF4-FFF2-40B4-BE49-F238E27FC236}">
                <a16:creationId xmlns:a16="http://schemas.microsoft.com/office/drawing/2014/main" id="{CD151145-2081-4CC5-761B-2F7C1734E628}"/>
              </a:ext>
            </a:extLst>
          </p:cNvPr>
          <p:cNvPicPr>
            <a:picLocks noChangeAspect="1"/>
          </p:cNvPicPr>
          <p:nvPr userDrawn="1"/>
        </p:nvPicPr>
        <p:blipFill>
          <a:blip r:embed="rId2"/>
          <a:stretch>
            <a:fillRect/>
          </a:stretch>
        </p:blipFill>
        <p:spPr>
          <a:xfrm>
            <a:off x="228600" y="6398707"/>
            <a:ext cx="457200" cy="279400"/>
          </a:xfrm>
          <a:prstGeom prst="rect">
            <a:avLst/>
          </a:prstGeom>
        </p:spPr>
      </p:pic>
    </p:spTree>
    <p:extLst>
      <p:ext uri="{BB962C8B-B14F-4D97-AF65-F5344CB8AC3E}">
        <p14:creationId xmlns:p14="http://schemas.microsoft.com/office/powerpoint/2010/main" val="392007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alphaModFix amt="28292"/>
            <a:lum/>
          </a:blip>
          <a:srcRect/>
          <a:tile tx="0" ty="0" sx="100000" sy="100000" flip="none" algn="tl"/>
        </a:blip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tx1"/>
                </a:solidFill>
              </a:defRPr>
            </a:lvl1pPr>
          </a:lstStyle>
          <a:p>
            <a:r>
              <a:rPr lang="en-US" dirty="0"/>
              <a:t>© Clairmont Press, Inc. </a:t>
            </a:r>
          </a:p>
        </p:txBody>
      </p:sp>
      <p:pic>
        <p:nvPicPr>
          <p:cNvPr id="9" name="Picture 8">
            <a:extLst>
              <a:ext uri="{FF2B5EF4-FFF2-40B4-BE49-F238E27FC236}">
                <a16:creationId xmlns:a16="http://schemas.microsoft.com/office/drawing/2014/main" id="{D4925E68-8B8F-917D-1514-970095C5226F}"/>
              </a:ext>
            </a:extLst>
          </p:cNvPr>
          <p:cNvPicPr>
            <a:picLocks noChangeAspect="1"/>
          </p:cNvPicPr>
          <p:nvPr userDrawn="1"/>
        </p:nvPicPr>
        <p:blipFill>
          <a:blip r:embed="rId3"/>
          <a:stretch>
            <a:fillRect/>
          </a:stretch>
        </p:blipFill>
        <p:spPr>
          <a:xfrm>
            <a:off x="213511" y="6398707"/>
            <a:ext cx="457200" cy="279400"/>
          </a:xfrm>
          <a:prstGeom prst="rect">
            <a:avLst/>
          </a:prstGeom>
        </p:spPr>
      </p:pic>
      <p:pic>
        <p:nvPicPr>
          <p:cNvPr id="10" name="Picture 9" descr="C3-HD-TOP.png">
            <a:extLst>
              <a:ext uri="{FF2B5EF4-FFF2-40B4-BE49-F238E27FC236}">
                <a16:creationId xmlns:a16="http://schemas.microsoft.com/office/drawing/2014/main" id="{DC28EDF5-1F97-3449-D6AA-618187709ABD}"/>
              </a:ext>
            </a:extLst>
          </p:cNvPr>
          <p:cNvPicPr>
            <a:picLocks noChangeAspect="1"/>
          </p:cNvPicPr>
          <p:nvPr userDrawn="1"/>
        </p:nvPicPr>
        <p:blipFill>
          <a:blip r:embed="rId4">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0" y="0"/>
            <a:ext cx="12192000" cy="1441450"/>
          </a:xfrm>
          <a:prstGeom prst="rect">
            <a:avLst/>
          </a:prstGeom>
        </p:spPr>
      </p:pic>
    </p:spTree>
    <p:extLst>
      <p:ext uri="{BB962C8B-B14F-4D97-AF65-F5344CB8AC3E}">
        <p14:creationId xmlns:p14="http://schemas.microsoft.com/office/powerpoint/2010/main" val="1102527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CB58A28-C61A-D040-9DF4-D6019F7DEB6C}" type="datetime1">
              <a:rPr lang="en-US" smtClean="0"/>
              <a:t>7/7/25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b="1">
                <a:solidFill>
                  <a:schemeClr val="tx1"/>
                </a:solidFill>
              </a:defRPr>
            </a:lvl1pPr>
          </a:lstStyle>
          <a:p>
            <a:r>
              <a:rPr lang="en-US" dirty="0"/>
              <a:t>© Clairmont Press, Inc. </a:t>
            </a: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76C402E-B1C0-B342-B143-8B01E77D075E}" type="slidenum">
              <a:rPr lang="en-US" smtClean="0"/>
              <a:t>‹#›</a:t>
            </a:fld>
            <a:endParaRPr lang="en-US" dirty="0"/>
          </a:p>
        </p:txBody>
      </p:sp>
      <p:pic>
        <p:nvPicPr>
          <p:cNvPr id="9" name="Picture 8" descr="C3-HD-TOP.png">
            <a:extLst>
              <a:ext uri="{FF2B5EF4-FFF2-40B4-BE49-F238E27FC236}">
                <a16:creationId xmlns:a16="http://schemas.microsoft.com/office/drawing/2014/main" id="{40796F64-031E-BDB4-CABF-1417EF3432AE}"/>
              </a:ext>
            </a:extLst>
          </p:cNvPr>
          <p:cNvPicPr>
            <a:picLocks noChangeAspect="1"/>
          </p:cNvPicPr>
          <p:nvPr userDrawn="1"/>
        </p:nvPicPr>
        <p:blipFill>
          <a:blip r:embed="rId5">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0" y="0"/>
            <a:ext cx="12192000" cy="1441450"/>
          </a:xfrm>
          <a:prstGeom prst="rect">
            <a:avLst/>
          </a:prstGeom>
        </p:spPr>
      </p:pic>
    </p:spTree>
    <p:extLst>
      <p:ext uri="{BB962C8B-B14F-4D97-AF65-F5344CB8AC3E}">
        <p14:creationId xmlns:p14="http://schemas.microsoft.com/office/powerpoint/2010/main" val="22679958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4"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microsoft.com/office/2007/relationships/hdphoto" Target="../media/hdphoto3.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microsoft.com/office/2007/relationships/hdphoto" Target="../media/hdphoto3.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microsoft.com/office/2007/relationships/hdphoto" Target="../media/hdphoto4.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microsoft.com/office/2007/relationships/hdphoto" Target="../media/hdphoto5.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0C864-B288-0E05-F3C9-A099EA917303}"/>
              </a:ext>
            </a:extLst>
          </p:cNvPr>
          <p:cNvSpPr>
            <a:spLocks noGrp="1" noRot="1" noMove="1" noResize="1" noEditPoints="1" noAdjustHandles="1" noChangeArrowheads="1" noChangeShapeType="1"/>
          </p:cNvSpPr>
          <p:nvPr>
            <p:ph type="ctrTitle"/>
          </p:nvPr>
        </p:nvSpPr>
        <p:spPr>
          <a:xfrm>
            <a:off x="-68826" y="-137080"/>
            <a:ext cx="5761704" cy="875489"/>
          </a:xfrm>
          <a:noFill/>
        </p:spPr>
        <p:txBody>
          <a:bodyPr>
            <a:normAutofit/>
          </a:bodyPr>
          <a:lstStyle/>
          <a:p>
            <a:r>
              <a:rPr lang="en-US" sz="4800" b="1" dirty="0">
                <a:ln w="12700">
                  <a:solidFill>
                    <a:schemeClr val="bg1"/>
                  </a:solidFill>
                </a:ln>
                <a:solidFill>
                  <a:schemeClr val="accent1">
                    <a:lumMod val="50000"/>
                  </a:schemeClr>
                </a:solidFill>
              </a:rPr>
              <a:t>Smart Skills</a:t>
            </a:r>
          </a:p>
        </p:txBody>
      </p:sp>
      <p:sp>
        <p:nvSpPr>
          <p:cNvPr id="3" name="Subtitle 2">
            <a:extLst>
              <a:ext uri="{FF2B5EF4-FFF2-40B4-BE49-F238E27FC236}">
                <a16:creationId xmlns:a16="http://schemas.microsoft.com/office/drawing/2014/main" id="{C9B5F76E-4E17-C190-779E-E0D19810A16A}"/>
              </a:ext>
            </a:extLst>
          </p:cNvPr>
          <p:cNvSpPr>
            <a:spLocks noGrp="1" noRot="1" noMove="1" noResize="1" noEditPoints="1" noAdjustHandles="1" noChangeArrowheads="1" noChangeShapeType="1"/>
          </p:cNvSpPr>
          <p:nvPr>
            <p:ph type="subTitle" idx="1"/>
          </p:nvPr>
        </p:nvSpPr>
        <p:spPr>
          <a:xfrm>
            <a:off x="-58994" y="596122"/>
            <a:ext cx="5073570" cy="1606303"/>
          </a:xfrm>
          <a:noFill/>
        </p:spPr>
        <p:txBody>
          <a:bodyPr>
            <a:normAutofit/>
          </a:bodyPr>
          <a:lstStyle/>
          <a:p>
            <a:pPr>
              <a:spcBef>
                <a:spcPts val="0"/>
              </a:spcBef>
            </a:pPr>
            <a:r>
              <a:rPr lang="en-US" sz="3200" b="1" dirty="0">
                <a:ln w="12700">
                  <a:solidFill>
                    <a:schemeClr val="bg1"/>
                  </a:solidFill>
                </a:ln>
                <a:solidFill>
                  <a:schemeClr val="accent1">
                    <a:lumMod val="50000"/>
                  </a:schemeClr>
                </a:solidFill>
              </a:rPr>
              <a:t>Week 3</a:t>
            </a:r>
          </a:p>
          <a:p>
            <a:pPr>
              <a:spcBef>
                <a:spcPts val="0"/>
              </a:spcBef>
            </a:pPr>
            <a:r>
              <a:rPr lang="en-US" sz="3200" b="1" dirty="0">
                <a:ln w="12700">
                  <a:solidFill>
                    <a:schemeClr val="bg1"/>
                  </a:solidFill>
                </a:ln>
                <a:solidFill>
                  <a:schemeClr val="accent1">
                    <a:lumMod val="50000"/>
                  </a:schemeClr>
                </a:solidFill>
              </a:rPr>
              <a:t>Art &amp; Artifacts 1:</a:t>
            </a:r>
            <a:br>
              <a:rPr lang="en-US" sz="3200" b="1" dirty="0">
                <a:ln w="12700">
                  <a:solidFill>
                    <a:schemeClr val="bg1"/>
                  </a:solidFill>
                </a:ln>
                <a:solidFill>
                  <a:schemeClr val="accent1">
                    <a:lumMod val="50000"/>
                  </a:schemeClr>
                </a:solidFill>
              </a:rPr>
            </a:br>
            <a:r>
              <a:rPr lang="en-US" sz="3200" b="1" dirty="0">
                <a:ln w="12700">
                  <a:solidFill>
                    <a:schemeClr val="bg1"/>
                  </a:solidFill>
                </a:ln>
                <a:solidFill>
                  <a:schemeClr val="accent1">
                    <a:lumMod val="50000"/>
                  </a:schemeClr>
                </a:solidFill>
              </a:rPr>
              <a:t>Native American Artifact</a:t>
            </a:r>
          </a:p>
        </p:txBody>
      </p:sp>
      <p:pic>
        <p:nvPicPr>
          <p:cNvPr id="7" name="Picture 6" descr="Georgia Studies logo">
            <a:extLst>
              <a:ext uri="{FF2B5EF4-FFF2-40B4-BE49-F238E27FC236}">
                <a16:creationId xmlns:a16="http://schemas.microsoft.com/office/drawing/2014/main" id="{7F0F00BA-3B23-AA0B-1977-FC086BB688B0}"/>
              </a:ext>
            </a:extLst>
          </p:cNvPr>
          <p:cNvPicPr>
            <a:picLocks noGrp="1" noRot="1" noChangeAspect="1" noMove="1" noResize="1" noEditPoints="1" noAdjustHandles="1" noChangeArrowheads="1" noChangeShapeType="1" noCrop="1"/>
          </p:cNvPicPr>
          <p:nvPr/>
        </p:nvPicPr>
        <p:blipFill>
          <a:blip r:embed="rId4">
            <a:extLst>
              <a:ext uri="{BEBA8EAE-BF5A-486C-A8C5-ECC9F3942E4B}">
                <a14:imgProps xmlns:a14="http://schemas.microsoft.com/office/drawing/2010/main">
                  <a14:imgLayer r:embed="rId5">
                    <a14:imgEffect>
                      <a14:sharpenSoften amount="100000"/>
                    </a14:imgEffect>
                    <a14:imgEffect>
                      <a14:brightnessContrast bright="100000" contrast="100000"/>
                    </a14:imgEffect>
                  </a14:imgLayer>
                </a14:imgProps>
              </a:ext>
            </a:extLst>
          </a:blip>
          <a:stretch>
            <a:fillRect/>
          </a:stretch>
        </p:blipFill>
        <p:spPr>
          <a:xfrm>
            <a:off x="8902586" y="5929214"/>
            <a:ext cx="3151762" cy="875489"/>
          </a:xfrm>
          <a:prstGeom prst="rect">
            <a:avLst/>
          </a:prstGeom>
        </p:spPr>
      </p:pic>
    </p:spTree>
    <p:extLst>
      <p:ext uri="{BB962C8B-B14F-4D97-AF65-F5344CB8AC3E}">
        <p14:creationId xmlns:p14="http://schemas.microsoft.com/office/powerpoint/2010/main" val="82138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700"/>
                            </p:stCondLst>
                            <p:childTnLst>
                              <p:par>
                                <p:cTn id="13" presetID="10" presetClass="entr" presetSubtype="0" fill="hold" grpId="0" nodeType="after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mt="29389"/>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0B7E2-CF97-D03E-756C-ABFFD3B68485}"/>
              </a:ext>
            </a:extLst>
          </p:cNvPr>
          <p:cNvSpPr>
            <a:spLocks noGrp="1"/>
          </p:cNvSpPr>
          <p:nvPr>
            <p:ph type="title" idx="4294967295"/>
          </p:nvPr>
        </p:nvSpPr>
        <p:spPr>
          <a:xfrm>
            <a:off x="76200" y="139533"/>
            <a:ext cx="2316480" cy="378627"/>
          </a:xfrm>
        </p:spPr>
        <p:txBody>
          <a:bodyPr>
            <a:normAutofit fontScale="90000"/>
          </a:bodyPr>
          <a:lstStyle/>
          <a:p>
            <a:r>
              <a:rPr lang="en-US" b="1" dirty="0"/>
              <a:t>Monday</a:t>
            </a:r>
          </a:p>
        </p:txBody>
      </p:sp>
      <p:sp>
        <p:nvSpPr>
          <p:cNvPr id="10" name="Content Placeholder 2">
            <a:extLst>
              <a:ext uri="{FF2B5EF4-FFF2-40B4-BE49-F238E27FC236}">
                <a16:creationId xmlns:a16="http://schemas.microsoft.com/office/drawing/2014/main" id="{B82DF1BF-566B-FBA2-B902-12BF21B6EE42}"/>
              </a:ext>
            </a:extLst>
          </p:cNvPr>
          <p:cNvSpPr>
            <a:spLocks noGrp="1"/>
          </p:cNvSpPr>
          <p:nvPr>
            <p:ph sz="half" idx="4294967295"/>
          </p:nvPr>
        </p:nvSpPr>
        <p:spPr>
          <a:xfrm>
            <a:off x="0" y="1416937"/>
            <a:ext cx="5703570" cy="5067626"/>
          </a:xfrm>
        </p:spPr>
        <p:txBody>
          <a:bodyPr/>
          <a:lstStyle/>
          <a:p>
            <a:pPr marL="0" indent="0">
              <a:buNone/>
            </a:pPr>
            <a:r>
              <a:rPr lang="en-US" sz="2800" b="1" dirty="0"/>
              <a:t>The object shown is an artifact or item of historical interest made by humans.  </a:t>
            </a:r>
          </a:p>
          <a:p>
            <a:r>
              <a:rPr lang="en-US" sz="2800" b="1" dirty="0"/>
              <a:t>What do you notice about the artifact?</a:t>
            </a:r>
          </a:p>
          <a:p>
            <a:r>
              <a:rPr lang="en-US" sz="2800" b="1" dirty="0"/>
              <a:t>What questions would you have about it? </a:t>
            </a:r>
          </a:p>
          <a:p>
            <a:endParaRPr lang="en-US" b="1" dirty="0"/>
          </a:p>
          <a:p>
            <a:endParaRPr lang="en-US" b="1" dirty="0"/>
          </a:p>
          <a:p>
            <a:endParaRPr lang="en-US" dirty="0"/>
          </a:p>
        </p:txBody>
      </p:sp>
      <p:sp>
        <p:nvSpPr>
          <p:cNvPr id="3" name="Footer Placeholder 2">
            <a:extLst>
              <a:ext uri="{FF2B5EF4-FFF2-40B4-BE49-F238E27FC236}">
                <a16:creationId xmlns:a16="http://schemas.microsoft.com/office/drawing/2014/main" id="{DAC1E49E-FC28-2FD9-7517-04B2DE8979A2}"/>
              </a:ext>
            </a:extLst>
          </p:cNvPr>
          <p:cNvSpPr>
            <a:spLocks noGrp="1"/>
          </p:cNvSpPr>
          <p:nvPr>
            <p:ph type="ftr" sz="quarter" idx="11"/>
          </p:nvPr>
        </p:nvSpPr>
        <p:spPr/>
        <p:txBody>
          <a:bodyPr/>
          <a:lstStyle/>
          <a:p>
            <a:r>
              <a:rPr lang="en-US" dirty="0"/>
              <a:t>© Clairmont Press, Inc. </a:t>
            </a:r>
          </a:p>
        </p:txBody>
      </p:sp>
      <p:pic>
        <p:nvPicPr>
          <p:cNvPr id="1026" name="Picture 2">
            <a:extLst>
              <a:ext uri="{FF2B5EF4-FFF2-40B4-BE49-F238E27FC236}">
                <a16:creationId xmlns:a16="http://schemas.microsoft.com/office/drawing/2014/main" id="{E2C8D470-5FC7-2F98-D13B-484ADB98D95D}"/>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569" b="93412" l="32471" r="76824">
                        <a14:foregroundMark x1="48412" y1="5725" x2="48412" y2="5725"/>
                        <a14:foregroundMark x1="32529" y1="76627" x2="32529" y2="76627"/>
                        <a14:foregroundMark x1="54588" y1="93412" x2="54588" y2="93412"/>
                      </a14:backgroundRemoval>
                    </a14:imgEffect>
                  </a14:imgLayer>
                </a14:imgProps>
              </a:ext>
              <a:ext uri="{28A0092B-C50C-407E-A947-70E740481C1C}">
                <a14:useLocalDpi xmlns:a14="http://schemas.microsoft.com/office/drawing/2010/main" val="0"/>
              </a:ext>
            </a:extLst>
          </a:blip>
          <a:srcRect l="30405" r="17930" b="3348"/>
          <a:stretch>
            <a:fillRect/>
          </a:stretch>
        </p:blipFill>
        <p:spPr bwMode="auto">
          <a:xfrm>
            <a:off x="8458200" y="830828"/>
            <a:ext cx="3611880" cy="5067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21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mt="29389"/>
          </a:blip>
          <a:tile tx="0" ty="0" sx="100000" sy="100000" flip="none" algn="tl"/>
        </a:blipFill>
        <a:effectLst/>
      </p:bgPr>
    </p:bg>
    <p:spTree>
      <p:nvGrpSpPr>
        <p:cNvPr id="1" name="">
          <a:extLst>
            <a:ext uri="{FF2B5EF4-FFF2-40B4-BE49-F238E27FC236}">
              <a16:creationId xmlns:a16="http://schemas.microsoft.com/office/drawing/2014/main" id="{4B9BFAB5-C820-CFB4-92AF-12EC727591B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98CC8D-5BCB-C137-2BCB-847C9D98FC85}"/>
              </a:ext>
            </a:extLst>
          </p:cNvPr>
          <p:cNvSpPr>
            <a:spLocks noGrp="1"/>
          </p:cNvSpPr>
          <p:nvPr>
            <p:ph sz="half" idx="4294967295"/>
          </p:nvPr>
        </p:nvSpPr>
        <p:spPr>
          <a:xfrm>
            <a:off x="0" y="1444751"/>
            <a:ext cx="5052060" cy="5067625"/>
          </a:xfrm>
        </p:spPr>
        <p:txBody>
          <a:bodyPr>
            <a:normAutofit/>
          </a:bodyPr>
          <a:lstStyle/>
          <a:p>
            <a:pPr marL="0" indent="0">
              <a:buNone/>
            </a:pPr>
            <a:r>
              <a:rPr lang="en-US" sz="2800" b="1" dirty="0"/>
              <a:t>An effigy artifact is a sculpture or model of a person. </a:t>
            </a:r>
          </a:p>
          <a:p>
            <a:endParaRPr lang="en-US" sz="2800" b="1" dirty="0"/>
          </a:p>
          <a:p>
            <a:r>
              <a:rPr lang="en-US" sz="2800" b="1" dirty="0"/>
              <a:t>What reason could indigenous people have had for making effigies in the past?</a:t>
            </a:r>
          </a:p>
          <a:p>
            <a:endParaRPr lang="en-US" b="1" dirty="0"/>
          </a:p>
          <a:p>
            <a:endParaRPr lang="en-US" b="1" dirty="0"/>
          </a:p>
        </p:txBody>
      </p:sp>
      <p:sp>
        <p:nvSpPr>
          <p:cNvPr id="6" name="Title 1">
            <a:extLst>
              <a:ext uri="{FF2B5EF4-FFF2-40B4-BE49-F238E27FC236}">
                <a16:creationId xmlns:a16="http://schemas.microsoft.com/office/drawing/2014/main" id="{F79B6C73-1AE5-2602-3DA8-BA06122FE618}"/>
              </a:ext>
            </a:extLst>
          </p:cNvPr>
          <p:cNvSpPr txBox="1">
            <a:spLocks/>
          </p:cNvSpPr>
          <p:nvPr/>
        </p:nvSpPr>
        <p:spPr>
          <a:xfrm>
            <a:off x="76200" y="139533"/>
            <a:ext cx="3745992" cy="499783"/>
          </a:xfrm>
          <a:prstGeom prst="rect">
            <a:avLst/>
          </a:prstGeom>
        </p:spPr>
        <p:txBody>
          <a:bodyPr vert="horz" lIns="91440" tIns="45720" rIns="91440" bIns="45720" rtlCol="0" anchor="ctr">
            <a:normAutofit fontScale="9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b="1" dirty="0"/>
              <a:t>TUESDAY</a:t>
            </a:r>
          </a:p>
        </p:txBody>
      </p:sp>
      <p:sp>
        <p:nvSpPr>
          <p:cNvPr id="2" name="Footer Placeholder 1">
            <a:extLst>
              <a:ext uri="{FF2B5EF4-FFF2-40B4-BE49-F238E27FC236}">
                <a16:creationId xmlns:a16="http://schemas.microsoft.com/office/drawing/2014/main" id="{8F4EFF82-E630-E480-0C64-BC5CF3F3678F}"/>
              </a:ext>
            </a:extLst>
          </p:cNvPr>
          <p:cNvSpPr>
            <a:spLocks noGrp="1"/>
          </p:cNvSpPr>
          <p:nvPr>
            <p:ph type="ftr" sz="quarter" idx="11"/>
          </p:nvPr>
        </p:nvSpPr>
        <p:spPr/>
        <p:txBody>
          <a:bodyPr/>
          <a:lstStyle/>
          <a:p>
            <a:r>
              <a:rPr lang="en-US" dirty="0"/>
              <a:t>© Clairmont Press, Inc. </a:t>
            </a:r>
          </a:p>
        </p:txBody>
      </p:sp>
      <p:pic>
        <p:nvPicPr>
          <p:cNvPr id="4" name="Picture 2">
            <a:extLst>
              <a:ext uri="{FF2B5EF4-FFF2-40B4-BE49-F238E27FC236}">
                <a16:creationId xmlns:a16="http://schemas.microsoft.com/office/drawing/2014/main" id="{6A6B3DDD-1A1A-CBCB-D256-DF9095A93E0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569" b="93412" l="32471" r="76824">
                        <a14:foregroundMark x1="48412" y1="5725" x2="48412" y2="5725"/>
                        <a14:foregroundMark x1="32529" y1="76627" x2="32529" y2="76627"/>
                        <a14:foregroundMark x1="54588" y1="93412" x2="54588" y2="93412"/>
                      </a14:backgroundRemoval>
                    </a14:imgEffect>
                  </a14:imgLayer>
                </a14:imgProps>
              </a:ext>
              <a:ext uri="{28A0092B-C50C-407E-A947-70E740481C1C}">
                <a14:useLocalDpi xmlns:a14="http://schemas.microsoft.com/office/drawing/2010/main" val="0"/>
              </a:ext>
            </a:extLst>
          </a:blip>
          <a:srcRect l="30405" r="17930" b="3348"/>
          <a:stretch>
            <a:fillRect/>
          </a:stretch>
        </p:blipFill>
        <p:spPr bwMode="auto">
          <a:xfrm>
            <a:off x="8458200" y="830828"/>
            <a:ext cx="3611880" cy="5067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49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mt="29389"/>
          </a:blip>
          <a:tile tx="0" ty="0" sx="100000" sy="100000" flip="none" algn="tl"/>
        </a:blipFill>
        <a:effectLst/>
      </p:bgPr>
    </p:bg>
    <p:spTree>
      <p:nvGrpSpPr>
        <p:cNvPr id="1" name="">
          <a:extLst>
            <a:ext uri="{FF2B5EF4-FFF2-40B4-BE49-F238E27FC236}">
              <a16:creationId xmlns:a16="http://schemas.microsoft.com/office/drawing/2014/main" id="{3CDA3423-C308-3424-3FEF-EFCD68F2DE7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198DA5-68BF-CBC2-8C1B-899FDF85CB66}"/>
              </a:ext>
            </a:extLst>
          </p:cNvPr>
          <p:cNvSpPr>
            <a:spLocks noGrp="1"/>
          </p:cNvSpPr>
          <p:nvPr>
            <p:ph sz="half" idx="4294967295"/>
          </p:nvPr>
        </p:nvSpPr>
        <p:spPr>
          <a:xfrm>
            <a:off x="0" y="1426464"/>
            <a:ext cx="6096000" cy="5431535"/>
          </a:xfrm>
        </p:spPr>
        <p:txBody>
          <a:bodyPr>
            <a:normAutofit/>
          </a:bodyPr>
          <a:lstStyle/>
          <a:p>
            <a:pPr marL="0" indent="0">
              <a:buNone/>
            </a:pPr>
            <a:r>
              <a:rPr lang="en-US" sz="2800" b="1" dirty="0"/>
              <a:t>This effigy was made of marble and found at the Etowah Indian Mound site in Bartow County.</a:t>
            </a:r>
          </a:p>
          <a:p>
            <a:pPr marL="0" indent="0">
              <a:buNone/>
            </a:pPr>
            <a:endParaRPr lang="en-US" sz="2800" b="1" dirty="0"/>
          </a:p>
          <a:p>
            <a:r>
              <a:rPr lang="en-US" sz="2800" b="1" dirty="0"/>
              <a:t>What might this effigy represent or be related to?</a:t>
            </a:r>
          </a:p>
          <a:p>
            <a:r>
              <a:rPr lang="en-US" sz="2800" b="1" dirty="0"/>
              <a:t>What information has been added? </a:t>
            </a:r>
          </a:p>
          <a:p>
            <a:r>
              <a:rPr lang="en-US" sz="2800" b="1" dirty="0"/>
              <a:t>How does the extra information help answer questions about the artifact? </a:t>
            </a:r>
          </a:p>
          <a:p>
            <a:pPr marL="0" indent="0">
              <a:buNone/>
            </a:pPr>
            <a:endParaRPr lang="en-US" b="1" dirty="0"/>
          </a:p>
          <a:p>
            <a:pPr marL="0" indent="0">
              <a:buNone/>
            </a:pPr>
            <a:endParaRPr lang="en-US" b="1" dirty="0"/>
          </a:p>
        </p:txBody>
      </p:sp>
      <p:sp>
        <p:nvSpPr>
          <p:cNvPr id="6" name="Title 1">
            <a:extLst>
              <a:ext uri="{FF2B5EF4-FFF2-40B4-BE49-F238E27FC236}">
                <a16:creationId xmlns:a16="http://schemas.microsoft.com/office/drawing/2014/main" id="{CB370504-26AF-7234-9434-484C1DC66638}"/>
              </a:ext>
            </a:extLst>
          </p:cNvPr>
          <p:cNvSpPr txBox="1">
            <a:spLocks/>
          </p:cNvSpPr>
          <p:nvPr/>
        </p:nvSpPr>
        <p:spPr>
          <a:xfrm>
            <a:off x="76200" y="139533"/>
            <a:ext cx="3745992" cy="499783"/>
          </a:xfrm>
          <a:prstGeom prst="rect">
            <a:avLst/>
          </a:prstGeom>
        </p:spPr>
        <p:txBody>
          <a:bodyPr vert="horz" lIns="91440" tIns="45720" rIns="91440" bIns="45720" rtlCol="0" anchor="ctr">
            <a:normAutofit fontScale="9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b="1" dirty="0"/>
              <a:t>WEDNESDAY</a:t>
            </a:r>
          </a:p>
        </p:txBody>
      </p:sp>
      <p:sp>
        <p:nvSpPr>
          <p:cNvPr id="2" name="Footer Placeholder 1">
            <a:extLst>
              <a:ext uri="{FF2B5EF4-FFF2-40B4-BE49-F238E27FC236}">
                <a16:creationId xmlns:a16="http://schemas.microsoft.com/office/drawing/2014/main" id="{CAC2D503-7E5C-4308-22B5-D6F508BB127F}"/>
              </a:ext>
            </a:extLst>
          </p:cNvPr>
          <p:cNvSpPr>
            <a:spLocks noGrp="1"/>
          </p:cNvSpPr>
          <p:nvPr>
            <p:ph type="ftr" sz="quarter" idx="11"/>
          </p:nvPr>
        </p:nvSpPr>
        <p:spPr/>
        <p:txBody>
          <a:bodyPr/>
          <a:lstStyle/>
          <a:p>
            <a:r>
              <a:rPr lang="en-US" dirty="0"/>
              <a:t>© Clairmont Press, Inc. </a:t>
            </a:r>
          </a:p>
        </p:txBody>
      </p:sp>
      <p:grpSp>
        <p:nvGrpSpPr>
          <p:cNvPr id="9" name="Group 8">
            <a:extLst>
              <a:ext uri="{FF2B5EF4-FFF2-40B4-BE49-F238E27FC236}">
                <a16:creationId xmlns:a16="http://schemas.microsoft.com/office/drawing/2014/main" id="{DDA4F475-8AFE-3DDB-CCD2-60A289207789}"/>
              </a:ext>
            </a:extLst>
          </p:cNvPr>
          <p:cNvGrpSpPr>
            <a:grpSpLocks noGrp="1" noUngrp="1" noRot="1" noMove="1" noResize="1"/>
          </p:cNvGrpSpPr>
          <p:nvPr/>
        </p:nvGrpSpPr>
        <p:grpSpPr>
          <a:xfrm>
            <a:off x="8458200" y="830828"/>
            <a:ext cx="3611880" cy="5067626"/>
            <a:chOff x="8458200" y="830828"/>
            <a:chExt cx="3611880" cy="5067626"/>
          </a:xfrm>
        </p:grpSpPr>
        <p:pic>
          <p:nvPicPr>
            <p:cNvPr id="4" name="Picture 2">
              <a:extLst>
                <a:ext uri="{FF2B5EF4-FFF2-40B4-BE49-F238E27FC236}">
                  <a16:creationId xmlns:a16="http://schemas.microsoft.com/office/drawing/2014/main" id="{7E7EF36F-21D4-D1FD-46D4-7B1E9A081AE1}"/>
                </a:ext>
              </a:extLst>
            </p:cNvPr>
            <p:cNvPicPr>
              <a:picLocks noGrp="1" noRot="1" noChangeAspect="1" noMove="1" noResize="1" noEditPoints="1" noAdjustHandles="1" noChangeArrowheads="1" noChangeShapeType="1" noCrop="1"/>
            </p:cNvPicPr>
            <p:nvPr/>
          </p:nvPicPr>
          <p:blipFill rotWithShape="1">
            <a:blip r:embed="rId4">
              <a:extLst>
                <a:ext uri="{BEBA8EAE-BF5A-486C-A8C5-ECC9F3942E4B}">
                  <a14:imgProps xmlns:a14="http://schemas.microsoft.com/office/drawing/2010/main">
                    <a14:imgLayer r:embed="rId5">
                      <a14:imgEffect>
                        <a14:backgroundRemoval t="5569" b="93412" l="32471" r="76824">
                          <a14:foregroundMark x1="48412" y1="5725" x2="48412" y2="5725"/>
                          <a14:foregroundMark x1="32529" y1="76627" x2="32529" y2="76627"/>
                          <a14:foregroundMark x1="54588" y1="93412" x2="54588" y2="93412"/>
                        </a14:backgroundRemoval>
                      </a14:imgEffect>
                    </a14:imgLayer>
                  </a14:imgProps>
                </a:ext>
                <a:ext uri="{28A0092B-C50C-407E-A947-70E740481C1C}">
                  <a14:useLocalDpi xmlns:a14="http://schemas.microsoft.com/office/drawing/2010/main" val="0"/>
                </a:ext>
              </a:extLst>
            </a:blip>
            <a:srcRect l="30405" r="17930" b="3348"/>
            <a:stretch>
              <a:fillRect/>
            </a:stretch>
          </p:blipFill>
          <p:spPr bwMode="auto">
            <a:xfrm>
              <a:off x="8458200" y="830828"/>
              <a:ext cx="3611880" cy="506762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DEBD7A9C-145E-AF23-AC2A-1F1835CAB90A}"/>
                </a:ext>
              </a:extLst>
            </p:cNvPr>
            <p:cNvCxnSpPr>
              <a:cxnSpLocks noGrp="1" noRot="1" noMove="1" noResize="1" noEditPoints="1" noAdjustHandles="1" noChangeArrowheads="1" noChangeShapeType="1"/>
            </p:cNvCxnSpPr>
            <p:nvPr/>
          </p:nvCxnSpPr>
          <p:spPr>
            <a:xfrm>
              <a:off x="11292840" y="971550"/>
              <a:ext cx="0" cy="488061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FBB5A5C-ACAA-D393-0C41-B4C047431FAC}"/>
                </a:ext>
              </a:extLst>
            </p:cNvPr>
            <p:cNvSpPr txBox="1">
              <a:spLocks noGrp="1" noRot="1" noMove="1" noResize="1" noEditPoints="1" noAdjustHandles="1" noChangeArrowheads="1" noChangeShapeType="1"/>
            </p:cNvSpPr>
            <p:nvPr/>
          </p:nvSpPr>
          <p:spPr>
            <a:xfrm rot="5400000">
              <a:off x="10885088" y="3179975"/>
              <a:ext cx="1223412" cy="369332"/>
            </a:xfrm>
            <a:prstGeom prst="rect">
              <a:avLst/>
            </a:prstGeom>
            <a:noFill/>
          </p:spPr>
          <p:txBody>
            <a:bodyPr wrap="none" rtlCol="0">
              <a:spAutoFit/>
            </a:bodyPr>
            <a:lstStyle/>
            <a:p>
              <a:r>
                <a:rPr lang="en-US" dirty="0"/>
                <a:t>24 inches</a:t>
              </a:r>
            </a:p>
          </p:txBody>
        </p:sp>
      </p:grpSp>
    </p:spTree>
    <p:extLst>
      <p:ext uri="{BB962C8B-B14F-4D97-AF65-F5344CB8AC3E}">
        <p14:creationId xmlns:p14="http://schemas.microsoft.com/office/powerpoint/2010/main" val="78040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mt="29389"/>
          </a:blip>
          <a:tile tx="0" ty="0" sx="100000" sy="100000" flip="none" algn="tl"/>
        </a:blipFill>
        <a:effectLst/>
      </p:bgPr>
    </p:bg>
    <p:spTree>
      <p:nvGrpSpPr>
        <p:cNvPr id="1" name="">
          <a:extLst>
            <a:ext uri="{FF2B5EF4-FFF2-40B4-BE49-F238E27FC236}">
              <a16:creationId xmlns:a16="http://schemas.microsoft.com/office/drawing/2014/main" id="{4A26F67C-BEDE-F2DF-9F6A-3D7AE0CFDDD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B7DFF6-FB3F-9999-E5A4-AC9CC14A9746}"/>
              </a:ext>
            </a:extLst>
          </p:cNvPr>
          <p:cNvSpPr>
            <a:spLocks noGrp="1"/>
          </p:cNvSpPr>
          <p:nvPr>
            <p:ph sz="half" idx="4294967295"/>
          </p:nvPr>
        </p:nvSpPr>
        <p:spPr>
          <a:xfrm>
            <a:off x="0" y="1455112"/>
            <a:ext cx="4434840" cy="4065578"/>
          </a:xfrm>
        </p:spPr>
        <p:txBody>
          <a:bodyPr>
            <a:normAutofit/>
          </a:bodyPr>
          <a:lstStyle/>
          <a:p>
            <a:r>
              <a:rPr lang="en-US" sz="3600" b="1" dirty="0"/>
              <a:t>What does this effigy reveal about the civilization that created it?</a:t>
            </a:r>
          </a:p>
          <a:p>
            <a:endParaRPr lang="en-US" b="1" dirty="0"/>
          </a:p>
          <a:p>
            <a:endParaRPr lang="en-US" b="1" dirty="0"/>
          </a:p>
        </p:txBody>
      </p:sp>
      <p:sp>
        <p:nvSpPr>
          <p:cNvPr id="6" name="Title 1">
            <a:extLst>
              <a:ext uri="{FF2B5EF4-FFF2-40B4-BE49-F238E27FC236}">
                <a16:creationId xmlns:a16="http://schemas.microsoft.com/office/drawing/2014/main" id="{422CAD7D-08FD-6869-C6F4-124E062E85D0}"/>
              </a:ext>
            </a:extLst>
          </p:cNvPr>
          <p:cNvSpPr txBox="1">
            <a:spLocks/>
          </p:cNvSpPr>
          <p:nvPr/>
        </p:nvSpPr>
        <p:spPr>
          <a:xfrm>
            <a:off x="76200" y="139533"/>
            <a:ext cx="3745992" cy="499783"/>
          </a:xfrm>
          <a:prstGeom prst="rect">
            <a:avLst/>
          </a:prstGeom>
        </p:spPr>
        <p:txBody>
          <a:bodyPr vert="horz" lIns="91440" tIns="45720" rIns="91440" bIns="45720" rtlCol="0" anchor="ctr">
            <a:normAutofit fontScale="9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b="1" dirty="0"/>
              <a:t>THURSDAY</a:t>
            </a:r>
          </a:p>
        </p:txBody>
      </p:sp>
      <p:sp>
        <p:nvSpPr>
          <p:cNvPr id="2" name="Footer Placeholder 1">
            <a:extLst>
              <a:ext uri="{FF2B5EF4-FFF2-40B4-BE49-F238E27FC236}">
                <a16:creationId xmlns:a16="http://schemas.microsoft.com/office/drawing/2014/main" id="{29040C43-9329-EF6B-5DB1-E800A31A2415}"/>
              </a:ext>
            </a:extLst>
          </p:cNvPr>
          <p:cNvSpPr>
            <a:spLocks noGrp="1"/>
          </p:cNvSpPr>
          <p:nvPr>
            <p:ph type="ftr" sz="quarter" idx="11"/>
          </p:nvPr>
        </p:nvSpPr>
        <p:spPr/>
        <p:txBody>
          <a:bodyPr/>
          <a:lstStyle/>
          <a:p>
            <a:r>
              <a:rPr lang="en-US" dirty="0"/>
              <a:t>© Clairmont Press, Inc. </a:t>
            </a:r>
          </a:p>
        </p:txBody>
      </p:sp>
      <p:grpSp>
        <p:nvGrpSpPr>
          <p:cNvPr id="4" name="Group 3">
            <a:extLst>
              <a:ext uri="{FF2B5EF4-FFF2-40B4-BE49-F238E27FC236}">
                <a16:creationId xmlns:a16="http://schemas.microsoft.com/office/drawing/2014/main" id="{0C4AA88C-0232-C660-10EF-82B2C6B3078B}"/>
              </a:ext>
            </a:extLst>
          </p:cNvPr>
          <p:cNvGrpSpPr/>
          <p:nvPr/>
        </p:nvGrpSpPr>
        <p:grpSpPr>
          <a:xfrm>
            <a:off x="8458200" y="830828"/>
            <a:ext cx="3611880" cy="5067626"/>
            <a:chOff x="8458200" y="830828"/>
            <a:chExt cx="3611880" cy="5067626"/>
          </a:xfrm>
        </p:grpSpPr>
        <p:pic>
          <p:nvPicPr>
            <p:cNvPr id="5" name="Picture 2">
              <a:extLst>
                <a:ext uri="{FF2B5EF4-FFF2-40B4-BE49-F238E27FC236}">
                  <a16:creationId xmlns:a16="http://schemas.microsoft.com/office/drawing/2014/main" id="{B83E4540-B0B4-7DB7-7E45-DFC6A0FF1663}"/>
                </a:ext>
              </a:extLst>
            </p:cNvPr>
            <p:cNvPicPr/>
            <p:nvPr/>
          </p:nvPicPr>
          <p:blipFill rotWithShape="1">
            <a:blip r:embed="rId4">
              <a:extLst>
                <a:ext uri="{BEBA8EAE-BF5A-486C-A8C5-ECC9F3942E4B}">
                  <a14:imgProps xmlns:a14="http://schemas.microsoft.com/office/drawing/2010/main">
                    <a14:imgLayer r:embed="rId5">
                      <a14:imgEffect>
                        <a14:backgroundRemoval t="5569" b="93412" l="32471" r="76824">
                          <a14:foregroundMark x1="48412" y1="5725" x2="48412" y2="5725"/>
                          <a14:foregroundMark x1="32529" y1="76627" x2="32529" y2="76627"/>
                          <a14:foregroundMark x1="54588" y1="93412" x2="54588" y2="93412"/>
                        </a14:backgroundRemoval>
                      </a14:imgEffect>
                    </a14:imgLayer>
                  </a14:imgProps>
                </a:ext>
                <a:ext uri="{28A0092B-C50C-407E-A947-70E740481C1C}">
                  <a14:useLocalDpi xmlns:a14="http://schemas.microsoft.com/office/drawing/2010/main" val="0"/>
                </a:ext>
              </a:extLst>
            </a:blip>
            <a:srcRect l="30405" r="17930" b="3348"/>
            <a:stretch>
              <a:fillRect/>
            </a:stretch>
          </p:blipFill>
          <p:spPr bwMode="auto">
            <a:xfrm>
              <a:off x="8458200" y="830828"/>
              <a:ext cx="3611880" cy="506762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A900DA78-B265-4AF1-18CF-701E66480302}"/>
                </a:ext>
              </a:extLst>
            </p:cNvPr>
            <p:cNvCxnSpPr/>
            <p:nvPr/>
          </p:nvCxnSpPr>
          <p:spPr>
            <a:xfrm>
              <a:off x="11292840" y="971550"/>
              <a:ext cx="0" cy="488061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3970F48-2F4B-A091-A859-477FAC598035}"/>
                </a:ext>
              </a:extLst>
            </p:cNvPr>
            <p:cNvSpPr txBox="1"/>
            <p:nvPr/>
          </p:nvSpPr>
          <p:spPr>
            <a:xfrm rot="5400000">
              <a:off x="10885088" y="3179975"/>
              <a:ext cx="1223412" cy="369332"/>
            </a:xfrm>
            <a:prstGeom prst="rect">
              <a:avLst/>
            </a:prstGeom>
            <a:noFill/>
          </p:spPr>
          <p:txBody>
            <a:bodyPr wrap="none" rtlCol="0">
              <a:spAutoFit/>
            </a:bodyPr>
            <a:lstStyle/>
            <a:p>
              <a:r>
                <a:rPr lang="en-US" dirty="0"/>
                <a:t>24 inches</a:t>
              </a:r>
            </a:p>
          </p:txBody>
        </p:sp>
      </p:grpSp>
    </p:spTree>
    <p:extLst>
      <p:ext uri="{BB962C8B-B14F-4D97-AF65-F5344CB8AC3E}">
        <p14:creationId xmlns:p14="http://schemas.microsoft.com/office/powerpoint/2010/main" val="97984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mt="29389"/>
          </a:blip>
          <a:tile tx="0" ty="0" sx="100000" sy="100000" flip="none" algn="tl"/>
        </a:blipFill>
        <a:effectLst/>
      </p:bgPr>
    </p:bg>
    <p:spTree>
      <p:nvGrpSpPr>
        <p:cNvPr id="1" name="">
          <a:extLst>
            <a:ext uri="{FF2B5EF4-FFF2-40B4-BE49-F238E27FC236}">
              <a16:creationId xmlns:a16="http://schemas.microsoft.com/office/drawing/2014/main" id="{990AD7E1-CA8A-067D-0766-D1900035F24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5F0B99-CB22-AACC-654A-EDB042980BD8}"/>
              </a:ext>
            </a:extLst>
          </p:cNvPr>
          <p:cNvSpPr>
            <a:spLocks noGrp="1"/>
          </p:cNvSpPr>
          <p:nvPr>
            <p:ph sz="half" idx="4294967295"/>
          </p:nvPr>
        </p:nvSpPr>
        <p:spPr>
          <a:xfrm>
            <a:off x="377190" y="1416937"/>
            <a:ext cx="4629150" cy="4024125"/>
          </a:xfrm>
        </p:spPr>
        <p:txBody>
          <a:bodyPr>
            <a:normAutofit/>
          </a:bodyPr>
          <a:lstStyle/>
          <a:p>
            <a:pPr marL="0" indent="0">
              <a:buNone/>
            </a:pPr>
            <a:r>
              <a:rPr lang="en-US" sz="3200" b="1" dirty="0"/>
              <a:t>Why might the ancient Etowah people have created such objects?</a:t>
            </a:r>
          </a:p>
          <a:p>
            <a:pPr marL="0" indent="0">
              <a:buNone/>
            </a:pPr>
            <a:endParaRPr lang="en-US" b="1" dirty="0"/>
          </a:p>
          <a:p>
            <a:pPr marL="0" indent="0">
              <a:buNone/>
            </a:pPr>
            <a:endParaRPr lang="en-US" sz="2800" b="1" dirty="0"/>
          </a:p>
        </p:txBody>
      </p:sp>
      <p:sp>
        <p:nvSpPr>
          <p:cNvPr id="8" name="Title 1">
            <a:extLst>
              <a:ext uri="{FF2B5EF4-FFF2-40B4-BE49-F238E27FC236}">
                <a16:creationId xmlns:a16="http://schemas.microsoft.com/office/drawing/2014/main" id="{1E7516C2-7794-6CA8-8ECC-9CD02110C8C5}"/>
              </a:ext>
            </a:extLst>
          </p:cNvPr>
          <p:cNvSpPr txBox="1">
            <a:spLocks/>
          </p:cNvSpPr>
          <p:nvPr/>
        </p:nvSpPr>
        <p:spPr>
          <a:xfrm>
            <a:off x="76200" y="139533"/>
            <a:ext cx="3745992" cy="499783"/>
          </a:xfrm>
          <a:prstGeom prst="rect">
            <a:avLst/>
          </a:prstGeom>
        </p:spPr>
        <p:txBody>
          <a:bodyPr vert="horz" lIns="91440" tIns="45720" rIns="91440" bIns="45720" rtlCol="0" anchor="ctr">
            <a:normAutofit fontScale="9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b="1" dirty="0"/>
              <a:t>FRIDAY</a:t>
            </a:r>
          </a:p>
        </p:txBody>
      </p:sp>
      <p:sp>
        <p:nvSpPr>
          <p:cNvPr id="2" name="Footer Placeholder 1">
            <a:extLst>
              <a:ext uri="{FF2B5EF4-FFF2-40B4-BE49-F238E27FC236}">
                <a16:creationId xmlns:a16="http://schemas.microsoft.com/office/drawing/2014/main" id="{1F6E996C-2D9F-C12C-54AA-45290DCABA93}"/>
              </a:ext>
            </a:extLst>
          </p:cNvPr>
          <p:cNvSpPr>
            <a:spLocks noGrp="1"/>
          </p:cNvSpPr>
          <p:nvPr>
            <p:ph type="ftr" sz="quarter" idx="11"/>
          </p:nvPr>
        </p:nvSpPr>
        <p:spPr/>
        <p:txBody>
          <a:bodyPr/>
          <a:lstStyle/>
          <a:p>
            <a:r>
              <a:rPr lang="en-US" dirty="0"/>
              <a:t>© Clairmont Press, Inc. </a:t>
            </a:r>
          </a:p>
        </p:txBody>
      </p:sp>
      <p:grpSp>
        <p:nvGrpSpPr>
          <p:cNvPr id="4" name="Group 3">
            <a:extLst>
              <a:ext uri="{FF2B5EF4-FFF2-40B4-BE49-F238E27FC236}">
                <a16:creationId xmlns:a16="http://schemas.microsoft.com/office/drawing/2014/main" id="{BAF59D0D-827B-6259-90A6-75FEA0B8028C}"/>
              </a:ext>
            </a:extLst>
          </p:cNvPr>
          <p:cNvGrpSpPr/>
          <p:nvPr/>
        </p:nvGrpSpPr>
        <p:grpSpPr>
          <a:xfrm>
            <a:off x="8458200" y="830828"/>
            <a:ext cx="3611880" cy="5067626"/>
            <a:chOff x="8458200" y="830828"/>
            <a:chExt cx="3611880" cy="5067626"/>
          </a:xfrm>
        </p:grpSpPr>
        <p:pic>
          <p:nvPicPr>
            <p:cNvPr id="5" name="Picture 2">
              <a:extLst>
                <a:ext uri="{FF2B5EF4-FFF2-40B4-BE49-F238E27FC236}">
                  <a16:creationId xmlns:a16="http://schemas.microsoft.com/office/drawing/2014/main" id="{15C4A10B-DD97-A475-E4BB-8B161334EC48}"/>
                </a:ext>
              </a:extLst>
            </p:cNvPr>
            <p:cNvPicPr/>
            <p:nvPr/>
          </p:nvPicPr>
          <p:blipFill rotWithShape="1">
            <a:blip r:embed="rId4">
              <a:extLst>
                <a:ext uri="{BEBA8EAE-BF5A-486C-A8C5-ECC9F3942E4B}">
                  <a14:imgProps xmlns:a14="http://schemas.microsoft.com/office/drawing/2010/main">
                    <a14:imgLayer r:embed="rId5">
                      <a14:imgEffect>
                        <a14:backgroundRemoval t="5569" b="93412" l="32471" r="76824">
                          <a14:foregroundMark x1="48412" y1="5725" x2="48412" y2="5725"/>
                          <a14:foregroundMark x1="32529" y1="76627" x2="32529" y2="76627"/>
                          <a14:foregroundMark x1="54588" y1="93412" x2="54588" y2="93412"/>
                        </a14:backgroundRemoval>
                      </a14:imgEffect>
                    </a14:imgLayer>
                  </a14:imgProps>
                </a:ext>
                <a:ext uri="{28A0092B-C50C-407E-A947-70E740481C1C}">
                  <a14:useLocalDpi xmlns:a14="http://schemas.microsoft.com/office/drawing/2010/main" val="0"/>
                </a:ext>
              </a:extLst>
            </a:blip>
            <a:srcRect l="30405" r="17930" b="3348"/>
            <a:stretch>
              <a:fillRect/>
            </a:stretch>
          </p:blipFill>
          <p:spPr bwMode="auto">
            <a:xfrm>
              <a:off x="8458200" y="830828"/>
              <a:ext cx="3611880" cy="506762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FC1072EB-6BAB-D441-7A5C-F3184D7200DD}"/>
                </a:ext>
              </a:extLst>
            </p:cNvPr>
            <p:cNvCxnSpPr/>
            <p:nvPr/>
          </p:nvCxnSpPr>
          <p:spPr>
            <a:xfrm>
              <a:off x="11292840" y="971550"/>
              <a:ext cx="0" cy="488061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D7AA835-A96B-01C0-0FCA-9233A85034F5}"/>
                </a:ext>
              </a:extLst>
            </p:cNvPr>
            <p:cNvSpPr txBox="1"/>
            <p:nvPr/>
          </p:nvSpPr>
          <p:spPr>
            <a:xfrm rot="5400000">
              <a:off x="10885088" y="3179975"/>
              <a:ext cx="1223412" cy="369332"/>
            </a:xfrm>
            <a:prstGeom prst="rect">
              <a:avLst/>
            </a:prstGeom>
            <a:noFill/>
          </p:spPr>
          <p:txBody>
            <a:bodyPr wrap="none" rtlCol="0">
              <a:spAutoFit/>
            </a:bodyPr>
            <a:lstStyle/>
            <a:p>
              <a:r>
                <a:rPr lang="en-US" dirty="0"/>
                <a:t>24 inches</a:t>
              </a:r>
            </a:p>
          </p:txBody>
        </p:sp>
      </p:grpSp>
    </p:spTree>
    <p:extLst>
      <p:ext uri="{BB962C8B-B14F-4D97-AF65-F5344CB8AC3E}">
        <p14:creationId xmlns:p14="http://schemas.microsoft.com/office/powerpoint/2010/main" val="312425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B5F551-EAAA-B872-683C-6B7A8FEFC36E}"/>
              </a:ext>
            </a:extLst>
          </p:cNvPr>
          <p:cNvSpPr txBox="1"/>
          <p:nvPr/>
        </p:nvSpPr>
        <p:spPr>
          <a:xfrm>
            <a:off x="8252749" y="6355845"/>
            <a:ext cx="3939252" cy="338554"/>
          </a:xfrm>
          <a:prstGeom prst="rect">
            <a:avLst/>
          </a:prstGeom>
          <a:noFill/>
        </p:spPr>
        <p:txBody>
          <a:bodyPr wrap="square" rtlCol="0">
            <a:spAutoFit/>
          </a:bodyPr>
          <a:lstStyle/>
          <a:p>
            <a:r>
              <a:rPr lang="en-US" sz="800" dirty="0">
                <a:solidFill>
                  <a:schemeClr val="bg1"/>
                </a:solidFill>
                <a:latin typeface="Avenir Light" panose="020B0402020203020204" pitchFamily="34" charset="77"/>
              </a:rPr>
              <a:t>Image credits: Title slide, Georgia State Capitol, Atlanta, GA, ©Shutterstock; End slide, Altamaha Waterfowl Management Area, Darien, GA, Emmett Mullins</a:t>
            </a:r>
          </a:p>
        </p:txBody>
      </p:sp>
      <p:sp>
        <p:nvSpPr>
          <p:cNvPr id="3" name="Footer Placeholder 2">
            <a:extLst>
              <a:ext uri="{FF2B5EF4-FFF2-40B4-BE49-F238E27FC236}">
                <a16:creationId xmlns:a16="http://schemas.microsoft.com/office/drawing/2014/main" id="{5DEA308A-644B-6CDE-6972-DD967FFFCCDC}"/>
              </a:ext>
            </a:extLst>
          </p:cNvPr>
          <p:cNvSpPr>
            <a:spLocks noGrp="1"/>
          </p:cNvSpPr>
          <p:nvPr>
            <p:ph type="ftr" sz="quarter" idx="11"/>
          </p:nvPr>
        </p:nvSpPr>
        <p:spPr/>
        <p:txBody>
          <a:bodyPr/>
          <a:lstStyle/>
          <a:p>
            <a:r>
              <a:rPr lang="en-US" dirty="0">
                <a:solidFill>
                  <a:schemeClr val="bg1"/>
                </a:solidFill>
              </a:rPr>
              <a:t>© Clairmont Press, Inc. </a:t>
            </a:r>
          </a:p>
        </p:txBody>
      </p:sp>
      <p:sp>
        <p:nvSpPr>
          <p:cNvPr id="2" name="TextBox 1">
            <a:extLst>
              <a:ext uri="{FF2B5EF4-FFF2-40B4-BE49-F238E27FC236}">
                <a16:creationId xmlns:a16="http://schemas.microsoft.com/office/drawing/2014/main" id="{4F0D2CCD-5616-2E3C-7DBC-D9361260C692}"/>
              </a:ext>
            </a:extLst>
          </p:cNvPr>
          <p:cNvSpPr txBox="1"/>
          <p:nvPr/>
        </p:nvSpPr>
        <p:spPr>
          <a:xfrm>
            <a:off x="163974" y="5709514"/>
            <a:ext cx="4905737" cy="646331"/>
          </a:xfrm>
          <a:prstGeom prst="rect">
            <a:avLst/>
          </a:prstGeom>
          <a:noFill/>
        </p:spPr>
        <p:txBody>
          <a:bodyPr wrap="square" rtlCol="0">
            <a:spAutoFit/>
          </a:bodyPr>
          <a:lstStyle/>
          <a:p>
            <a:r>
              <a:rPr lang="en-US" sz="1200" b="1" dirty="0">
                <a:solidFill>
                  <a:schemeClr val="bg1"/>
                </a:solidFill>
              </a:rPr>
              <a:t>The Altamaha Waterfowl Management Area near Darien consists of 27,000 acres of hardwood trees and cypress-tupelo swamps.  </a:t>
            </a:r>
            <a:endParaRPr lang="en-US" sz="500" b="1" dirty="0">
              <a:solidFill>
                <a:schemeClr val="bg1"/>
              </a:solidFill>
              <a:latin typeface="Avenir Light" panose="020B0402020203020204" pitchFamily="34" charset="77"/>
            </a:endParaRPr>
          </a:p>
        </p:txBody>
      </p:sp>
    </p:spTree>
    <p:extLst>
      <p:ext uri="{BB962C8B-B14F-4D97-AF65-F5344CB8AC3E}">
        <p14:creationId xmlns:p14="http://schemas.microsoft.com/office/powerpoint/2010/main" val="311626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apor Trail">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Vapor Trail</Template>
  <TotalTime>1021</TotalTime>
  <Words>497</Words>
  <Application>Microsoft Macintosh PowerPoint</Application>
  <PresentationFormat>Widescreen</PresentationFormat>
  <Paragraphs>53</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Arial</vt:lpstr>
      <vt:lpstr>Avenir Light</vt:lpstr>
      <vt:lpstr>Century Gothic</vt:lpstr>
      <vt:lpstr>Vapor Trail</vt:lpstr>
      <vt:lpstr>Smart Skills</vt:lpstr>
      <vt:lpstr>Monday</vt:lpstr>
      <vt:lpstr>PowerPoint Presentation</vt:lpstr>
      <vt:lpstr>PowerPoint Presentation</vt:lpstr>
      <vt:lpstr>PowerPoint Presentation</vt:lpstr>
      <vt:lpstr>PowerPoint Presentation</vt:lpstr>
      <vt:lpstr>PowerPoint Presentation</vt:lpstr>
    </vt:vector>
  </TitlesOfParts>
  <Manager/>
  <Company>(c)2025 Clairmont Press, Inc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Skills </dc:title>
  <dc:subject>Georgia Studies: Exploring and Connecting 8</dc:subject>
  <dc:creator/>
  <cp:keywords/>
  <dc:description/>
  <cp:lastModifiedBy>Emmett Mullins</cp:lastModifiedBy>
  <cp:revision>20</cp:revision>
  <dcterms:created xsi:type="dcterms:W3CDTF">2025-06-26T12:29:05Z</dcterms:created>
  <dcterms:modified xsi:type="dcterms:W3CDTF">2025-07-07T19:33:08Z</dcterms:modified>
  <cp:category/>
</cp:coreProperties>
</file>