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9"/>
  </p:notesMasterIdLst>
  <p:handoutMasterIdLst>
    <p:handoutMasterId r:id="rId10"/>
  </p:handoutMasterIdLst>
  <p:sldIdLst>
    <p:sldId id="259" r:id="rId2"/>
    <p:sldId id="387" r:id="rId3"/>
    <p:sldId id="391" r:id="rId4"/>
    <p:sldId id="388" r:id="rId5"/>
    <p:sldId id="389" r:id="rId6"/>
    <p:sldId id="390" r:id="rId7"/>
    <p:sldId id="31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4" autoAdjust="0"/>
    <p:restoredTop sz="89046" autoAdjust="0"/>
  </p:normalViewPr>
  <p:slideViewPr>
    <p:cSldViewPr>
      <p:cViewPr varScale="1">
        <p:scale>
          <a:sx n="135" d="100"/>
          <a:sy n="135" d="100"/>
        </p:scale>
        <p:origin x="-17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84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444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chart is </a:t>
            </a:r>
            <a:r>
              <a:rPr lang="en-US" dirty="0" smtClean="0"/>
              <a:t>a</a:t>
            </a:r>
            <a:r>
              <a:rPr lang="en-US" baseline="0" dirty="0" smtClean="0"/>
              <a:t> </a:t>
            </a:r>
            <a:r>
              <a:rPr lang="en-US" dirty="0" smtClean="0"/>
              <a:t>bar</a:t>
            </a:r>
            <a:r>
              <a:rPr lang="en-US" baseline="0" dirty="0" smtClean="0"/>
              <a:t> </a:t>
            </a:r>
            <a:r>
              <a:rPr lang="en-US" baseline="0" dirty="0" smtClean="0"/>
              <a:t>graph. The X axis is showing the year by decades, and the Y axis is showing the amount of oil produced </a:t>
            </a:r>
            <a:r>
              <a:rPr lang="en-US" baseline="0" dirty="0" smtClean="0"/>
              <a:t>in Louisiana in </a:t>
            </a:r>
            <a:r>
              <a:rPr lang="en-US" baseline="0" dirty="0" smtClean="0"/>
              <a:t>millions of barrels.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date range is 1950-2013. 467,890,087 barrels of oil </a:t>
            </a:r>
            <a:r>
              <a:rPr lang="en-US" dirty="0" smtClean="0"/>
              <a:t>were produced </a:t>
            </a:r>
            <a:r>
              <a:rPr lang="en-US" dirty="0" smtClean="0"/>
              <a:t>in Louisiana in 1980?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Oil production</a:t>
            </a:r>
            <a:r>
              <a:rPr lang="en-US" baseline="0" dirty="0" smtClean="0"/>
              <a:t> was lowest in 1950. Possible answers to the second question </a:t>
            </a:r>
            <a:r>
              <a:rPr lang="en-US" baseline="0" dirty="0" smtClean="0"/>
              <a:t>include: an increase in demand for oil worldwide, better methods of finding oil deposits, and better technology for extracting oil.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Oil</a:t>
            </a:r>
            <a:r>
              <a:rPr lang="en-US" baseline="0" dirty="0" smtClean="0"/>
              <a:t> production was the highest in 1970. The fall in oil production might have hurt the economy of Louisiana and resulted in the loss of jobs for many people.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overall trend on this graph is that oil production is decreasing</a:t>
            </a:r>
            <a:r>
              <a:rPr lang="en-US" baseline="0" dirty="0" smtClean="0"/>
              <a:t> in Louisiana</a:t>
            </a:r>
            <a:r>
              <a:rPr lang="en-US" baseline="0" smtClean="0"/>
              <a:t>. </a:t>
            </a:r>
            <a:r>
              <a:rPr lang="en-US" baseline="0" smtClean="0"/>
              <a:t>The </a:t>
            </a:r>
            <a:r>
              <a:rPr lang="en-US" baseline="0" dirty="0" smtClean="0"/>
              <a:t>people of Louisiana must begin to look at other sources of revenue and begin to diversify their economy.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58952" indent="-758952">
              <a:lnSpc>
                <a:spcPct val="80000"/>
              </a:lnSpc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495800"/>
            <a:ext cx="75438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4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Smart Skills</a:t>
            </a:r>
          </a:p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Week 2</a:t>
            </a:r>
          </a:p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Chart 1</a:t>
            </a:r>
            <a:endParaRPr lang="en-US" sz="3200" b="1" dirty="0">
              <a:ln w="17780" cmpd="sng">
                <a:noFill/>
                <a:prstDash val="solid"/>
                <a:miter lim="800000"/>
              </a:ln>
              <a:solidFill>
                <a:srgbClr val="F8D50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</a:t>
            </a:r>
            <a:r>
              <a:rPr lang="en-US" sz="100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2015 </a:t>
            </a:r>
            <a:r>
              <a:rPr lang="en-US" sz="1000" dirty="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Clairmont </a:t>
            </a: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934200" y="228600"/>
            <a:ext cx="1961565" cy="1961565"/>
            <a:chOff x="6786458" y="1071459"/>
            <a:chExt cx="1961565" cy="1961565"/>
          </a:xfrm>
          <a:effectLst>
            <a:glow rad="228600">
              <a:srgbClr val="FFFF00">
                <a:alpha val="40000"/>
              </a:srgbClr>
            </a:glow>
          </a:effectLst>
        </p:grpSpPr>
        <p:sp>
          <p:nvSpPr>
            <p:cNvPr id="7" name="Rectangle 6"/>
            <p:cNvSpPr/>
            <p:nvPr/>
          </p:nvSpPr>
          <p:spPr>
            <a:xfrm>
              <a:off x="7081440" y="1480741"/>
              <a:ext cx="13716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Seal_of_Louisiana_201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607130">
              <a:off x="6786458" y="1071459"/>
              <a:ext cx="1961565" cy="1961565"/>
            </a:xfrm>
            <a:prstGeom prst="rect">
              <a:avLst/>
            </a:prstGeom>
            <a:effectLst/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61" y="2438400"/>
            <a:ext cx="6754339" cy="198379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What type of graph is this?</a:t>
            </a:r>
          </a:p>
          <a:p>
            <a:pPr marL="0" indent="0" algn="ctr">
              <a:buNone/>
            </a:pPr>
            <a:r>
              <a:rPr lang="en-US" sz="2200" dirty="0" smtClean="0"/>
              <a:t>What are the X and Y axis showing?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pic>
        <p:nvPicPr>
          <p:cNvPr id="6" name="Picture 5" descr="Oil Production p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702625"/>
            <a:ext cx="5562600" cy="478497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What is the date range?</a:t>
            </a:r>
          </a:p>
          <a:p>
            <a:pPr marL="0" indent="0" algn="ctr">
              <a:buNone/>
            </a:pPr>
            <a:r>
              <a:rPr lang="en-US" sz="2200" dirty="0" smtClean="0"/>
              <a:t>How much oil was produced in Louisiana in 1980?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pic>
        <p:nvPicPr>
          <p:cNvPr id="6" name="Picture 5" descr="Oil Production p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702625"/>
            <a:ext cx="5562600" cy="478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4837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In what year was oil production the lowest? Why do you think the amount of oil produced has increased since then?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pic>
        <p:nvPicPr>
          <p:cNvPr id="6" name="Picture 5" descr="Oil Production p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702625"/>
            <a:ext cx="5562600" cy="478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74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In what year was oil production the highest? How do you think it </a:t>
            </a:r>
            <a:r>
              <a:rPr lang="en-US" sz="2200" dirty="0" smtClean="0"/>
              <a:t>affected the </a:t>
            </a:r>
            <a:r>
              <a:rPr lang="en-US" sz="2200" dirty="0" smtClean="0"/>
              <a:t>people of Louisiana when oil production fell?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pic>
        <p:nvPicPr>
          <p:cNvPr id="6" name="Picture 5" descr="Oil Production p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702625"/>
            <a:ext cx="5562600" cy="478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9921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il Production p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702625"/>
            <a:ext cx="5562600" cy="478497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121774"/>
            <a:ext cx="8839200" cy="8816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Oil is a nonrenewable resource, which means it </a:t>
            </a:r>
            <a:r>
              <a:rPr lang="en-US" sz="2200" dirty="0" smtClean="0"/>
              <a:t>cannot </a:t>
            </a:r>
            <a:r>
              <a:rPr lang="en-US" sz="2200" dirty="0" smtClean="0"/>
              <a:t>be replaced once it is </a:t>
            </a:r>
            <a:r>
              <a:rPr lang="en-US" sz="2200" dirty="0" smtClean="0"/>
              <a:t>used. </a:t>
            </a:r>
            <a:r>
              <a:rPr lang="en-US" sz="2200" dirty="0" smtClean="0"/>
              <a:t>Based on this graph, </a:t>
            </a:r>
            <a:r>
              <a:rPr lang="en-US" sz="2200" dirty="0" smtClean="0"/>
              <a:t>what trend do you notice? What </a:t>
            </a:r>
            <a:r>
              <a:rPr lang="en-US" sz="2200" dirty="0" smtClean="0"/>
              <a:t>predictions can you make about the future of oil production in Louisiana?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Friday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39278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Slide 1: Chris Miceli on Wikimedia Commons, Public Domain; Image Credits Slide: Edd Prince on Wikimedia Commons; maps copyright Clairmont Press; all others public domain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6172200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Shown here: Fontainebleau State Park</a:t>
            </a:r>
            <a:endParaRPr lang="en-US" sz="8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6115</TotalTime>
  <Words>338</Words>
  <Application>Microsoft Macintosh PowerPoint</Application>
  <PresentationFormat>On-screen Show (4:3)</PresentationFormat>
  <Paragraphs>31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Louisiana: Our History, Our Home</dc:title>
  <dc:subject>©2015 Clairmont Press</dc:subject>
  <dc:creator>Hope Bentley;Emmett R. Mullins</dc:creator>
  <dc:description>Smart Skills - skills practice system</dc:description>
  <cp:lastModifiedBy>Emmett Mullins</cp:lastModifiedBy>
  <cp:revision>618</cp:revision>
  <cp:lastPrinted>2014-03-30T19:24:00Z</cp:lastPrinted>
  <dcterms:created xsi:type="dcterms:W3CDTF">2014-11-10T00:50:27Z</dcterms:created>
  <dcterms:modified xsi:type="dcterms:W3CDTF">2015-01-02T19:20:14Z</dcterms:modified>
</cp:coreProperties>
</file>