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9"/>
  </p:notesMasterIdLst>
  <p:handoutMasterIdLst>
    <p:handoutMasterId r:id="rId10"/>
  </p:handoutMasterIdLst>
  <p:sldIdLst>
    <p:sldId id="259" r:id="rId2"/>
    <p:sldId id="387" r:id="rId3"/>
    <p:sldId id="391" r:id="rId4"/>
    <p:sldId id="388" r:id="rId5"/>
    <p:sldId id="389" r:id="rId6"/>
    <p:sldId id="390" r:id="rId7"/>
    <p:sldId id="31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6" autoAdjust="0"/>
    <p:restoredTop sz="89046" autoAdjust="0"/>
  </p:normalViewPr>
  <p:slideViewPr>
    <p:cSldViewPr>
      <p:cViewPr varScale="1">
        <p:scale>
          <a:sx n="130" d="100"/>
          <a:sy n="130" d="100"/>
        </p:scale>
        <p:origin x="-1848" y="-112"/>
      </p:cViewPr>
      <p:guideLst>
        <p:guide orient="horz" pos="2160"/>
        <p:guide pos="2880"/>
      </p:guideLst>
    </p:cSldViewPr>
  </p:slideViewPr>
  <p:notesTextViewPr>
    <p:cViewPr>
      <p:scale>
        <a:sx n="100" d="100"/>
        <a:sy n="100" d="100"/>
      </p:scale>
      <p:origin x="0" y="0"/>
    </p:cViewPr>
  </p:notesTextViewPr>
  <p:sorterViewPr>
    <p:cViewPr>
      <p:scale>
        <a:sx n="89" d="100"/>
        <a:sy n="89"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1/2/15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dirty="0"/>
          </a:p>
        </p:txBody>
      </p:sp>
    </p:spTree>
    <p:extLst>
      <p:ext uri="{BB962C8B-B14F-4D97-AF65-F5344CB8AC3E}">
        <p14:creationId xmlns:p14="http://schemas.microsoft.com/office/powerpoint/2010/main" val="2873284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1/2/15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dirty="0"/>
          </a:p>
        </p:txBody>
      </p:sp>
    </p:spTree>
    <p:extLst>
      <p:ext uri="{BB962C8B-B14F-4D97-AF65-F5344CB8AC3E}">
        <p14:creationId xmlns:p14="http://schemas.microsoft.com/office/powerpoint/2010/main" val="151754446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notes: This painting,</a:t>
            </a:r>
            <a:r>
              <a:rPr lang="en-US" baseline="0" dirty="0" smtClean="0"/>
              <a:t> from 1701, shows France’s King Louis XIV. </a:t>
            </a:r>
            <a:endParaRPr lang="en-US" dirty="0" smtClean="0"/>
          </a:p>
          <a:p>
            <a:r>
              <a:rPr lang="en-US" dirty="0" smtClean="0"/>
              <a:t>Sample objects: man with long hair</a:t>
            </a:r>
            <a:r>
              <a:rPr lang="en-US" baseline="0" dirty="0" smtClean="0"/>
              <a:t> wearing a fur robe, sword, stockings, high-healed shoes, scepter, rug, red curtains on the wall, column in background, crown on a pillow, large necklace, tassels, engraving on base of column</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fleurs-de-lis featured on the blue</a:t>
            </a:r>
            <a:r>
              <a:rPr lang="en-US" baseline="0" dirty="0" smtClean="0"/>
              <a:t> fabric. This a symbol of France and often found in Louisiana due to its French heritage. </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 will vary.</a:t>
            </a:r>
            <a:r>
              <a:rPr lang="en-US" baseline="0" dirty="0" smtClean="0"/>
              <a:t> Students may explain that the objects and dress of the man show that he is wealthy and powerful.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 will vary.</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painting</a:t>
            </a:r>
            <a:r>
              <a:rPr lang="en-US" baseline="0" dirty="0" smtClean="0"/>
              <a:t> is to document the King of France and display his wealth and power. Today, leaders might dress fashionably, have expensive cars or jets. They may live in large homes and find ways to be shown on television and social media. They may have military </a:t>
            </a:r>
            <a:r>
              <a:rPr lang="en-US" baseline="0" smtClean="0"/>
              <a:t>to command.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758952" indent="-758952">
              <a:lnSpc>
                <a:spcPct val="80000"/>
              </a:lnSpc>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9" name="Picture 8"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1/2/15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dirty="0"/>
          </a:p>
        </p:txBody>
      </p:sp>
      <p:pic>
        <p:nvPicPr>
          <p:cNvPr id="11" name="Picture 10"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1/2/15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dirty="0"/>
          </a:p>
        </p:txBody>
      </p:sp>
      <p:pic>
        <p:nvPicPr>
          <p:cNvPr id="6" name="Picture 5"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1/2/15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Rectangle 6"/>
          <p:cNvSpPr/>
          <p:nvPr/>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4495800"/>
            <a:ext cx="7543800" cy="181588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4800" b="1" dirty="0" smtClean="0">
                <a:ln w="17780" cmpd="sng">
                  <a:noFill/>
                  <a:prstDash val="solid"/>
                  <a:miter lim="800000"/>
                </a:ln>
                <a:solidFill>
                  <a:srgbClr val="F8D506"/>
                </a:solidFill>
                <a:effectLst>
                  <a:outerShdw blurRad="55000" dist="50800" dir="5400000" algn="tl">
                    <a:srgbClr val="000000">
                      <a:alpha val="33000"/>
                    </a:srgbClr>
                  </a:outerShdw>
                </a:effectLst>
              </a:rPr>
              <a:t>Smart Skills</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Week 13</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Artifact 3</a:t>
            </a:r>
            <a:endParaRPr lang="en-US" sz="3200" b="1" dirty="0">
              <a:ln w="17780" cmpd="sng">
                <a:noFill/>
                <a:prstDash val="solid"/>
                <a:miter lim="800000"/>
              </a:ln>
              <a:solidFill>
                <a:srgbClr val="F8D506"/>
              </a:solidFill>
              <a:effectLst>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a:solidFill>
                  <a:srgbClr val="D9D9D9"/>
                </a:solidFill>
                <a:effectLst>
                  <a:outerShdw blurRad="38100" dist="38100" dir="2700000" algn="tl">
                    <a:srgbClr val="C0C0C0"/>
                  </a:outerShdw>
                </a:effectLst>
                <a:latin typeface="Arial" charset="0"/>
              </a:rPr>
              <a:t>© </a:t>
            </a:r>
            <a:r>
              <a:rPr lang="en-US" sz="1000" smtClean="0">
                <a:solidFill>
                  <a:srgbClr val="D9D9D9"/>
                </a:solidFill>
                <a:effectLst>
                  <a:outerShdw blurRad="38100" dist="38100" dir="2700000" algn="tl">
                    <a:srgbClr val="C0C0C0"/>
                  </a:outerShdw>
                </a:effectLst>
                <a:latin typeface="Arial" charset="0"/>
              </a:rPr>
              <a:t>2015 </a:t>
            </a:r>
            <a:r>
              <a:rPr lang="en-US" sz="1000" dirty="0" smtClean="0">
                <a:solidFill>
                  <a:srgbClr val="D9D9D9"/>
                </a:solidFill>
                <a:effectLst>
                  <a:outerShdw blurRad="38100" dist="38100" dir="2700000" algn="tl">
                    <a:srgbClr val="C0C0C0"/>
                  </a:outerShdw>
                </a:effectLst>
                <a:latin typeface="Arial" charset="0"/>
              </a:rPr>
              <a:t>Clairmont </a:t>
            </a:r>
            <a:r>
              <a:rPr lang="en-US" sz="1000" dirty="0">
                <a:solidFill>
                  <a:srgbClr val="D9D9D9"/>
                </a:solidFill>
                <a:effectLst>
                  <a:outerShdw blurRad="38100" dist="38100" dir="2700000" algn="tl">
                    <a:srgbClr val="C0C0C0"/>
                  </a:outerShdw>
                </a:effectLst>
                <a:latin typeface="Arial" charset="0"/>
              </a:rPr>
              <a:t>Press</a:t>
            </a:r>
          </a:p>
        </p:txBody>
      </p:sp>
      <p:grpSp>
        <p:nvGrpSpPr>
          <p:cNvPr id="9" name="Group 8"/>
          <p:cNvGrpSpPr/>
          <p:nvPr/>
        </p:nvGrpSpPr>
        <p:grpSpPr>
          <a:xfrm>
            <a:off x="6934200" y="228600"/>
            <a:ext cx="1961565" cy="1961565"/>
            <a:chOff x="6786458" y="1071459"/>
            <a:chExt cx="1961565" cy="1961565"/>
          </a:xfrm>
          <a:effectLst>
            <a:glow rad="228600">
              <a:srgbClr val="FFFF00">
                <a:alpha val="40000"/>
              </a:srgbClr>
            </a:glow>
          </a:effectLst>
        </p:grpSpPr>
        <p:sp>
          <p:nvSpPr>
            <p:cNvPr id="7" name="Rectangle 6"/>
            <p:cNvSpPr/>
            <p:nvPr/>
          </p:nvSpPr>
          <p:spPr>
            <a:xfrm>
              <a:off x="7081440" y="1480741"/>
              <a:ext cx="137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eal_of_Louisiana_2010.png"/>
            <p:cNvPicPr>
              <a:picLocks noChangeAspect="1"/>
            </p:cNvPicPr>
            <p:nvPr/>
          </p:nvPicPr>
          <p:blipFill>
            <a:blip r:embed="rId4" cstate="print"/>
            <a:stretch>
              <a:fillRect/>
            </a:stretch>
          </p:blipFill>
          <p:spPr>
            <a:xfrm rot="607130">
              <a:off x="6786458" y="1071459"/>
              <a:ext cx="1961565" cy="1961565"/>
            </a:xfrm>
            <a:prstGeom prst="rect">
              <a:avLst/>
            </a:prstGeom>
            <a:effectLst/>
          </p:spPr>
        </p:pic>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8661" y="2438400"/>
            <a:ext cx="6754339" cy="1983792"/>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smtClean="0"/>
              <a:t>Study this painting. What objects do you notice? </a:t>
            </a:r>
            <a:br>
              <a:rPr lang="en-US" sz="2200" dirty="0" smtClean="0"/>
            </a:br>
            <a:r>
              <a:rPr lang="en-US" sz="2200" dirty="0" smtClean="0"/>
              <a:t>List as many as </a:t>
            </a:r>
            <a:r>
              <a:rPr lang="en-US" sz="2200" dirty="0" smtClean="0"/>
              <a:t>you </a:t>
            </a:r>
            <a:r>
              <a:rPr lang="en-US" sz="2200" dirty="0" smtClean="0"/>
              <a:t>can in two minutes. </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Monday</a:t>
            </a:r>
            <a:endParaRPr lang="en-US" dirty="0"/>
          </a:p>
        </p:txBody>
      </p:sp>
      <p:pic>
        <p:nvPicPr>
          <p:cNvPr id="6" name="Picture 5" descr="422px-Louis_XIV_of_France.jpg"/>
          <p:cNvPicPr>
            <a:picLocks noChangeAspect="1"/>
          </p:cNvPicPr>
          <p:nvPr/>
        </p:nvPicPr>
        <p:blipFill>
          <a:blip r:embed="rId3"/>
          <a:stretch>
            <a:fillRect/>
          </a:stretch>
        </p:blipFill>
        <p:spPr>
          <a:xfrm>
            <a:off x="2667000" y="685800"/>
            <a:ext cx="3429000" cy="4876800"/>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smtClean="0"/>
              <a:t>Which symbol of France, often found in Louisiana, is featured in this painting?</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Tuesday</a:t>
            </a:r>
            <a:endParaRPr lang="en-US" dirty="0"/>
          </a:p>
        </p:txBody>
      </p:sp>
      <p:pic>
        <p:nvPicPr>
          <p:cNvPr id="7" name="Picture 6" descr="422px-Louis_XIV_of_France.jpg"/>
          <p:cNvPicPr>
            <a:picLocks noChangeAspect="1"/>
          </p:cNvPicPr>
          <p:nvPr/>
        </p:nvPicPr>
        <p:blipFill>
          <a:blip r:embed="rId3"/>
          <a:stretch>
            <a:fillRect/>
          </a:stretch>
        </p:blipFill>
        <p:spPr>
          <a:xfrm>
            <a:off x="2667000" y="685800"/>
            <a:ext cx="3429000" cy="4876800"/>
          </a:xfrm>
          <a:prstGeom prst="rect">
            <a:avLst/>
          </a:prstGeom>
        </p:spPr>
      </p:pic>
    </p:spTree>
    <p:extLst>
      <p:ext uri="{BB962C8B-B14F-4D97-AF65-F5344CB8AC3E}">
        <p14:creationId xmlns:p14="http://schemas.microsoft.com/office/powerpoint/2010/main" val="425854837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smtClean="0"/>
              <a:t>What message is the artist trying to convey with this painting? </a:t>
            </a:r>
            <a:br>
              <a:rPr lang="en-US" sz="2200" dirty="0" smtClean="0"/>
            </a:br>
            <a:r>
              <a:rPr lang="en-US" sz="2200" dirty="0" smtClean="0"/>
              <a:t>What evidence do you have to support your thinking? </a:t>
            </a: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Wednesday</a:t>
            </a:r>
            <a:endParaRPr lang="en-US" dirty="0"/>
          </a:p>
        </p:txBody>
      </p:sp>
      <p:pic>
        <p:nvPicPr>
          <p:cNvPr id="7" name="Picture 6" descr="422px-Louis_XIV_of_France.jpg"/>
          <p:cNvPicPr>
            <a:picLocks noChangeAspect="1"/>
          </p:cNvPicPr>
          <p:nvPr/>
        </p:nvPicPr>
        <p:blipFill>
          <a:blip r:embed="rId3"/>
          <a:stretch>
            <a:fillRect/>
          </a:stretch>
        </p:blipFill>
        <p:spPr>
          <a:xfrm>
            <a:off x="2667000" y="685800"/>
            <a:ext cx="3429000" cy="4876800"/>
          </a:xfrm>
          <a:prstGeom prst="rect">
            <a:avLst/>
          </a:prstGeom>
        </p:spPr>
      </p:pic>
    </p:spTree>
    <p:extLst>
      <p:ext uri="{BB962C8B-B14F-4D97-AF65-F5344CB8AC3E}">
        <p14:creationId xmlns:p14="http://schemas.microsoft.com/office/powerpoint/2010/main" val="158668074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smtClean="0"/>
              <a:t>What mood does the painting set? What do you feel when you see the painting? Explain your thinking. </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5</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Thursday</a:t>
            </a:r>
            <a:endParaRPr lang="en-US" dirty="0"/>
          </a:p>
        </p:txBody>
      </p:sp>
      <p:pic>
        <p:nvPicPr>
          <p:cNvPr id="7" name="Picture 6" descr="422px-Louis_XIV_of_France.jpg"/>
          <p:cNvPicPr>
            <a:picLocks noChangeAspect="1"/>
          </p:cNvPicPr>
          <p:nvPr/>
        </p:nvPicPr>
        <p:blipFill>
          <a:blip r:embed="rId3"/>
          <a:stretch>
            <a:fillRect/>
          </a:stretch>
        </p:blipFill>
        <p:spPr>
          <a:xfrm>
            <a:off x="2667000" y="685800"/>
            <a:ext cx="3429000" cy="4876800"/>
          </a:xfrm>
          <a:prstGeom prst="rect">
            <a:avLst/>
          </a:prstGeom>
        </p:spPr>
      </p:pic>
    </p:spTree>
    <p:extLst>
      <p:ext uri="{BB962C8B-B14F-4D97-AF65-F5344CB8AC3E}">
        <p14:creationId xmlns:p14="http://schemas.microsoft.com/office/powerpoint/2010/main" val="246659921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638800"/>
            <a:ext cx="8839200" cy="685800"/>
          </a:xfrm>
        </p:spPr>
        <p:txBody>
          <a:bodyPr>
            <a:noAutofit/>
          </a:bodyPr>
          <a:lstStyle/>
          <a:p>
            <a:pPr marL="0" indent="0" algn="ctr">
              <a:buNone/>
            </a:pPr>
            <a:r>
              <a:rPr lang="en-US" sz="2200" dirty="0" smtClean="0"/>
              <a:t>In today’s world, how might leaders project their wealth and power? Give examples as evidence. </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6</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Friday</a:t>
            </a:r>
            <a:endParaRPr lang="en-US" dirty="0"/>
          </a:p>
        </p:txBody>
      </p:sp>
      <p:pic>
        <p:nvPicPr>
          <p:cNvPr id="7" name="Picture 6" descr="422px-Louis_XIV_of_France.jpg"/>
          <p:cNvPicPr>
            <a:picLocks noChangeAspect="1"/>
          </p:cNvPicPr>
          <p:nvPr/>
        </p:nvPicPr>
        <p:blipFill>
          <a:blip r:embed="rId3"/>
          <a:stretch>
            <a:fillRect/>
          </a:stretch>
        </p:blipFill>
        <p:spPr>
          <a:xfrm>
            <a:off x="2667000" y="685800"/>
            <a:ext cx="3429000" cy="4876800"/>
          </a:xfrm>
          <a:prstGeom prst="rect">
            <a:avLst/>
          </a:prstGeom>
        </p:spPr>
      </p:pic>
    </p:spTree>
    <p:extLst>
      <p:ext uri="{BB962C8B-B14F-4D97-AF65-F5344CB8AC3E}">
        <p14:creationId xmlns:p14="http://schemas.microsoft.com/office/powerpoint/2010/main" val="207539278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7</a:t>
            </a:fld>
            <a:endParaRPr lang="en-US" dirty="0"/>
          </a:p>
        </p:txBody>
      </p:sp>
      <p:sp>
        <p:nvSpPr>
          <p:cNvPr id="5" name="TextBox 4"/>
          <p:cNvSpPr txBox="1"/>
          <p:nvPr/>
        </p:nvSpPr>
        <p:spPr>
          <a:xfrm>
            <a:off x="533400" y="3657600"/>
            <a:ext cx="7924800" cy="923330"/>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Chris Miceli on Wikimedia Commons, Public Domain; Image Credits Slide: Edd Prince on Wikimedia Commons; maps copyright Clairmont Press; all others public domain</a:t>
            </a:r>
            <a:endParaRPr lang="en-US" sz="1200" dirty="0">
              <a:solidFill>
                <a:schemeClr val="bg1"/>
              </a:solidFill>
            </a:endParaRPr>
          </a:p>
        </p:txBody>
      </p:sp>
      <p:sp>
        <p:nvSpPr>
          <p:cNvPr id="6" name="TextBox 5"/>
          <p:cNvSpPr txBox="1"/>
          <p:nvPr/>
        </p:nvSpPr>
        <p:spPr>
          <a:xfrm>
            <a:off x="7086600" y="6172200"/>
            <a:ext cx="2057400" cy="215444"/>
          </a:xfrm>
          <a:prstGeom prst="rect">
            <a:avLst/>
          </a:prstGeom>
          <a:noFill/>
        </p:spPr>
        <p:txBody>
          <a:bodyPr wrap="square" rtlCol="0">
            <a:spAutoFit/>
          </a:bodyPr>
          <a:lstStyle/>
          <a:p>
            <a:pPr algn="r"/>
            <a:r>
              <a:rPr lang="en-US" sz="800" i="1" dirty="0" smtClean="0">
                <a:solidFill>
                  <a:schemeClr val="bg1">
                    <a:lumMod val="50000"/>
                  </a:schemeClr>
                </a:solidFill>
                <a:effectLst>
                  <a:outerShdw blurRad="38100" dist="38100" dir="2700000" algn="tl">
                    <a:srgbClr val="000000">
                      <a:alpha val="43137"/>
                    </a:srgbClr>
                  </a:outerShdw>
                </a:effectLst>
              </a:rPr>
              <a:t>Shown here: Fontainebleau State Park</a:t>
            </a:r>
            <a:endParaRPr lang="en-US" sz="8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6204</TotalTime>
  <Words>315</Words>
  <Application>Microsoft Macintosh PowerPoint</Application>
  <PresentationFormat>On-screen Show (4:3)</PresentationFormat>
  <Paragraphs>30</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Monday</vt:lpstr>
      <vt:lpstr>Tuesday</vt:lpstr>
      <vt:lpstr>Wednesday</vt:lpstr>
      <vt:lpstr>Thursday</vt:lpstr>
      <vt:lpstr>Friday</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Our History, Our Home</dc:title>
  <dc:subject>©2015 Clairmont Press</dc:subject>
  <dc:creator>Hope Bentley;Emmett R. Mullins</dc:creator>
  <dc:description>Smart Skills - skills practice system</dc:description>
  <cp:lastModifiedBy>Emmett Mullins</cp:lastModifiedBy>
  <cp:revision>619</cp:revision>
  <cp:lastPrinted>2014-03-30T19:24:00Z</cp:lastPrinted>
  <dcterms:created xsi:type="dcterms:W3CDTF">2014-11-13T01:49:25Z</dcterms:created>
  <dcterms:modified xsi:type="dcterms:W3CDTF">2015-01-03T04:28:28Z</dcterms:modified>
</cp:coreProperties>
</file>