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9"/>
  </p:notesMasterIdLst>
  <p:handoutMasterIdLst>
    <p:handoutMasterId r:id="rId10"/>
  </p:handoutMasterIdLst>
  <p:sldIdLst>
    <p:sldId id="259" r:id="rId2"/>
    <p:sldId id="391" r:id="rId3"/>
    <p:sldId id="387" r:id="rId4"/>
    <p:sldId id="388" r:id="rId5"/>
    <p:sldId id="389" r:id="rId6"/>
    <p:sldId id="390" r:id="rId7"/>
    <p:sldId id="31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06" autoAdjust="0"/>
    <p:restoredTop sz="89046" autoAdjust="0"/>
  </p:normalViewPr>
  <p:slideViewPr>
    <p:cSldViewPr>
      <p:cViewPr varScale="1">
        <p:scale>
          <a:sx n="125" d="100"/>
          <a:sy n="125" d="100"/>
        </p:scale>
        <p:origin x="-2728" y="-96"/>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1/3/15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873284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1/3/15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5175444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Objects:</a:t>
            </a:r>
            <a:r>
              <a:rPr lang="en-US" baseline="0" dirty="0" smtClean="0"/>
              <a:t> Uncle Sam, globe wearing a suit, Uncle Sam is holding a paper for the world to read, big man dressed as soldier behind a sign labeled “Israel” with a holocaust victim on it; soldier has red button to control a missile (nuclear) labeled “To Iran”</a:t>
            </a:r>
          </a:p>
          <a:p>
            <a:endParaRPr lang="en-US" dirty="0" smtClean="0"/>
          </a:p>
          <a:p>
            <a:r>
              <a:rPr lang="en-US" dirty="0" smtClean="0"/>
              <a:t>Teacher Notes: The </a:t>
            </a:r>
            <a:r>
              <a:rPr lang="en-US" dirty="0" smtClean="0"/>
              <a:t>first man on the left is Uncle Sam and represents the </a:t>
            </a:r>
            <a:r>
              <a:rPr lang="en-US" dirty="0" smtClean="0"/>
              <a:t>United States </a:t>
            </a:r>
            <a:r>
              <a:rPr lang="en-US" dirty="0" smtClean="0"/>
              <a:t>government.</a:t>
            </a:r>
            <a:r>
              <a:rPr lang="en-US" baseline="0" dirty="0" smtClean="0"/>
              <a:t> The second man on the left represents the world or United Nations. The last man is a solider and represents the Israeli army.</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cartoon was created by </a:t>
            </a:r>
            <a:r>
              <a:rPr lang="en-US" dirty="0" err="1" smtClean="0"/>
              <a:t>Latuff</a:t>
            </a:r>
            <a:r>
              <a:rPr lang="en-US" dirty="0" smtClean="0"/>
              <a:t> in 2010.</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Answer:</a:t>
            </a:r>
            <a:r>
              <a:rPr lang="en-US" baseline="0" dirty="0" smtClean="0"/>
              <a:t> </a:t>
            </a:r>
            <a:r>
              <a:rPr lang="en-US" dirty="0" smtClean="0"/>
              <a:t>The </a:t>
            </a:r>
            <a:r>
              <a:rPr lang="en-US" dirty="0" smtClean="0"/>
              <a:t>Israeli</a:t>
            </a:r>
            <a:r>
              <a:rPr lang="en-US" baseline="0" dirty="0" smtClean="0"/>
              <a:t> solider is trying to make the world feel sorry for Israel because of the Holocaust, which would get the world to support bombing Iran. The picture is also blocking the bomb that Israel has pointed towards Iran</a:t>
            </a:r>
            <a:r>
              <a:rPr lang="en-US" baseline="0" dirty="0" smtClean="0"/>
              <a:t>. This shows that Israel is not weak, but likes to play the role of pitiful victim.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smtClean="0"/>
              <a:t>United States </a:t>
            </a:r>
            <a:r>
              <a:rPr lang="en-US" dirty="0" smtClean="0"/>
              <a:t>and Israel are allies. In the cartoon,</a:t>
            </a:r>
            <a:r>
              <a:rPr lang="en-US" baseline="0" dirty="0" smtClean="0"/>
              <a:t> they are working together to get the world to support bombing Iran.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message of the cartoon is the </a:t>
            </a:r>
            <a:r>
              <a:rPr lang="en-US" dirty="0" smtClean="0"/>
              <a:t>United States </a:t>
            </a:r>
            <a:r>
              <a:rPr lang="en-US" dirty="0" smtClean="0"/>
              <a:t>and Israel</a:t>
            </a:r>
            <a:r>
              <a:rPr lang="en-US" baseline="0" dirty="0" smtClean="0"/>
              <a:t> both want to attack Iran, but they also want the world to support their decision. The cartoonist does not support attacking Iran because in the cartoon it appears that the </a:t>
            </a:r>
            <a:r>
              <a:rPr lang="en-US" baseline="0" dirty="0" smtClean="0"/>
              <a:t>United States </a:t>
            </a:r>
            <a:r>
              <a:rPr lang="en-US" baseline="0" dirty="0" smtClean="0"/>
              <a:t>and Israel are tricking the world into supporting them.</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1/3/15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81588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4800" b="1" dirty="0" smtClean="0">
                <a:ln w="17780" cmpd="sng">
                  <a:noFill/>
                  <a:prstDash val="solid"/>
                  <a:miter lim="800000"/>
                </a:ln>
                <a:solidFill>
                  <a:srgbClr val="F8D506"/>
                </a:solidFill>
                <a:effectLst>
                  <a:outerShdw blurRad="55000" dist="50800" dir="5400000" algn="tl">
                    <a:srgbClr val="000000">
                      <a:alpha val="33000"/>
                    </a:srgbClr>
                  </a:outerShdw>
                </a:effectLst>
              </a:rPr>
              <a:t>Smart Skills</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Week 35</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Political </a:t>
            </a:r>
            <a:r>
              <a:rPr lang="en-US" sz="3200" b="1" smtClean="0">
                <a:ln w="17780" cmpd="sng">
                  <a:noFill/>
                  <a:prstDash val="solid"/>
                  <a:miter lim="800000"/>
                </a:ln>
                <a:solidFill>
                  <a:srgbClr val="F8D506"/>
                </a:solidFill>
                <a:effectLst>
                  <a:outerShdw blurRad="55000" dist="50800" dir="5400000" algn="tl">
                    <a:srgbClr val="000000">
                      <a:alpha val="33000"/>
                    </a:srgbClr>
                  </a:outerShdw>
                </a:effectLst>
              </a:rPr>
              <a:t>Cartoon 7</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661" y="2438400"/>
            <a:ext cx="6754339" cy="1983792"/>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Study the cartoon. </a:t>
            </a:r>
            <a:r>
              <a:rPr lang="en-US" sz="2200" dirty="0" smtClean="0"/>
              <a:t>List as many things </a:t>
            </a:r>
            <a:r>
              <a:rPr lang="en-US" sz="2200" dirty="0" smtClean="0"/>
              <a:t>as you can that you notice in the cartoon in two minutes. </a:t>
            </a:r>
            <a:endParaRPr lang="en-US" sz="2200" dirty="0" smtClean="0"/>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Monday</a:t>
            </a:r>
            <a:endParaRPr lang="en-US" dirty="0"/>
          </a:p>
        </p:txBody>
      </p:sp>
      <p:pic>
        <p:nvPicPr>
          <p:cNvPr id="6" name="Picture 5" descr="800px-Prevent_another_holocaust_bomb_iran.gif"/>
          <p:cNvPicPr>
            <a:picLocks noChangeAspect="1"/>
          </p:cNvPicPr>
          <p:nvPr/>
        </p:nvPicPr>
        <p:blipFill>
          <a:blip r:embed="rId3"/>
          <a:stretch>
            <a:fillRect/>
          </a:stretch>
        </p:blipFill>
        <p:spPr>
          <a:xfrm>
            <a:off x="838200" y="762000"/>
            <a:ext cx="7352907" cy="4705350"/>
          </a:xfrm>
          <a:prstGeom prst="rect">
            <a:avLst/>
          </a:prstGeom>
        </p:spPr>
      </p:pic>
    </p:spTree>
    <p:extLst>
      <p:ext uri="{BB962C8B-B14F-4D97-AF65-F5344CB8AC3E}">
        <p14:creationId xmlns:p14="http://schemas.microsoft.com/office/powerpoint/2010/main" val="42585483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Who is the author of this cartoon? When was it created?</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Tuesday</a:t>
            </a:r>
            <a:endParaRPr lang="en-US" dirty="0"/>
          </a:p>
        </p:txBody>
      </p:sp>
      <p:pic>
        <p:nvPicPr>
          <p:cNvPr id="6" name="Picture 5" descr="800px-Prevent_another_holocaust_bomb_iran.gif"/>
          <p:cNvPicPr>
            <a:picLocks noChangeAspect="1"/>
          </p:cNvPicPr>
          <p:nvPr/>
        </p:nvPicPr>
        <p:blipFill>
          <a:blip r:embed="rId3"/>
          <a:stretch>
            <a:fillRect/>
          </a:stretch>
        </p:blipFill>
        <p:spPr>
          <a:xfrm>
            <a:off x="838200" y="762000"/>
            <a:ext cx="7352907" cy="4705350"/>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Why do you think the Israeli soldier is standing in front of the Holocaust picture? What is the artist trying to say?</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Wednesday</a:t>
            </a:r>
            <a:endParaRPr lang="en-US" dirty="0"/>
          </a:p>
        </p:txBody>
      </p:sp>
      <p:pic>
        <p:nvPicPr>
          <p:cNvPr id="6" name="Picture 5" descr="800px-Prevent_another_holocaust_bomb_iran.gif"/>
          <p:cNvPicPr>
            <a:picLocks noChangeAspect="1"/>
          </p:cNvPicPr>
          <p:nvPr/>
        </p:nvPicPr>
        <p:blipFill>
          <a:blip r:embed="rId3"/>
          <a:stretch>
            <a:fillRect/>
          </a:stretch>
        </p:blipFill>
        <p:spPr>
          <a:xfrm>
            <a:off x="838200" y="762000"/>
            <a:ext cx="7352907" cy="4705350"/>
          </a:xfrm>
          <a:prstGeom prst="rect">
            <a:avLst/>
          </a:prstGeom>
        </p:spPr>
      </p:pic>
    </p:spTree>
    <p:extLst>
      <p:ext uri="{BB962C8B-B14F-4D97-AF65-F5344CB8AC3E}">
        <p14:creationId xmlns:p14="http://schemas.microsoft.com/office/powerpoint/2010/main" val="158668074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Based upon this cartoon, do you think the United States and Israel are allies? Why or why not?</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5</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Thursday</a:t>
            </a:r>
            <a:endParaRPr lang="en-US" dirty="0"/>
          </a:p>
        </p:txBody>
      </p:sp>
      <p:pic>
        <p:nvPicPr>
          <p:cNvPr id="6" name="Picture 5" descr="800px-Prevent_another_holocaust_bomb_iran.gif"/>
          <p:cNvPicPr>
            <a:picLocks noChangeAspect="1"/>
          </p:cNvPicPr>
          <p:nvPr/>
        </p:nvPicPr>
        <p:blipFill>
          <a:blip r:embed="rId3"/>
          <a:stretch>
            <a:fillRect/>
          </a:stretch>
        </p:blipFill>
        <p:spPr>
          <a:xfrm>
            <a:off x="838200" y="762000"/>
            <a:ext cx="7352907" cy="4705350"/>
          </a:xfrm>
          <a:prstGeom prst="rect">
            <a:avLst/>
          </a:prstGeom>
        </p:spPr>
      </p:pic>
    </p:spTree>
    <p:extLst>
      <p:ext uri="{BB962C8B-B14F-4D97-AF65-F5344CB8AC3E}">
        <p14:creationId xmlns:p14="http://schemas.microsoft.com/office/powerpoint/2010/main" val="24665992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What is the message of the cartoon? Do you think the cartoonist supports attacking Iran? Explain your thinking. </a:t>
            </a:r>
          </a:p>
        </p:txBody>
      </p:sp>
      <p:sp>
        <p:nvSpPr>
          <p:cNvPr id="5" name="Slide Number Placeholder 4"/>
          <p:cNvSpPr>
            <a:spLocks noGrp="1"/>
          </p:cNvSpPr>
          <p:nvPr>
            <p:ph type="sldNum" sz="quarter" idx="12"/>
          </p:nvPr>
        </p:nvSpPr>
        <p:spPr/>
        <p:txBody>
          <a:bodyPr/>
          <a:lstStyle/>
          <a:p>
            <a:fld id="{5B75B92E-C504-4F72-91D6-D83D77D1C380}" type="slidenum">
              <a:rPr lang="en-US" smtClean="0"/>
              <a:pPr/>
              <a:t>6</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Friday</a:t>
            </a:r>
            <a:endParaRPr lang="en-US" dirty="0"/>
          </a:p>
        </p:txBody>
      </p:sp>
      <p:pic>
        <p:nvPicPr>
          <p:cNvPr id="6" name="Picture 5" descr="800px-Prevent_another_holocaust_bomb_iran.gif"/>
          <p:cNvPicPr>
            <a:picLocks noChangeAspect="1"/>
          </p:cNvPicPr>
          <p:nvPr/>
        </p:nvPicPr>
        <p:blipFill>
          <a:blip r:embed="rId3"/>
          <a:stretch>
            <a:fillRect/>
          </a:stretch>
        </p:blipFill>
        <p:spPr>
          <a:xfrm>
            <a:off x="838200" y="762000"/>
            <a:ext cx="7352907" cy="4705350"/>
          </a:xfrm>
          <a:prstGeom prst="rect">
            <a:avLst/>
          </a:prstGeom>
        </p:spPr>
      </p:pic>
    </p:spTree>
    <p:extLst>
      <p:ext uri="{BB962C8B-B14F-4D97-AF65-F5344CB8AC3E}">
        <p14:creationId xmlns:p14="http://schemas.microsoft.com/office/powerpoint/2010/main" val="20753927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7</a:t>
            </a:fld>
            <a:endParaRPr lang="en-US" dirty="0"/>
          </a:p>
        </p:txBody>
      </p:sp>
      <p:sp>
        <p:nvSpPr>
          <p:cNvPr id="5" name="TextBox 4"/>
          <p:cNvSpPr txBox="1"/>
          <p:nvPr/>
        </p:nvSpPr>
        <p:spPr>
          <a:xfrm>
            <a:off x="533400" y="3657600"/>
            <a:ext cx="7924800" cy="1107996"/>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Image Credits Slide: Edd Prince on Wikimedia Commons; maps copyright Clairmont Press; </a:t>
            </a:r>
            <a:r>
              <a:rPr lang="en-US" sz="1200" dirty="0" smtClean="0">
                <a:solidFill>
                  <a:schemeClr val="bg1"/>
                </a:solidFill>
              </a:rPr>
              <a:t>cartoon </a:t>
            </a:r>
            <a:r>
              <a:rPr lang="en-US" sz="1200" dirty="0">
                <a:solidFill>
                  <a:schemeClr val="bg1"/>
                </a:solidFill>
              </a:rPr>
              <a:t>by Carlos </a:t>
            </a:r>
            <a:r>
              <a:rPr lang="en-US" sz="1200" dirty="0" err="1" smtClean="0">
                <a:solidFill>
                  <a:schemeClr val="bg1"/>
                </a:solidFill>
              </a:rPr>
              <a:t>Latuff</a:t>
            </a:r>
            <a:r>
              <a:rPr lang="en-US" sz="1200" dirty="0" smtClean="0">
                <a:solidFill>
                  <a:schemeClr val="bg1"/>
                </a:solidFill>
              </a:rPr>
              <a:t> on Wikimedia Commons; </a:t>
            </a:r>
            <a:r>
              <a:rPr lang="en-US" sz="1200" dirty="0" smtClean="0">
                <a:solidFill>
                  <a:schemeClr val="bg1"/>
                </a:solidFill>
              </a:rPr>
              <a:t>all </a:t>
            </a:r>
            <a:r>
              <a:rPr lang="en-US" sz="1200" dirty="0" smtClean="0">
                <a:solidFill>
                  <a:schemeClr val="bg1"/>
                </a:solidFill>
              </a:rPr>
              <a:t>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6107</TotalTime>
  <Words>423</Words>
  <Application>Microsoft Macintosh PowerPoint</Application>
  <PresentationFormat>On-screen Show (4:3)</PresentationFormat>
  <Paragraphs>31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Hope Bentley;Emmett R. Mullins</dc:creator>
  <dc:description>Smart Skills - skills practice system</dc:description>
  <cp:lastModifiedBy>Emmett Mullins</cp:lastModifiedBy>
  <cp:revision>616</cp:revision>
  <cp:lastPrinted>2014-03-30T19:24:00Z</cp:lastPrinted>
  <dcterms:created xsi:type="dcterms:W3CDTF">2014-11-26T20:09:38Z</dcterms:created>
  <dcterms:modified xsi:type="dcterms:W3CDTF">2015-01-03T23:04:23Z</dcterms:modified>
</cp:coreProperties>
</file>