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8" r:id="rId1"/>
  </p:sldMasterIdLst>
  <p:notesMasterIdLst>
    <p:notesMasterId r:id="rId57"/>
  </p:notesMasterIdLst>
  <p:handoutMasterIdLst>
    <p:handoutMasterId r:id="rId58"/>
  </p:handoutMasterIdLst>
  <p:sldIdLst>
    <p:sldId id="259" r:id="rId2"/>
    <p:sldId id="260" r:id="rId3"/>
    <p:sldId id="258" r:id="rId4"/>
    <p:sldId id="268" r:id="rId5"/>
    <p:sldId id="265" r:id="rId6"/>
    <p:sldId id="324" r:id="rId7"/>
    <p:sldId id="325" r:id="rId8"/>
    <p:sldId id="328" r:id="rId9"/>
    <p:sldId id="329" r:id="rId10"/>
    <p:sldId id="326" r:id="rId11"/>
    <p:sldId id="327" r:id="rId12"/>
    <p:sldId id="330" r:id="rId13"/>
    <p:sldId id="331" r:id="rId14"/>
    <p:sldId id="332" r:id="rId15"/>
    <p:sldId id="270" r:id="rId16"/>
    <p:sldId id="276" r:id="rId17"/>
    <p:sldId id="333" r:id="rId18"/>
    <p:sldId id="334" r:id="rId19"/>
    <p:sldId id="335" r:id="rId20"/>
    <p:sldId id="336" r:id="rId21"/>
    <p:sldId id="337" r:id="rId22"/>
    <p:sldId id="338" r:id="rId23"/>
    <p:sldId id="339" r:id="rId24"/>
    <p:sldId id="340" r:id="rId25"/>
    <p:sldId id="341" r:id="rId26"/>
    <p:sldId id="342" r:id="rId27"/>
    <p:sldId id="306" r:id="rId28"/>
    <p:sldId id="307" r:id="rId29"/>
    <p:sldId id="343" r:id="rId30"/>
    <p:sldId id="345" r:id="rId31"/>
    <p:sldId id="346" r:id="rId32"/>
    <p:sldId id="347" r:id="rId33"/>
    <p:sldId id="348" r:id="rId34"/>
    <p:sldId id="349" r:id="rId35"/>
    <p:sldId id="350" r:id="rId36"/>
    <p:sldId id="351" r:id="rId37"/>
    <p:sldId id="352" r:id="rId38"/>
    <p:sldId id="353" r:id="rId39"/>
    <p:sldId id="354" r:id="rId40"/>
    <p:sldId id="355" r:id="rId41"/>
    <p:sldId id="314" r:id="rId42"/>
    <p:sldId id="315" r:id="rId43"/>
    <p:sldId id="356" r:id="rId44"/>
    <p:sldId id="357" r:id="rId45"/>
    <p:sldId id="358" r:id="rId46"/>
    <p:sldId id="359" r:id="rId47"/>
    <p:sldId id="360" r:id="rId48"/>
    <p:sldId id="361" r:id="rId49"/>
    <p:sldId id="362" r:id="rId50"/>
    <p:sldId id="363" r:id="rId51"/>
    <p:sldId id="364" r:id="rId52"/>
    <p:sldId id="365" r:id="rId53"/>
    <p:sldId id="366" r:id="rId54"/>
    <p:sldId id="367" r:id="rId55"/>
    <p:sldId id="263" r:id="rId5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34"/>
    <p:restoredTop sz="94718"/>
  </p:normalViewPr>
  <p:slideViewPr>
    <p:cSldViewPr>
      <p:cViewPr varScale="1">
        <p:scale>
          <a:sx n="117" d="100"/>
          <a:sy n="117" d="100"/>
        </p:scale>
        <p:origin x="1672" y="168"/>
      </p:cViewPr>
      <p:guideLst>
        <p:guide orient="horz" pos="2160"/>
        <p:guide pos="2880"/>
      </p:guideLst>
    </p:cSldViewPr>
  </p:slideViewPr>
  <p:outlineViewPr>
    <p:cViewPr>
      <p:scale>
        <a:sx n="33" d="100"/>
        <a:sy n="33" d="100"/>
      </p:scale>
      <p:origin x="0" y="-41752"/>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6" d="100"/>
          <a:sy n="86" d="100"/>
        </p:scale>
        <p:origin x="-312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DC8B8E-7EA8-EA42-ACD2-62B92258622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3C5BF167-B57E-8A4E-826F-D0F5370955A0}"/>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9D2B81EA-47DE-E349-97C0-6BD286CCEAAE}" type="datetimeFigureOut">
              <a:rPr lang="en-US" altLang="en-US"/>
              <a:pPr>
                <a:defRPr/>
              </a:pPr>
              <a:t>1/26/23</a:t>
            </a:fld>
            <a:endParaRPr lang="en-US" altLang="en-US"/>
          </a:p>
        </p:txBody>
      </p:sp>
      <p:sp>
        <p:nvSpPr>
          <p:cNvPr id="4" name="Footer Placeholder 3">
            <a:extLst>
              <a:ext uri="{FF2B5EF4-FFF2-40B4-BE49-F238E27FC236}">
                <a16:creationId xmlns:a16="http://schemas.microsoft.com/office/drawing/2014/main" id="{C0EA5CDF-C5E7-4344-ADA1-6C659956FD20}"/>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216E86FC-04F6-E743-88AF-FEBFCBCF527C}"/>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5E92D58-DEAC-1644-B679-E489D53444D6}"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FF2ED3-B4B1-564C-AF92-4C6DE7CD730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A52B7B95-1125-EC47-BCDA-2F9FD559E62A}"/>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9BB2FB47-3866-544B-8D7F-DD9900E395FD}" type="datetimeFigureOut">
              <a:rPr lang="en-US" altLang="en-US"/>
              <a:pPr>
                <a:defRPr/>
              </a:pPr>
              <a:t>1/26/23</a:t>
            </a:fld>
            <a:endParaRPr lang="en-US" altLang="en-US"/>
          </a:p>
        </p:txBody>
      </p:sp>
      <p:sp>
        <p:nvSpPr>
          <p:cNvPr id="4" name="Slide Image Placeholder 3">
            <a:extLst>
              <a:ext uri="{FF2B5EF4-FFF2-40B4-BE49-F238E27FC236}">
                <a16:creationId xmlns:a16="http://schemas.microsoft.com/office/drawing/2014/main" id="{9645F194-0352-2C47-A338-D2AB8971FE4D}"/>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F98B95AA-25FE-3042-B9C0-03D1343D84D9}"/>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2CAD4E8-A10B-0A4A-AA60-826AC4FB0726}"/>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E7285D4D-FA69-654B-876E-5761CC1E865B}"/>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020AA9F-A738-024B-AF77-5BD7E82EAB4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72E7643-10DC-DC4C-865F-89F6719A48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D523295A-90FE-BD40-89CD-977AB86069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440803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73467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273995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84356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526034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E90A6DAE-DA23-7641-A5E7-C6D244DCC9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47065FBE-36E7-9945-8BAE-EBE3ED8575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919F2364-3576-6847-81C6-E7365CB18A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31F04601-0B32-3E4A-AB43-777E6D1213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496522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4238488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918362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8D9F10AC-20D0-714C-8BA4-C93278D4EA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61531944-6651-584D-BD15-605CEB14CA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u="sng">
              <a:solidFill>
                <a:srgbClr val="FF0000"/>
              </a:solidFill>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822890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865841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498366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330595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418871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6393643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6334370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07E0ED4F-A018-2B4B-9D6A-958836D319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37A7DC2B-FB20-964C-B981-862A322D0B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DFD53492-9873-B540-BEE2-974F7E75F0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es Placeholder 2">
            <a:extLst>
              <a:ext uri="{FF2B5EF4-FFF2-40B4-BE49-F238E27FC236}">
                <a16:creationId xmlns:a16="http://schemas.microsoft.com/office/drawing/2014/main" id="{52014477-04A1-E24C-B072-99A43B2944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113014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2C528A5E-C631-9847-8E47-11F17B4857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B047CE24-AA4A-2B45-A9EE-75D6B7129B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3182665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969446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9271970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8749084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8594559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9863024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5573229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0985086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133093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854427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0061085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07E0ED4F-A018-2B4B-9D6A-958836D319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37A7DC2B-FB20-964C-B981-862A322D0B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5522665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DFD53492-9873-B540-BEE2-974F7E75F0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es Placeholder 2">
            <a:extLst>
              <a:ext uri="{FF2B5EF4-FFF2-40B4-BE49-F238E27FC236}">
                <a16:creationId xmlns:a16="http://schemas.microsoft.com/office/drawing/2014/main" id="{52014477-04A1-E24C-B072-99A43B2944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2826559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1761450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6653365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3348828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0455876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5576041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4207102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563802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304650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721412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5968018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5127748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40613814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225C04AE-CF9E-3D4C-8514-FC0D020A9A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Notes Placeholder 2">
            <a:extLst>
              <a:ext uri="{FF2B5EF4-FFF2-40B4-BE49-F238E27FC236}">
                <a16:creationId xmlns:a16="http://schemas.microsoft.com/office/drawing/2014/main" id="{235C5D59-DF88-8047-AB12-AD09CA9A36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219653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736509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288296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951850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9023D23-103C-4D4A-B5D6-9AFB5A5F480D}"/>
              </a:ext>
            </a:extLst>
          </p:cNvPr>
          <p:cNvSpPr>
            <a:spLocks noGrp="1"/>
          </p:cNvSpPr>
          <p:nvPr>
            <p:ph type="dt" sz="half" idx="10"/>
          </p:nvPr>
        </p:nvSpPr>
        <p:spPr/>
        <p:txBody>
          <a:bodyPr/>
          <a:lstStyle>
            <a:lvl1pPr>
              <a:defRPr/>
            </a:lvl1pPr>
          </a:lstStyle>
          <a:p>
            <a:pPr>
              <a:defRPr/>
            </a:pPr>
            <a:fld id="{D4649E75-FBCC-D848-82D5-A3D61B8F6AAA}" type="datetime1">
              <a:rPr lang="en-US" altLang="en-US"/>
              <a:pPr>
                <a:defRPr/>
              </a:pPr>
              <a:t>1/26/23</a:t>
            </a:fld>
            <a:endParaRPr lang="en-US" altLang="en-US"/>
          </a:p>
        </p:txBody>
      </p:sp>
      <p:sp>
        <p:nvSpPr>
          <p:cNvPr id="5" name="Footer Placeholder 4">
            <a:extLst>
              <a:ext uri="{FF2B5EF4-FFF2-40B4-BE49-F238E27FC236}">
                <a16:creationId xmlns:a16="http://schemas.microsoft.com/office/drawing/2014/main" id="{0F3C25D0-6699-3B4D-99D1-27E13BCDBA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2E69069-A428-AE44-9F29-4DB26E19028E}"/>
              </a:ext>
            </a:extLst>
          </p:cNvPr>
          <p:cNvSpPr>
            <a:spLocks noGrp="1"/>
          </p:cNvSpPr>
          <p:nvPr>
            <p:ph type="sldNum" sz="quarter" idx="12"/>
          </p:nvPr>
        </p:nvSpPr>
        <p:spPr/>
        <p:txBody>
          <a:bodyPr/>
          <a:lstStyle>
            <a:lvl1pPr>
              <a:defRPr/>
            </a:lvl1pPr>
          </a:lstStyle>
          <a:p>
            <a:pPr>
              <a:defRPr/>
            </a:pPr>
            <a:fld id="{5E044772-75C0-614F-A53B-0E5AFA62BDC5}" type="slidenum">
              <a:rPr lang="en-US" altLang="en-US"/>
              <a:pPr>
                <a:defRPr/>
              </a:pPr>
              <a:t>‹#›</a:t>
            </a:fld>
            <a:endParaRPr lang="en-US" altLang="en-US"/>
          </a:p>
        </p:txBody>
      </p:sp>
    </p:spTree>
    <p:extLst>
      <p:ext uri="{BB962C8B-B14F-4D97-AF65-F5344CB8AC3E}">
        <p14:creationId xmlns:p14="http://schemas.microsoft.com/office/powerpoint/2010/main" val="3777995605"/>
      </p:ext>
    </p:extLst>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5D30F-0ED2-1546-A34F-0B05CABEB2C5}"/>
              </a:ext>
            </a:extLst>
          </p:cNvPr>
          <p:cNvSpPr>
            <a:spLocks noGrp="1"/>
          </p:cNvSpPr>
          <p:nvPr>
            <p:ph type="dt" sz="half" idx="10"/>
          </p:nvPr>
        </p:nvSpPr>
        <p:spPr/>
        <p:txBody>
          <a:bodyPr/>
          <a:lstStyle>
            <a:lvl1pPr>
              <a:defRPr/>
            </a:lvl1pPr>
          </a:lstStyle>
          <a:p>
            <a:pPr>
              <a:defRPr/>
            </a:pPr>
            <a:fld id="{8C32B683-AF77-AE4F-9A27-4C1B9D21C8AD}" type="datetime1">
              <a:rPr lang="en-US" altLang="en-US"/>
              <a:pPr>
                <a:defRPr/>
              </a:pPr>
              <a:t>1/26/23</a:t>
            </a:fld>
            <a:endParaRPr lang="en-US" altLang="en-US"/>
          </a:p>
        </p:txBody>
      </p:sp>
      <p:sp>
        <p:nvSpPr>
          <p:cNvPr id="5" name="Footer Placeholder 4">
            <a:extLst>
              <a:ext uri="{FF2B5EF4-FFF2-40B4-BE49-F238E27FC236}">
                <a16:creationId xmlns:a16="http://schemas.microsoft.com/office/drawing/2014/main" id="{D2819F54-A055-1A4F-87AA-1F2C3B3CA68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59D2C0F-9E50-7F42-BFC4-8D0A7EA0711E}"/>
              </a:ext>
            </a:extLst>
          </p:cNvPr>
          <p:cNvSpPr>
            <a:spLocks noGrp="1"/>
          </p:cNvSpPr>
          <p:nvPr>
            <p:ph type="sldNum" sz="quarter" idx="12"/>
          </p:nvPr>
        </p:nvSpPr>
        <p:spPr/>
        <p:txBody>
          <a:bodyPr/>
          <a:lstStyle>
            <a:lvl1pPr>
              <a:defRPr/>
            </a:lvl1pPr>
          </a:lstStyle>
          <a:p>
            <a:pPr>
              <a:defRPr/>
            </a:pPr>
            <a:fld id="{5DF7A732-9FCE-BD40-B9D3-77388167F729}" type="slidenum">
              <a:rPr lang="en-US" altLang="en-US"/>
              <a:pPr>
                <a:defRPr/>
              </a:pPr>
              <a:t>‹#›</a:t>
            </a:fld>
            <a:endParaRPr lang="en-US" altLang="en-US"/>
          </a:p>
        </p:txBody>
      </p:sp>
    </p:spTree>
    <p:extLst>
      <p:ext uri="{BB962C8B-B14F-4D97-AF65-F5344CB8AC3E}">
        <p14:creationId xmlns:p14="http://schemas.microsoft.com/office/powerpoint/2010/main" val="2974488009"/>
      </p:ext>
    </p:extLst>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9C8812-312A-F34B-9B91-A63DBC0184A8}"/>
              </a:ext>
            </a:extLst>
          </p:cNvPr>
          <p:cNvSpPr>
            <a:spLocks noGrp="1"/>
          </p:cNvSpPr>
          <p:nvPr>
            <p:ph type="dt" sz="half" idx="10"/>
          </p:nvPr>
        </p:nvSpPr>
        <p:spPr/>
        <p:txBody>
          <a:bodyPr/>
          <a:lstStyle>
            <a:lvl1pPr>
              <a:defRPr/>
            </a:lvl1pPr>
          </a:lstStyle>
          <a:p>
            <a:pPr>
              <a:defRPr/>
            </a:pPr>
            <a:fld id="{9E4A5808-C7FF-2646-A832-AF0ADF64793E}" type="datetime1">
              <a:rPr lang="en-US" altLang="en-US"/>
              <a:pPr>
                <a:defRPr/>
              </a:pPr>
              <a:t>1/26/23</a:t>
            </a:fld>
            <a:endParaRPr lang="en-US" altLang="en-US"/>
          </a:p>
        </p:txBody>
      </p:sp>
      <p:sp>
        <p:nvSpPr>
          <p:cNvPr id="5" name="Footer Placeholder 4">
            <a:extLst>
              <a:ext uri="{FF2B5EF4-FFF2-40B4-BE49-F238E27FC236}">
                <a16:creationId xmlns:a16="http://schemas.microsoft.com/office/drawing/2014/main" id="{A289F4A9-1AF7-E145-B941-9EA098626FB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06A339B-5506-4E4D-84E8-496AFC82492A}"/>
              </a:ext>
            </a:extLst>
          </p:cNvPr>
          <p:cNvSpPr>
            <a:spLocks noGrp="1"/>
          </p:cNvSpPr>
          <p:nvPr>
            <p:ph type="sldNum" sz="quarter" idx="12"/>
          </p:nvPr>
        </p:nvSpPr>
        <p:spPr/>
        <p:txBody>
          <a:bodyPr/>
          <a:lstStyle>
            <a:lvl1pPr>
              <a:defRPr/>
            </a:lvl1pPr>
          </a:lstStyle>
          <a:p>
            <a:pPr>
              <a:defRPr/>
            </a:pPr>
            <a:fld id="{13A84411-09A0-3740-9F94-5AE4CE483083}" type="slidenum">
              <a:rPr lang="en-US" altLang="en-US"/>
              <a:pPr>
                <a:defRPr/>
              </a:pPr>
              <a:t>‹#›</a:t>
            </a:fld>
            <a:endParaRPr lang="en-US" altLang="en-US"/>
          </a:p>
        </p:txBody>
      </p:sp>
    </p:spTree>
    <p:extLst>
      <p:ext uri="{BB962C8B-B14F-4D97-AF65-F5344CB8AC3E}">
        <p14:creationId xmlns:p14="http://schemas.microsoft.com/office/powerpoint/2010/main" val="2696329194"/>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lstStyle>
            <a:lvl1pPr>
              <a:buFont typeface="Wingdings" pitchFamily="2" charset="2"/>
              <a:buChar char="Ø"/>
              <a:defRPr/>
            </a:lvl1pPr>
            <a:lvl2pPr>
              <a:buFont typeface="Arial" pitchFamily="34" charset="0"/>
              <a:buChar char="•"/>
              <a:defRPr/>
            </a:lvl2pPr>
            <a:lvl3pPr>
              <a:buFont typeface="Wingdings" pitchFamily="2" charset="2"/>
              <a:buChar cha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F90E438D-0B5C-314D-9ED2-68B213A02843}"/>
              </a:ext>
            </a:extLst>
          </p:cNvPr>
          <p:cNvSpPr>
            <a:spLocks noGrp="1"/>
          </p:cNvSpPr>
          <p:nvPr>
            <p:ph type="dt" sz="half" idx="10"/>
          </p:nvPr>
        </p:nvSpPr>
        <p:spPr/>
        <p:txBody>
          <a:bodyPr/>
          <a:lstStyle>
            <a:lvl1pPr>
              <a:defRPr/>
            </a:lvl1pPr>
          </a:lstStyle>
          <a:p>
            <a:pPr>
              <a:defRPr/>
            </a:pPr>
            <a:fld id="{BDA6C1CC-5EA4-2F41-82BE-0AF9822187DE}" type="datetime1">
              <a:rPr lang="en-US" altLang="en-US"/>
              <a:pPr>
                <a:defRPr/>
              </a:pPr>
              <a:t>1/26/23</a:t>
            </a:fld>
            <a:endParaRPr lang="en-US" altLang="en-US"/>
          </a:p>
        </p:txBody>
      </p:sp>
      <p:sp>
        <p:nvSpPr>
          <p:cNvPr id="6" name="Footer Placeholder 4">
            <a:extLst>
              <a:ext uri="{FF2B5EF4-FFF2-40B4-BE49-F238E27FC236}">
                <a16:creationId xmlns:a16="http://schemas.microsoft.com/office/drawing/2014/main" id="{08118FC8-921B-724F-A804-22318D1B526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E36B0ED-0E43-7843-8D19-FF4AC260A885}"/>
              </a:ext>
            </a:extLst>
          </p:cNvPr>
          <p:cNvSpPr>
            <a:spLocks noGrp="1"/>
          </p:cNvSpPr>
          <p:nvPr>
            <p:ph type="sldNum" sz="quarter" idx="12"/>
          </p:nvPr>
        </p:nvSpPr>
        <p:spPr/>
        <p:txBody>
          <a:bodyPr/>
          <a:lstStyle>
            <a:lvl1pPr>
              <a:defRPr/>
            </a:lvl1pPr>
          </a:lstStyle>
          <a:p>
            <a:pPr>
              <a:defRPr/>
            </a:pPr>
            <a:fld id="{3D7F41B4-6D46-8545-BA8F-386684934155}" type="slidenum">
              <a:rPr lang="en-US" altLang="en-US"/>
              <a:pPr>
                <a:defRPr/>
              </a:pPr>
              <a:t>‹#›</a:t>
            </a:fld>
            <a:endParaRPr lang="en-US" altLang="en-US"/>
          </a:p>
        </p:txBody>
      </p:sp>
      <p:pic>
        <p:nvPicPr>
          <p:cNvPr id="8" name="Picture 2">
            <a:extLst>
              <a:ext uri="{FF2B5EF4-FFF2-40B4-BE49-F238E27FC236}">
                <a16:creationId xmlns:a16="http://schemas.microsoft.com/office/drawing/2014/main" id="{C465E21D-D5EB-AF24-9017-F82DE19E5FF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6019800"/>
            <a:ext cx="762000" cy="76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615050"/>
      </p:ext>
    </p:extLst>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CA8531-7658-6344-BA64-70247CB7982A}"/>
              </a:ext>
            </a:extLst>
          </p:cNvPr>
          <p:cNvSpPr>
            <a:spLocks noGrp="1"/>
          </p:cNvSpPr>
          <p:nvPr>
            <p:ph type="dt" sz="half" idx="10"/>
          </p:nvPr>
        </p:nvSpPr>
        <p:spPr/>
        <p:txBody>
          <a:bodyPr/>
          <a:lstStyle>
            <a:lvl1pPr>
              <a:defRPr/>
            </a:lvl1pPr>
          </a:lstStyle>
          <a:p>
            <a:pPr>
              <a:defRPr/>
            </a:pPr>
            <a:fld id="{B5FDE8FF-8A40-1E49-AECB-D81A7534263E}" type="datetime1">
              <a:rPr lang="en-US" altLang="en-US"/>
              <a:pPr>
                <a:defRPr/>
              </a:pPr>
              <a:t>1/26/23</a:t>
            </a:fld>
            <a:endParaRPr lang="en-US" altLang="en-US"/>
          </a:p>
        </p:txBody>
      </p:sp>
      <p:sp>
        <p:nvSpPr>
          <p:cNvPr id="5" name="Footer Placeholder 4">
            <a:extLst>
              <a:ext uri="{FF2B5EF4-FFF2-40B4-BE49-F238E27FC236}">
                <a16:creationId xmlns:a16="http://schemas.microsoft.com/office/drawing/2014/main" id="{C6D20F41-84D9-2E45-9F5F-1B76B6FB54A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6D3BD19-A66D-E845-A0BA-5084B4B0CA61}"/>
              </a:ext>
            </a:extLst>
          </p:cNvPr>
          <p:cNvSpPr>
            <a:spLocks noGrp="1"/>
          </p:cNvSpPr>
          <p:nvPr>
            <p:ph type="sldNum" sz="quarter" idx="12"/>
          </p:nvPr>
        </p:nvSpPr>
        <p:spPr/>
        <p:txBody>
          <a:bodyPr/>
          <a:lstStyle>
            <a:lvl1pPr>
              <a:defRPr/>
            </a:lvl1pPr>
          </a:lstStyle>
          <a:p>
            <a:pPr>
              <a:defRPr/>
            </a:pPr>
            <a:fld id="{EF83E01E-CADD-2D46-A830-E6C4F215F388}" type="slidenum">
              <a:rPr lang="en-US" altLang="en-US"/>
              <a:pPr>
                <a:defRPr/>
              </a:pPr>
              <a:t>‹#›</a:t>
            </a:fld>
            <a:endParaRPr lang="en-US" altLang="en-US"/>
          </a:p>
        </p:txBody>
      </p:sp>
    </p:spTree>
    <p:extLst>
      <p:ext uri="{BB962C8B-B14F-4D97-AF65-F5344CB8AC3E}">
        <p14:creationId xmlns:p14="http://schemas.microsoft.com/office/powerpoint/2010/main" val="3617956463"/>
      </p:ext>
    </p:extLst>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buFont typeface="Wingdings" pitchFamily="2" charset="2"/>
              <a:buChar char="Ø"/>
              <a:defRPr sz="2800"/>
            </a:lvl1pPr>
            <a:lvl2pPr>
              <a:buFont typeface="Arial" pitchFamily="34" charset="0"/>
              <a:buChar char="•"/>
              <a:defRPr sz="2400"/>
            </a:lvl2pPr>
            <a:lvl3pPr>
              <a:buFont typeface="Wingdings"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buFont typeface="Wingdings" pitchFamily="2" charset="2"/>
              <a:buChar char="Ø"/>
              <a:defRPr sz="2800"/>
            </a:lvl1pPr>
            <a:lvl2pPr>
              <a:buFont typeface="Arial" pitchFamily="34" charset="0"/>
              <a:buChar char="•"/>
              <a:defRPr sz="2400"/>
            </a:lvl2pPr>
            <a:lvl3pPr>
              <a:buFont typeface="Wingdings"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a:t>Click to edit Master title style</a:t>
            </a:r>
          </a:p>
        </p:txBody>
      </p:sp>
      <p:sp>
        <p:nvSpPr>
          <p:cNvPr id="6" name="Date Placeholder 4">
            <a:extLst>
              <a:ext uri="{FF2B5EF4-FFF2-40B4-BE49-F238E27FC236}">
                <a16:creationId xmlns:a16="http://schemas.microsoft.com/office/drawing/2014/main" id="{E9DC3B64-F694-C741-A7B9-40143AA438A2}"/>
              </a:ext>
            </a:extLst>
          </p:cNvPr>
          <p:cNvSpPr>
            <a:spLocks noGrp="1"/>
          </p:cNvSpPr>
          <p:nvPr>
            <p:ph type="dt" sz="half" idx="10"/>
          </p:nvPr>
        </p:nvSpPr>
        <p:spPr/>
        <p:txBody>
          <a:bodyPr/>
          <a:lstStyle>
            <a:lvl1pPr>
              <a:defRPr/>
            </a:lvl1pPr>
          </a:lstStyle>
          <a:p>
            <a:pPr>
              <a:defRPr/>
            </a:pPr>
            <a:fld id="{6838249F-1931-8F44-A746-44632F8966E9}" type="datetime1">
              <a:rPr lang="en-US" altLang="en-US"/>
              <a:pPr>
                <a:defRPr/>
              </a:pPr>
              <a:t>1/26/23</a:t>
            </a:fld>
            <a:endParaRPr lang="en-US" altLang="en-US"/>
          </a:p>
        </p:txBody>
      </p:sp>
      <p:sp>
        <p:nvSpPr>
          <p:cNvPr id="7" name="Footer Placeholder 5">
            <a:extLst>
              <a:ext uri="{FF2B5EF4-FFF2-40B4-BE49-F238E27FC236}">
                <a16:creationId xmlns:a16="http://schemas.microsoft.com/office/drawing/2014/main" id="{4A710D50-BD0D-914B-8DCE-F8E68FC9EA9B}"/>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495984A5-488F-0340-BE71-C4A6D557FEF2}"/>
              </a:ext>
            </a:extLst>
          </p:cNvPr>
          <p:cNvSpPr>
            <a:spLocks noGrp="1"/>
          </p:cNvSpPr>
          <p:nvPr>
            <p:ph type="sldNum" sz="quarter" idx="12"/>
          </p:nvPr>
        </p:nvSpPr>
        <p:spPr/>
        <p:txBody>
          <a:bodyPr/>
          <a:lstStyle>
            <a:lvl1pPr>
              <a:defRPr/>
            </a:lvl1pPr>
          </a:lstStyle>
          <a:p>
            <a:pPr>
              <a:defRPr/>
            </a:pPr>
            <a:fld id="{5D8C7A77-7402-ED4C-B7D1-88DEB91357A7}" type="slidenum">
              <a:rPr lang="en-US" altLang="en-US"/>
              <a:pPr>
                <a:defRPr/>
              </a:pPr>
              <a:t>‹#›</a:t>
            </a:fld>
            <a:endParaRPr lang="en-US" altLang="en-US"/>
          </a:p>
        </p:txBody>
      </p:sp>
      <p:pic>
        <p:nvPicPr>
          <p:cNvPr id="5" name="Picture 2">
            <a:extLst>
              <a:ext uri="{FF2B5EF4-FFF2-40B4-BE49-F238E27FC236}">
                <a16:creationId xmlns:a16="http://schemas.microsoft.com/office/drawing/2014/main" id="{07F16F19-D2C4-B497-38B5-B980685224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6019800"/>
            <a:ext cx="762000" cy="76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285598"/>
      </p:ext>
    </p:extLst>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buFont typeface="Wingdings" pitchFamily="2" charset="2"/>
              <a:buChar char="Ø"/>
              <a:defRPr sz="2000"/>
            </a:lvl2pPr>
            <a:lvl3pPr>
              <a:buFont typeface="Wingdings" pitchFamily="2" charset="2"/>
              <a:buChar cha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9C5BE30-1489-6A4C-9723-10068251C1B9}"/>
              </a:ext>
            </a:extLst>
          </p:cNvPr>
          <p:cNvSpPr>
            <a:spLocks noGrp="1"/>
          </p:cNvSpPr>
          <p:nvPr>
            <p:ph type="dt" sz="half" idx="10"/>
          </p:nvPr>
        </p:nvSpPr>
        <p:spPr/>
        <p:txBody>
          <a:bodyPr/>
          <a:lstStyle>
            <a:lvl1pPr>
              <a:defRPr/>
            </a:lvl1pPr>
          </a:lstStyle>
          <a:p>
            <a:pPr>
              <a:defRPr/>
            </a:pPr>
            <a:fld id="{F57FFBE8-67FE-DC49-8315-16EFC8695FA6}" type="datetime1">
              <a:rPr lang="en-US" altLang="en-US"/>
              <a:pPr>
                <a:defRPr/>
              </a:pPr>
              <a:t>1/26/23</a:t>
            </a:fld>
            <a:endParaRPr lang="en-US" altLang="en-US"/>
          </a:p>
        </p:txBody>
      </p:sp>
      <p:sp>
        <p:nvSpPr>
          <p:cNvPr id="8" name="Footer Placeholder 4">
            <a:extLst>
              <a:ext uri="{FF2B5EF4-FFF2-40B4-BE49-F238E27FC236}">
                <a16:creationId xmlns:a16="http://schemas.microsoft.com/office/drawing/2014/main" id="{8B390090-4F30-3E4C-995B-D425A5C14E8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4D49245-C0B2-0B48-888C-FE5466C2208C}"/>
              </a:ext>
            </a:extLst>
          </p:cNvPr>
          <p:cNvSpPr>
            <a:spLocks noGrp="1"/>
          </p:cNvSpPr>
          <p:nvPr>
            <p:ph type="sldNum" sz="quarter" idx="12"/>
          </p:nvPr>
        </p:nvSpPr>
        <p:spPr/>
        <p:txBody>
          <a:bodyPr/>
          <a:lstStyle>
            <a:lvl1pPr>
              <a:defRPr/>
            </a:lvl1pPr>
          </a:lstStyle>
          <a:p>
            <a:pPr>
              <a:defRPr/>
            </a:pPr>
            <a:fld id="{D39E8BCB-7D74-754E-A3E2-B80051558008}" type="slidenum">
              <a:rPr lang="en-US" altLang="en-US"/>
              <a:pPr>
                <a:defRPr/>
              </a:pPr>
              <a:t>‹#›</a:t>
            </a:fld>
            <a:endParaRPr lang="en-US" altLang="en-US"/>
          </a:p>
        </p:txBody>
      </p:sp>
      <p:pic>
        <p:nvPicPr>
          <p:cNvPr id="11" name="Picture 2">
            <a:extLst>
              <a:ext uri="{FF2B5EF4-FFF2-40B4-BE49-F238E27FC236}">
                <a16:creationId xmlns:a16="http://schemas.microsoft.com/office/drawing/2014/main" id="{269E53F7-B28B-CB03-9DA7-9BDBE59BE8E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6019800"/>
            <a:ext cx="762000" cy="76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510105"/>
      </p:ext>
    </p:extLst>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028EB43-8494-0142-868D-23A5BAFDAA02}"/>
              </a:ext>
            </a:extLst>
          </p:cNvPr>
          <p:cNvSpPr>
            <a:spLocks noGrp="1"/>
          </p:cNvSpPr>
          <p:nvPr>
            <p:ph type="dt" sz="half" idx="10"/>
          </p:nvPr>
        </p:nvSpPr>
        <p:spPr/>
        <p:txBody>
          <a:bodyPr/>
          <a:lstStyle>
            <a:lvl1pPr>
              <a:defRPr/>
            </a:lvl1pPr>
          </a:lstStyle>
          <a:p>
            <a:pPr>
              <a:defRPr/>
            </a:pPr>
            <a:fld id="{2FF3DC7F-124E-8F4F-807A-51BFDA0A088C}" type="datetime1">
              <a:rPr lang="en-US" altLang="en-US"/>
              <a:pPr>
                <a:defRPr/>
              </a:pPr>
              <a:t>1/26/23</a:t>
            </a:fld>
            <a:endParaRPr lang="en-US" altLang="en-US"/>
          </a:p>
        </p:txBody>
      </p:sp>
      <p:sp>
        <p:nvSpPr>
          <p:cNvPr id="4" name="Footer Placeholder 4">
            <a:extLst>
              <a:ext uri="{FF2B5EF4-FFF2-40B4-BE49-F238E27FC236}">
                <a16:creationId xmlns:a16="http://schemas.microsoft.com/office/drawing/2014/main" id="{DE202E66-CD45-1B49-BB3D-E000DC8597A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7F7DED2-4EFF-0049-8A62-860D813A035C}"/>
              </a:ext>
            </a:extLst>
          </p:cNvPr>
          <p:cNvSpPr>
            <a:spLocks noGrp="1"/>
          </p:cNvSpPr>
          <p:nvPr>
            <p:ph type="sldNum" sz="quarter" idx="12"/>
          </p:nvPr>
        </p:nvSpPr>
        <p:spPr/>
        <p:txBody>
          <a:bodyPr/>
          <a:lstStyle>
            <a:lvl1pPr>
              <a:defRPr/>
            </a:lvl1pPr>
          </a:lstStyle>
          <a:p>
            <a:pPr>
              <a:defRPr/>
            </a:pPr>
            <a:fld id="{64D1D8FF-9C4C-4D4D-97FB-E59114088B80}" type="slidenum">
              <a:rPr lang="en-US" altLang="en-US"/>
              <a:pPr>
                <a:defRPr/>
              </a:pPr>
              <a:t>‹#›</a:t>
            </a:fld>
            <a:endParaRPr lang="en-US" altLang="en-US"/>
          </a:p>
        </p:txBody>
      </p:sp>
    </p:spTree>
    <p:extLst>
      <p:ext uri="{BB962C8B-B14F-4D97-AF65-F5344CB8AC3E}">
        <p14:creationId xmlns:p14="http://schemas.microsoft.com/office/powerpoint/2010/main" val="2790039882"/>
      </p:ext>
    </p:extLst>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E930EA8-4DF2-EB4B-91D6-776D9F26558E}"/>
              </a:ext>
            </a:extLst>
          </p:cNvPr>
          <p:cNvSpPr>
            <a:spLocks noGrp="1"/>
          </p:cNvSpPr>
          <p:nvPr>
            <p:ph type="dt" sz="half" idx="10"/>
          </p:nvPr>
        </p:nvSpPr>
        <p:spPr/>
        <p:txBody>
          <a:bodyPr/>
          <a:lstStyle>
            <a:lvl1pPr>
              <a:defRPr/>
            </a:lvl1pPr>
          </a:lstStyle>
          <a:p>
            <a:pPr>
              <a:defRPr/>
            </a:pPr>
            <a:fld id="{641898FC-1AE7-1C42-BA1C-3AF7F1FC5954}" type="datetime1">
              <a:rPr lang="en-US" altLang="en-US"/>
              <a:pPr>
                <a:defRPr/>
              </a:pPr>
              <a:t>1/26/23</a:t>
            </a:fld>
            <a:endParaRPr lang="en-US" altLang="en-US"/>
          </a:p>
        </p:txBody>
      </p:sp>
      <p:sp>
        <p:nvSpPr>
          <p:cNvPr id="3" name="Footer Placeholder 4">
            <a:extLst>
              <a:ext uri="{FF2B5EF4-FFF2-40B4-BE49-F238E27FC236}">
                <a16:creationId xmlns:a16="http://schemas.microsoft.com/office/drawing/2014/main" id="{F0595D1D-C52F-4A4B-A029-938C66D7708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C15CDBA-5F44-6B4F-9AB9-854B2EDA6611}"/>
              </a:ext>
            </a:extLst>
          </p:cNvPr>
          <p:cNvSpPr>
            <a:spLocks noGrp="1"/>
          </p:cNvSpPr>
          <p:nvPr>
            <p:ph type="sldNum" sz="quarter" idx="12"/>
          </p:nvPr>
        </p:nvSpPr>
        <p:spPr/>
        <p:txBody>
          <a:bodyPr/>
          <a:lstStyle>
            <a:lvl1pPr>
              <a:defRPr/>
            </a:lvl1pPr>
          </a:lstStyle>
          <a:p>
            <a:pPr>
              <a:defRPr/>
            </a:pPr>
            <a:fld id="{40FB374C-15EE-0948-A419-131489020DDC}" type="slidenum">
              <a:rPr lang="en-US" altLang="en-US"/>
              <a:pPr>
                <a:defRPr/>
              </a:pPr>
              <a:t>‹#›</a:t>
            </a:fld>
            <a:endParaRPr lang="en-US" altLang="en-US"/>
          </a:p>
        </p:txBody>
      </p:sp>
    </p:spTree>
    <p:extLst>
      <p:ext uri="{BB962C8B-B14F-4D97-AF65-F5344CB8AC3E}">
        <p14:creationId xmlns:p14="http://schemas.microsoft.com/office/powerpoint/2010/main" val="1707680798"/>
      </p:ext>
    </p:extLst>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539768C-C447-AB42-B481-8F3B4D2093F1}"/>
              </a:ext>
            </a:extLst>
          </p:cNvPr>
          <p:cNvSpPr>
            <a:spLocks noGrp="1"/>
          </p:cNvSpPr>
          <p:nvPr>
            <p:ph type="dt" sz="half" idx="10"/>
          </p:nvPr>
        </p:nvSpPr>
        <p:spPr/>
        <p:txBody>
          <a:bodyPr/>
          <a:lstStyle>
            <a:lvl1pPr>
              <a:defRPr/>
            </a:lvl1pPr>
          </a:lstStyle>
          <a:p>
            <a:pPr>
              <a:defRPr/>
            </a:pPr>
            <a:fld id="{72FBACF8-CA13-6745-B779-289C479BFCB8}" type="datetime1">
              <a:rPr lang="en-US" altLang="en-US"/>
              <a:pPr>
                <a:defRPr/>
              </a:pPr>
              <a:t>1/26/23</a:t>
            </a:fld>
            <a:endParaRPr lang="en-US" altLang="en-US"/>
          </a:p>
        </p:txBody>
      </p:sp>
      <p:sp>
        <p:nvSpPr>
          <p:cNvPr id="6" name="Footer Placeholder 4">
            <a:extLst>
              <a:ext uri="{FF2B5EF4-FFF2-40B4-BE49-F238E27FC236}">
                <a16:creationId xmlns:a16="http://schemas.microsoft.com/office/drawing/2014/main" id="{C8817332-D123-BD4E-80B5-3D61C1ED05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F806BBD-8D46-1341-8C7A-00E6CD46EC4C}"/>
              </a:ext>
            </a:extLst>
          </p:cNvPr>
          <p:cNvSpPr>
            <a:spLocks noGrp="1"/>
          </p:cNvSpPr>
          <p:nvPr>
            <p:ph type="sldNum" sz="quarter" idx="12"/>
          </p:nvPr>
        </p:nvSpPr>
        <p:spPr/>
        <p:txBody>
          <a:bodyPr/>
          <a:lstStyle>
            <a:lvl1pPr>
              <a:defRPr/>
            </a:lvl1pPr>
          </a:lstStyle>
          <a:p>
            <a:pPr>
              <a:defRPr/>
            </a:pPr>
            <a:fld id="{4DAB2383-C5C1-574C-A594-79185F742934}" type="slidenum">
              <a:rPr lang="en-US" altLang="en-US"/>
              <a:pPr>
                <a:defRPr/>
              </a:pPr>
              <a:t>‹#›</a:t>
            </a:fld>
            <a:endParaRPr lang="en-US" altLang="en-US"/>
          </a:p>
        </p:txBody>
      </p:sp>
    </p:spTree>
    <p:extLst>
      <p:ext uri="{BB962C8B-B14F-4D97-AF65-F5344CB8AC3E}">
        <p14:creationId xmlns:p14="http://schemas.microsoft.com/office/powerpoint/2010/main" val="2354193901"/>
      </p:ext>
    </p:extLst>
  </p:cSld>
  <p:clrMapOvr>
    <a:masterClrMapping/>
  </p:clrMapOvr>
  <p:transition spd="med">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4ACE9C4-F629-2A40-A47F-53D3550D6A54}"/>
              </a:ext>
            </a:extLst>
          </p:cNvPr>
          <p:cNvSpPr>
            <a:spLocks noGrp="1"/>
          </p:cNvSpPr>
          <p:nvPr>
            <p:ph type="dt" sz="half" idx="10"/>
          </p:nvPr>
        </p:nvSpPr>
        <p:spPr/>
        <p:txBody>
          <a:bodyPr/>
          <a:lstStyle>
            <a:lvl1pPr>
              <a:defRPr/>
            </a:lvl1pPr>
          </a:lstStyle>
          <a:p>
            <a:pPr>
              <a:defRPr/>
            </a:pPr>
            <a:fld id="{669CBEA6-D56D-6344-8B8B-0C76DF8DF9E3}" type="datetime1">
              <a:rPr lang="en-US" altLang="en-US"/>
              <a:pPr>
                <a:defRPr/>
              </a:pPr>
              <a:t>1/26/23</a:t>
            </a:fld>
            <a:endParaRPr lang="en-US" altLang="en-US"/>
          </a:p>
        </p:txBody>
      </p:sp>
      <p:sp>
        <p:nvSpPr>
          <p:cNvPr id="6" name="Footer Placeholder 4">
            <a:extLst>
              <a:ext uri="{FF2B5EF4-FFF2-40B4-BE49-F238E27FC236}">
                <a16:creationId xmlns:a16="http://schemas.microsoft.com/office/drawing/2014/main" id="{65411705-E96E-B644-A4FB-A85EB5203A2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B5EF683-6C74-8D45-8553-587E0EA23C94}"/>
              </a:ext>
            </a:extLst>
          </p:cNvPr>
          <p:cNvSpPr>
            <a:spLocks noGrp="1"/>
          </p:cNvSpPr>
          <p:nvPr>
            <p:ph type="sldNum" sz="quarter" idx="12"/>
          </p:nvPr>
        </p:nvSpPr>
        <p:spPr/>
        <p:txBody>
          <a:bodyPr/>
          <a:lstStyle>
            <a:lvl1pPr>
              <a:defRPr/>
            </a:lvl1pPr>
          </a:lstStyle>
          <a:p>
            <a:pPr>
              <a:defRPr/>
            </a:pPr>
            <a:fld id="{8BFAAEE9-407C-7749-B065-2C22FE0573F9}" type="slidenum">
              <a:rPr lang="en-US" altLang="en-US"/>
              <a:pPr>
                <a:defRPr/>
              </a:pPr>
              <a:t>‹#›</a:t>
            </a:fld>
            <a:endParaRPr lang="en-US" altLang="en-US"/>
          </a:p>
        </p:txBody>
      </p:sp>
    </p:spTree>
    <p:extLst>
      <p:ext uri="{BB962C8B-B14F-4D97-AF65-F5344CB8AC3E}">
        <p14:creationId xmlns:p14="http://schemas.microsoft.com/office/powerpoint/2010/main" val="4144382044"/>
      </p:ext>
    </p:extLst>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AA4F531-2885-364D-BE41-5DE58390B21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14F68B1-6921-3345-88D3-EA5C14EEAD6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113DCCD-1776-1447-A86F-E07231B7D2D7}"/>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7299EE6B-C19E-0644-BBAE-CB1B202A491A}" type="datetime1">
              <a:rPr lang="en-US" altLang="en-US"/>
              <a:pPr>
                <a:defRPr/>
              </a:pPr>
              <a:t>1/26/23</a:t>
            </a:fld>
            <a:endParaRPr lang="en-US" altLang="en-US"/>
          </a:p>
        </p:txBody>
      </p:sp>
      <p:sp>
        <p:nvSpPr>
          <p:cNvPr id="5" name="Footer Placeholder 4">
            <a:extLst>
              <a:ext uri="{FF2B5EF4-FFF2-40B4-BE49-F238E27FC236}">
                <a16:creationId xmlns:a16="http://schemas.microsoft.com/office/drawing/2014/main" id="{92024205-9F5A-E741-A92A-B8362CAC173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3B0BA53D-4526-5847-96B1-385196915BE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5840E49-68D3-1E47-B895-10681E47FD9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42" r:id="rId1"/>
    <p:sldLayoutId id="2147483851" r:id="rId2"/>
    <p:sldLayoutId id="2147483843" r:id="rId3"/>
    <p:sldLayoutId id="2147483852" r:id="rId4"/>
    <p:sldLayoutId id="2147483844" r:id="rId5"/>
    <p:sldLayoutId id="2147483845" r:id="rId6"/>
    <p:sldLayoutId id="2147483846" r:id="rId7"/>
    <p:sldLayoutId id="2147483847" r:id="rId8"/>
    <p:sldLayoutId id="2147483848" r:id="rId9"/>
    <p:sldLayoutId id="2147483849" r:id="rId10"/>
    <p:sldLayoutId id="2147483850" r:id="rId11"/>
  </p:sldLayoutIdLst>
  <p:transition spd="med">
    <p:wipe dir="r"/>
  </p:transition>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5pPr>
      <a:lvl6pPr marL="457200" algn="ctr" rtl="0" fontAlgn="base">
        <a:spcBef>
          <a:spcPct val="0"/>
        </a:spcBef>
        <a:spcAft>
          <a:spcPct val="0"/>
        </a:spcAft>
        <a:defRPr sz="4400">
          <a:solidFill>
            <a:schemeClr val="tx1"/>
          </a:solidFill>
          <a:latin typeface="Calibri" pitchFamily="34" charset="0"/>
          <a:ea typeface="ＭＳ Ｐゴシック" charset="-128"/>
        </a:defRPr>
      </a:lvl6pPr>
      <a:lvl7pPr marL="914400" algn="ctr" rtl="0" fontAlgn="base">
        <a:spcBef>
          <a:spcPct val="0"/>
        </a:spcBef>
        <a:spcAft>
          <a:spcPct val="0"/>
        </a:spcAft>
        <a:defRPr sz="4400">
          <a:solidFill>
            <a:schemeClr val="tx1"/>
          </a:solidFill>
          <a:latin typeface="Calibri" pitchFamily="34" charset="0"/>
          <a:ea typeface="ＭＳ Ｐゴシック" charset="-128"/>
        </a:defRPr>
      </a:lvl7pPr>
      <a:lvl8pPr marL="1371600" algn="ctr" rtl="0" fontAlgn="base">
        <a:spcBef>
          <a:spcPct val="0"/>
        </a:spcBef>
        <a:spcAft>
          <a:spcPct val="0"/>
        </a:spcAft>
        <a:defRPr sz="4400">
          <a:solidFill>
            <a:schemeClr val="tx1"/>
          </a:solidFill>
          <a:latin typeface="Calibri" pitchFamily="34" charset="0"/>
          <a:ea typeface="ＭＳ Ｐゴシック" charset="-128"/>
        </a:defRPr>
      </a:lvl8pPr>
      <a:lvl9pPr marL="1828800" algn="ctr" rtl="0" fontAlgn="base">
        <a:spcBef>
          <a:spcPct val="0"/>
        </a:spcBef>
        <a:spcAft>
          <a:spcPct val="0"/>
        </a:spcAft>
        <a:defRPr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slide" Target="slide4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27.xml"/><Relationship Id="rId5" Type="http://schemas.openxmlformats.org/officeDocument/2006/relationships/slide" Target="slide15.xml"/><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72054D-B4D4-DD42-B042-57558BB855A3}"/>
              </a:ext>
            </a:extLst>
          </p:cNvPr>
          <p:cNvSpPr txBox="1"/>
          <p:nvPr/>
        </p:nvSpPr>
        <p:spPr>
          <a:xfrm>
            <a:off x="762000" y="5414962"/>
            <a:ext cx="7543800" cy="1077218"/>
          </a:xfrm>
          <a:prstGeom prst="rect">
            <a:avLst/>
          </a:prstGeom>
          <a:noFill/>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US" altLang="en-US" sz="3200" b="1" dirty="0">
                <a:solidFill>
                  <a:schemeClr val="bg1"/>
                </a:solidFill>
                <a:effectLst>
                  <a:outerShdw blurRad="38100" dist="38100" dir="2700000" algn="tl">
                    <a:srgbClr val="C0C0C0"/>
                  </a:outerShdw>
                </a:effectLst>
              </a:rPr>
              <a:t>Chapter 10: The Road to Independence</a:t>
            </a:r>
          </a:p>
          <a:p>
            <a:pPr eaLnBrk="1" hangingPunct="1">
              <a:defRPr/>
            </a:pPr>
            <a:r>
              <a:rPr lang="en-US" altLang="en-US" sz="3200" b="1" dirty="0">
                <a:solidFill>
                  <a:schemeClr val="bg1"/>
                </a:solidFill>
                <a:effectLst>
                  <a:outerShdw blurRad="38100" dist="38100" dir="2700000" algn="tl">
                    <a:srgbClr val="C0C0C0"/>
                  </a:outerShdw>
                </a:effectLst>
              </a:rPr>
              <a:t>STUDY PRESENTATION</a:t>
            </a:r>
          </a:p>
        </p:txBody>
      </p:sp>
      <p:sp>
        <p:nvSpPr>
          <p:cNvPr id="5" name="Text Box 4">
            <a:extLst>
              <a:ext uri="{FF2B5EF4-FFF2-40B4-BE49-F238E27FC236}">
                <a16:creationId xmlns:a16="http://schemas.microsoft.com/office/drawing/2014/main" id="{5A312407-B158-1D48-BF57-2EE4B40DE1B6}"/>
              </a:ext>
            </a:extLst>
          </p:cNvPr>
          <p:cNvSpPr txBox="1">
            <a:spLocks noChangeArrowheads="1"/>
          </p:cNvSpPr>
          <p:nvPr/>
        </p:nvSpPr>
        <p:spPr bwMode="auto">
          <a:xfrm>
            <a:off x="7543800" y="6613525"/>
            <a:ext cx="1600200" cy="246063"/>
          </a:xfrm>
          <a:prstGeom prst="rect">
            <a:avLst/>
          </a:prstGeom>
          <a:noFill/>
          <a:ln w="9525">
            <a:noFill/>
            <a:miter lim="800000"/>
            <a:headEnd/>
            <a:tailEnd/>
          </a:ln>
          <a:effec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50000"/>
              </a:spcBef>
              <a:defRPr/>
            </a:pPr>
            <a:r>
              <a:rPr lang="en-US" altLang="en-US" sz="1000">
                <a:solidFill>
                  <a:srgbClr val="D9D9D9"/>
                </a:solidFill>
                <a:effectLst>
                  <a:outerShdw blurRad="38100" dist="38100" dir="2700000" algn="tl">
                    <a:srgbClr val="C0C0C0"/>
                  </a:outerShdw>
                </a:effectLst>
                <a:latin typeface="Arial" panose="020B0604020202020204" pitchFamily="34" charset="0"/>
              </a:rPr>
              <a:t>© 2023 </a:t>
            </a:r>
            <a:r>
              <a:rPr lang="en-US" altLang="en-US" sz="1000" dirty="0">
                <a:solidFill>
                  <a:srgbClr val="D9D9D9"/>
                </a:solidFill>
                <a:effectLst>
                  <a:outerShdw blurRad="38100" dist="38100" dir="2700000" algn="tl">
                    <a:srgbClr val="C0C0C0"/>
                  </a:outerShdw>
                </a:effectLst>
                <a:latin typeface="Arial" panose="020B0604020202020204" pitchFamily="34" charset="0"/>
              </a:rPr>
              <a:t>Clairmont Press</a:t>
            </a:r>
          </a:p>
        </p:txBody>
      </p:sp>
      <p:sp>
        <p:nvSpPr>
          <p:cNvPr id="15366" name="TextBox 2">
            <a:extLst>
              <a:ext uri="{FF2B5EF4-FFF2-40B4-BE49-F238E27FC236}">
                <a16:creationId xmlns:a16="http://schemas.microsoft.com/office/drawing/2014/main" id="{80A1CD7B-A904-1844-BEDD-4DA253826040}"/>
              </a:ext>
            </a:extLst>
          </p:cNvPr>
          <p:cNvSpPr txBox="1">
            <a:spLocks noChangeArrowheads="1"/>
          </p:cNvSpPr>
          <p:nvPr/>
        </p:nvSpPr>
        <p:spPr bwMode="auto">
          <a:xfrm>
            <a:off x="8208963" y="63690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pic>
        <p:nvPicPr>
          <p:cNvPr id="2" name="Picture 1">
            <a:extLst>
              <a:ext uri="{FF2B5EF4-FFF2-40B4-BE49-F238E27FC236}">
                <a16:creationId xmlns:a16="http://schemas.microsoft.com/office/drawing/2014/main" id="{5A384A19-9B03-06F4-341F-49BFCC9A81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241" y="2068703"/>
            <a:ext cx="8479518" cy="2720594"/>
          </a:xfrm>
          <a:prstGeom prst="rect">
            <a:avLst/>
          </a:prstGeom>
          <a:noFill/>
          <a:effectLst>
            <a:glow rad="131466">
              <a:schemeClr val="bg1">
                <a:alpha val="75000"/>
              </a:schemeClr>
            </a:glow>
          </a:effectLst>
        </p:spPr>
      </p:pic>
      <p:pic>
        <p:nvPicPr>
          <p:cNvPr id="3" name="Picture 2">
            <a:extLst>
              <a:ext uri="{FF2B5EF4-FFF2-40B4-BE49-F238E27FC236}">
                <a16:creationId xmlns:a16="http://schemas.microsoft.com/office/drawing/2014/main" id="{9870AE0D-C7DB-B739-D33A-B106131920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241" y="2068703"/>
            <a:ext cx="8479518" cy="2720594"/>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The Great Awakening</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dirty="0">
                <a:effectLst/>
              </a:rPr>
              <a:t>Another important movement in the colonies was the </a:t>
            </a:r>
            <a:r>
              <a:rPr lang="en-US" b="1" dirty="0">
                <a:effectLst/>
              </a:rPr>
              <a:t>Great Awakening </a:t>
            </a:r>
            <a:r>
              <a:rPr lang="en-US" dirty="0">
                <a:effectLst/>
              </a:rPr>
              <a:t>of the 1700s.</a:t>
            </a:r>
          </a:p>
          <a:p>
            <a:r>
              <a:rPr lang="en-US" dirty="0">
                <a:effectLst/>
              </a:rPr>
              <a:t>The Great Awakening was a reaction against the negligence of the established churches in the colonies that had grown stale in their preaching and teaching. </a:t>
            </a:r>
          </a:p>
          <a:p>
            <a:r>
              <a:rPr lang="en-US" dirty="0"/>
              <a:t>In calling for people to revitalize their religious beliefs and live by them</a:t>
            </a:r>
            <a:r>
              <a:rPr lang="en-US" dirty="0">
                <a:effectLst/>
              </a:rPr>
              <a:t>, the movement encouraged many to rebel against their own church and ministers.</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10</a:t>
            </a:fld>
            <a:endParaRPr lang="en-US" altLang="en-US" sz="1200">
              <a:solidFill>
                <a:srgbClr val="898989"/>
              </a:solidFill>
            </a:endParaRPr>
          </a:p>
        </p:txBody>
      </p:sp>
    </p:spTree>
    <p:extLst>
      <p:ext uri="{BB962C8B-B14F-4D97-AF65-F5344CB8AC3E}">
        <p14:creationId xmlns:p14="http://schemas.microsoft.com/office/powerpoint/2010/main" val="2566191457"/>
      </p:ext>
    </p:extLst>
  </p:cSld>
  <p:clrMapOvr>
    <a:masterClrMapping/>
  </p:clrMapOvr>
  <p:transition spd="med">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Mercantilism</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dirty="0">
                <a:effectLst/>
              </a:rPr>
              <a:t>Rebellion was not on the mind of many colonists in the 1750s since </a:t>
            </a:r>
            <a:r>
              <a:rPr lang="en-US" dirty="0"/>
              <a:t>t</a:t>
            </a:r>
            <a:r>
              <a:rPr lang="en-US" dirty="0">
                <a:effectLst/>
              </a:rPr>
              <a:t>hey enjoyed being protected by the powerful British navy and army.</a:t>
            </a:r>
          </a:p>
          <a:p>
            <a:r>
              <a:rPr lang="en-US" dirty="0">
                <a:effectLst/>
              </a:rPr>
              <a:t>Colonists were vital to the British Empire due to supplying valuable raw materials.</a:t>
            </a:r>
          </a:p>
          <a:p>
            <a:r>
              <a:rPr lang="en-US" dirty="0">
                <a:effectLst/>
              </a:rPr>
              <a:t>The population growth of the colonies also meant the colonists were a very important market for British manufacturers.</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11</a:t>
            </a:fld>
            <a:endParaRPr lang="en-US" altLang="en-US" sz="1200">
              <a:solidFill>
                <a:srgbClr val="898989"/>
              </a:solidFill>
            </a:endParaRPr>
          </a:p>
        </p:txBody>
      </p:sp>
    </p:spTree>
    <p:extLst>
      <p:ext uri="{BB962C8B-B14F-4D97-AF65-F5344CB8AC3E}">
        <p14:creationId xmlns:p14="http://schemas.microsoft.com/office/powerpoint/2010/main" val="390301929"/>
      </p:ext>
    </p:extLst>
  </p:cSld>
  <p:clrMapOvr>
    <a:masterClrMapping/>
  </p:clrMapOvr>
  <p:transition spd="med">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Mercantilism Pt. 2</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dirty="0">
                <a:effectLst/>
              </a:rPr>
              <a:t>England operated under a practice called </a:t>
            </a:r>
            <a:r>
              <a:rPr lang="en-US" b="1" dirty="0">
                <a:effectLst/>
              </a:rPr>
              <a:t>mercantilism</a:t>
            </a:r>
            <a:r>
              <a:rPr lang="en-US" dirty="0">
                <a:effectLst/>
              </a:rPr>
              <a:t>, which is </a:t>
            </a:r>
            <a:r>
              <a:rPr lang="en-US" dirty="0">
                <a:solidFill>
                  <a:srgbClr val="202124"/>
                </a:solidFill>
              </a:rPr>
              <a:t>an </a:t>
            </a:r>
            <a:r>
              <a:rPr lang="en-US" i="0" u="none" strike="noStrike" dirty="0">
                <a:solidFill>
                  <a:srgbClr val="202124"/>
                </a:solidFill>
                <a:effectLst/>
              </a:rPr>
              <a:t>economic theory that aimed to increase the success and power of a nation through restrictive trade practices</a:t>
            </a:r>
            <a:r>
              <a:rPr lang="en-US" dirty="0">
                <a:effectLst/>
              </a:rPr>
              <a:t>.</a:t>
            </a:r>
          </a:p>
          <a:p>
            <a:r>
              <a:rPr lang="en-US" dirty="0">
                <a:effectLst/>
              </a:rPr>
              <a:t>With this system, the colonies were only allowed to trade with British markets, and the British did not allow colonists to produce goods made by the British.</a:t>
            </a:r>
          </a:p>
          <a:p>
            <a:r>
              <a:rPr lang="en-US" dirty="0">
                <a:effectLst/>
              </a:rPr>
              <a:t>Only a very limited amount of trade with other countries was allowed, as well.</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12</a:t>
            </a:fld>
            <a:endParaRPr lang="en-US" altLang="en-US" sz="1200" dirty="0">
              <a:solidFill>
                <a:srgbClr val="898989"/>
              </a:solidFill>
            </a:endParaRPr>
          </a:p>
        </p:txBody>
      </p:sp>
    </p:spTree>
    <p:extLst>
      <p:ext uri="{BB962C8B-B14F-4D97-AF65-F5344CB8AC3E}">
        <p14:creationId xmlns:p14="http://schemas.microsoft.com/office/powerpoint/2010/main" val="3024158638"/>
      </p:ext>
    </p:extLst>
  </p:cSld>
  <p:clrMapOvr>
    <a:masterClrMapping/>
  </p:clrMapOvr>
  <p:transition spd="med">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Mercantilism Pt. 3</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650" dirty="0"/>
              <a:t>The British Parliament passed a series of trade laws in the 1660s </a:t>
            </a:r>
            <a:r>
              <a:rPr lang="en-US" sz="2650" dirty="0">
                <a:solidFill>
                  <a:srgbClr val="000000"/>
                </a:solidFill>
              </a:rPr>
              <a:t>called the </a:t>
            </a:r>
            <a:r>
              <a:rPr lang="en-US" sz="2650" b="1" dirty="0"/>
              <a:t>Navigation Acts</a:t>
            </a:r>
            <a:r>
              <a:rPr lang="en-US" sz="2650" dirty="0"/>
              <a:t> t</a:t>
            </a:r>
            <a:r>
              <a:rPr lang="en-US" sz="2650" dirty="0">
                <a:effectLst/>
              </a:rPr>
              <a:t>o discourage colonists from buying foreign-made</a:t>
            </a:r>
            <a:r>
              <a:rPr lang="en-US" sz="2650" dirty="0"/>
              <a:t> </a:t>
            </a:r>
            <a:r>
              <a:rPr lang="en-US" sz="2650" dirty="0">
                <a:effectLst/>
              </a:rPr>
              <a:t>goods.</a:t>
            </a:r>
          </a:p>
          <a:p>
            <a:r>
              <a:rPr lang="en-US" sz="2650" dirty="0">
                <a:effectLst/>
              </a:rPr>
              <a:t>They placed high tariffs upon foreign-made goods and required all colonial exports from America to be carried only on British ships.</a:t>
            </a:r>
          </a:p>
          <a:p>
            <a:r>
              <a:rPr lang="en-US" sz="2650" dirty="0">
                <a:effectLst/>
              </a:rPr>
              <a:t>Such laws allowed British authorities better control over colonial trade. </a:t>
            </a:r>
          </a:p>
          <a:p>
            <a:r>
              <a:rPr lang="en-US" sz="2650" b="1" dirty="0">
                <a:effectLst/>
              </a:rPr>
              <a:t>Smuggling,</a:t>
            </a:r>
            <a:r>
              <a:rPr lang="en-US" sz="2650" dirty="0">
                <a:effectLst/>
              </a:rPr>
              <a:t> </a:t>
            </a:r>
            <a:r>
              <a:rPr lang="en-US" sz="2650" dirty="0"/>
              <a:t>or </a:t>
            </a:r>
            <a:r>
              <a:rPr lang="en-US" sz="2650" dirty="0">
                <a:effectLst/>
              </a:rPr>
              <a:t>moving something from one country into another illegally and secretly, became a common practice among some colonists to avoid these laws.</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13</a:t>
            </a:fld>
            <a:endParaRPr lang="en-US" altLang="en-US" sz="1200" dirty="0">
              <a:solidFill>
                <a:srgbClr val="898989"/>
              </a:solidFill>
            </a:endParaRPr>
          </a:p>
        </p:txBody>
      </p:sp>
    </p:spTree>
    <p:extLst>
      <p:ext uri="{BB962C8B-B14F-4D97-AF65-F5344CB8AC3E}">
        <p14:creationId xmlns:p14="http://schemas.microsoft.com/office/powerpoint/2010/main" val="3073916620"/>
      </p:ext>
    </p:extLst>
  </p:cSld>
  <p:clrMapOvr>
    <a:masterClrMapping/>
  </p:clrMapOvr>
  <p:transition spd="med">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Salutary Neglect</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dirty="0">
                <a:effectLst/>
              </a:rPr>
              <a:t>Despite the trade restrictions imposed by the British, most colonists managed to prosper in the American colonies. </a:t>
            </a:r>
          </a:p>
          <a:p>
            <a:r>
              <a:rPr lang="en-US" dirty="0">
                <a:effectLst/>
              </a:rPr>
              <a:t>They viewed the trade laws as an acceptable price to pay for British protection.</a:t>
            </a:r>
          </a:p>
          <a:p>
            <a:r>
              <a:rPr lang="en-US" dirty="0">
                <a:effectLst/>
              </a:rPr>
              <a:t>They also appreciated the </a:t>
            </a:r>
            <a:r>
              <a:rPr lang="en-US" b="1" dirty="0">
                <a:effectLst/>
              </a:rPr>
              <a:t>salutary neglect</a:t>
            </a:r>
            <a:r>
              <a:rPr lang="en-US" dirty="0">
                <a:effectLst/>
              </a:rPr>
              <a:t>, in which the British leaders let the colonies make many decisions for themselves, which gave the colonists a sense of freedom and self-rule.</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14</a:t>
            </a:fld>
            <a:endParaRPr lang="en-US" altLang="en-US" sz="1200" dirty="0">
              <a:solidFill>
                <a:srgbClr val="898989"/>
              </a:solidFill>
            </a:endParaRPr>
          </a:p>
        </p:txBody>
      </p:sp>
      <p:sp>
        <p:nvSpPr>
          <p:cNvPr id="2" name="TextBox 1">
            <a:extLst>
              <a:ext uri="{FF2B5EF4-FFF2-40B4-BE49-F238E27FC236}">
                <a16:creationId xmlns:a16="http://schemas.microsoft.com/office/drawing/2014/main" id="{F7528F6B-8542-D4E6-AFE9-BB459C38772E}"/>
              </a:ext>
            </a:extLst>
          </p:cNvPr>
          <p:cNvSpPr txBox="1"/>
          <p:nvPr/>
        </p:nvSpPr>
        <p:spPr>
          <a:xfrm>
            <a:off x="3464709" y="6352143"/>
            <a:ext cx="2214581" cy="369332"/>
          </a:xfrm>
          <a:prstGeom prst="rect">
            <a:avLst/>
          </a:prstGeom>
          <a:noFill/>
          <a:effectLst>
            <a:softEdge rad="31750"/>
          </a:effectLst>
        </p:spPr>
        <p:txBody>
          <a:bodyPr wrap="none">
            <a:spAutoFit/>
          </a:bodyPr>
          <a:lstStyle/>
          <a:p>
            <a:pPr eaLnBrk="1" fontAlgn="auto" hangingPunct="1">
              <a:spcBef>
                <a:spcPts val="0"/>
              </a:spcBef>
              <a:spcAft>
                <a:spcPts val="0"/>
              </a:spcAft>
              <a:defRPr/>
            </a:pPr>
            <a:r>
              <a:rPr lang="en-US" dirty="0">
                <a:latin typeface="+mn-lt"/>
                <a:ea typeface="+mn-ea"/>
                <a:hlinkClick r:id="rId3" action="ppaction://hlinksldjump"/>
              </a:rPr>
              <a:t>Return to Main Menu</a:t>
            </a:r>
            <a:endParaRPr lang="en-US" dirty="0">
              <a:latin typeface="+mn-lt"/>
              <a:ea typeface="+mn-ea"/>
            </a:endParaRPr>
          </a:p>
        </p:txBody>
      </p:sp>
    </p:spTree>
    <p:extLst>
      <p:ext uri="{BB962C8B-B14F-4D97-AF65-F5344CB8AC3E}">
        <p14:creationId xmlns:p14="http://schemas.microsoft.com/office/powerpoint/2010/main" val="1072046897"/>
      </p:ext>
    </p:extLst>
  </p:cSld>
  <p:clrMapOvr>
    <a:masterClrMapping/>
  </p:clrMapOvr>
  <p:transition spd="med">
    <p:wipe dir="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178DD-FF4E-C641-9F69-E5DCAF559DCC}"/>
              </a:ext>
            </a:extLst>
          </p:cNvPr>
          <p:cNvSpPr>
            <a:spLocks noGrp="1"/>
          </p:cNvSpPr>
          <p:nvPr>
            <p:ph type="title"/>
          </p:nvPr>
        </p:nvSpPr>
        <p:spPr/>
        <p:txBody>
          <a:bodyPr>
            <a:normAutofit fontScale="90000"/>
          </a:bodyPr>
          <a:lstStyle/>
          <a:p>
            <a:pPr eaLnBrk="1" hangingPunct="1">
              <a:defRPr/>
            </a:pPr>
            <a:r>
              <a:rPr lang="en-US" altLang="en-US" dirty="0">
                <a:effectLst>
                  <a:outerShdw blurRad="38100" dist="38100" dir="2700000" algn="tl">
                    <a:srgbClr val="C0C0C0"/>
                  </a:outerShdw>
                </a:effectLst>
                <a:ea typeface="ＭＳ Ｐゴシック" panose="020B0600070205080204" pitchFamily="34" charset="-128"/>
              </a:rPr>
              <a:t>Section 2: The French and Indian War</a:t>
            </a:r>
          </a:p>
        </p:txBody>
      </p:sp>
      <p:sp>
        <p:nvSpPr>
          <p:cNvPr id="33795" name="Content Placeholder 2">
            <a:extLst>
              <a:ext uri="{FF2B5EF4-FFF2-40B4-BE49-F238E27FC236}">
                <a16:creationId xmlns:a16="http://schemas.microsoft.com/office/drawing/2014/main" id="{4801C63E-9260-574D-B5BF-D91992844ECE}"/>
              </a:ext>
            </a:extLst>
          </p:cNvPr>
          <p:cNvSpPr>
            <a:spLocks noGrp="1"/>
          </p:cNvSpPr>
          <p:nvPr>
            <p:ph idx="1"/>
          </p:nvPr>
        </p:nvSpPr>
        <p:spPr/>
        <p:txBody>
          <a:bodyPr/>
          <a:lstStyle/>
          <a:p>
            <a:pPr eaLnBrk="1" hangingPunct="1"/>
            <a:r>
              <a:rPr lang="en-US" altLang="en-US" dirty="0">
                <a:ea typeface="ＭＳ Ｐゴシック" panose="020B0600070205080204" pitchFamily="34" charset="-128"/>
              </a:rPr>
              <a:t>Essential Question</a:t>
            </a:r>
          </a:p>
          <a:p>
            <a:pPr lvl="1" eaLnBrk="1" hangingPunct="1"/>
            <a:r>
              <a:rPr lang="en-US" dirty="0">
                <a:effectLst/>
              </a:rPr>
              <a:t>What were the consequences of the French and Indian War</a:t>
            </a:r>
            <a:r>
              <a:rPr lang="en-US" altLang="en-US" dirty="0">
                <a:ea typeface="ＭＳ Ｐゴシック" panose="020B0600070205080204" pitchFamily="34" charset="-128"/>
              </a:rPr>
              <a:t>?</a:t>
            </a:r>
          </a:p>
          <a:p>
            <a:pPr eaLnBrk="1" hangingPunct="1"/>
            <a:endParaRPr lang="en-US" altLang="en-US" dirty="0">
              <a:ea typeface="ＭＳ Ｐゴシック" panose="020B0600070205080204" pitchFamily="34" charset="-128"/>
            </a:endParaRPr>
          </a:p>
          <a:p>
            <a:pPr lvl="1" eaLnBrk="1" hangingPunct="1">
              <a:buFont typeface="Wingdings" pitchFamily="2" charset="2"/>
              <a:buChar char="Ø"/>
            </a:pPr>
            <a:endParaRPr lang="en-US" altLang="en-US" dirty="0">
              <a:ea typeface="ＭＳ Ｐゴシック" panose="020B0600070205080204" pitchFamily="34" charset="-128"/>
            </a:endParaRPr>
          </a:p>
        </p:txBody>
      </p:sp>
      <p:sp>
        <p:nvSpPr>
          <p:cNvPr id="33796" name="Slide Number Placeholder 4">
            <a:extLst>
              <a:ext uri="{FF2B5EF4-FFF2-40B4-BE49-F238E27FC236}">
                <a16:creationId xmlns:a16="http://schemas.microsoft.com/office/drawing/2014/main" id="{75367152-C1E5-B04B-996E-09A91A94B54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6715D887-8A27-CE4C-91C2-2BE9FE77150C}" type="slidenum">
              <a:rPr lang="en-US" altLang="en-US" sz="1200" smtClean="0">
                <a:solidFill>
                  <a:srgbClr val="898989"/>
                </a:solidFill>
              </a:rPr>
              <a:pPr>
                <a:spcBef>
                  <a:spcPct val="0"/>
                </a:spcBef>
                <a:buFontTx/>
                <a:buNone/>
              </a:pPr>
              <a:t>15</a:t>
            </a:fld>
            <a:endParaRPr lang="en-US" altLang="en-US" sz="1200">
              <a:solidFill>
                <a:srgbClr val="898989"/>
              </a:solidFill>
            </a:endParaRPr>
          </a:p>
        </p:txBody>
      </p:sp>
    </p:spTree>
  </p:cSld>
  <p:clrMapOvr>
    <a:masterClrMapping/>
  </p:clrMapOvr>
  <p:transition spd="med">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B4CA1-6FF7-374F-8192-A9D932D9D84D}"/>
              </a:ext>
            </a:extLst>
          </p:cNvPr>
          <p:cNvSpPr>
            <a:spLocks noGrp="1"/>
          </p:cNvSpPr>
          <p:nvPr>
            <p:ph type="title"/>
          </p:nvPr>
        </p:nvSpPr>
        <p:spPr/>
        <p:txBody>
          <a:bodyPr>
            <a:norm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Section 2: The French and Indian War</a:t>
            </a:r>
          </a:p>
        </p:txBody>
      </p:sp>
      <p:sp>
        <p:nvSpPr>
          <p:cNvPr id="3" name="Content Placeholder 2">
            <a:extLst>
              <a:ext uri="{FF2B5EF4-FFF2-40B4-BE49-F238E27FC236}">
                <a16:creationId xmlns:a16="http://schemas.microsoft.com/office/drawing/2014/main" id="{088C7482-0505-FC4D-8A8D-7307AB6F1AC6}"/>
              </a:ext>
            </a:extLst>
          </p:cNvPr>
          <p:cNvSpPr>
            <a:spLocks noGrp="1"/>
          </p:cNvSpPr>
          <p:nvPr>
            <p:ph idx="1"/>
          </p:nvPr>
        </p:nvSpPr>
        <p:spPr>
          <a:xfrm>
            <a:off x="685800" y="1524000"/>
            <a:ext cx="8229600" cy="4800600"/>
          </a:xfrm>
        </p:spPr>
        <p:txBody>
          <a:bodyPr rtlCol="0">
            <a:normAutofit/>
          </a:bodyPr>
          <a:lstStyle/>
          <a:p>
            <a:pPr eaLnBrk="1" fontAlgn="auto" hangingPunct="1">
              <a:spcAft>
                <a:spcPts val="0"/>
              </a:spcAft>
              <a:defRPr/>
            </a:pPr>
            <a:r>
              <a:rPr lang="en-US" dirty="0">
                <a:ea typeface="+mn-ea"/>
                <a:cs typeface="+mn-cs"/>
              </a:rPr>
              <a:t>What terms do I need to know? </a:t>
            </a:r>
          </a:p>
          <a:p>
            <a:pPr lvl="1" eaLnBrk="1" fontAlgn="auto" hangingPunct="1">
              <a:spcAft>
                <a:spcPts val="0"/>
              </a:spcAft>
              <a:defRPr/>
            </a:pPr>
            <a:r>
              <a:rPr lang="en-US" dirty="0">
                <a:effectLst/>
              </a:rPr>
              <a:t>Treaty of Paris of 1763</a:t>
            </a:r>
          </a:p>
          <a:p>
            <a:pPr lvl="1" eaLnBrk="1" fontAlgn="auto" hangingPunct="1">
              <a:spcAft>
                <a:spcPts val="0"/>
              </a:spcAft>
              <a:defRPr/>
            </a:pPr>
            <a:r>
              <a:rPr lang="en-US" dirty="0">
                <a:effectLst/>
              </a:rPr>
              <a:t>Treaty of Fontainebleau</a:t>
            </a:r>
            <a:endParaRPr lang="en-US" dirty="0">
              <a:ea typeface="+mn-ea"/>
            </a:endParaRPr>
          </a:p>
        </p:txBody>
      </p:sp>
      <p:sp>
        <p:nvSpPr>
          <p:cNvPr id="35843" name="Slide Number Placeholder 4">
            <a:extLst>
              <a:ext uri="{FF2B5EF4-FFF2-40B4-BE49-F238E27FC236}">
                <a16:creationId xmlns:a16="http://schemas.microsoft.com/office/drawing/2014/main" id="{6144A8EA-BE60-A346-8081-47E64364A25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09225D24-0B6E-5748-A510-EE631EE137F9}" type="slidenum">
              <a:rPr lang="en-US" altLang="en-US" sz="1200" smtClean="0">
                <a:solidFill>
                  <a:srgbClr val="898989"/>
                </a:solidFill>
              </a:rPr>
              <a:pPr>
                <a:spcBef>
                  <a:spcPct val="0"/>
                </a:spcBef>
                <a:buFontTx/>
                <a:buNone/>
              </a:pPr>
              <a:t>16</a:t>
            </a:fld>
            <a:endParaRPr lang="en-US" altLang="en-US" sz="1200">
              <a:solidFill>
                <a:srgbClr val="898989"/>
              </a:solidFill>
            </a:endParaRPr>
          </a:p>
        </p:txBody>
      </p:sp>
    </p:spTree>
  </p:cSld>
  <p:clrMapOvr>
    <a:masterClrMapping/>
  </p:clrMapOvr>
  <p:transition spd="med">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The French and Indian War</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600200"/>
            <a:ext cx="8382000" cy="4525963"/>
          </a:xfrm>
        </p:spPr>
        <p:txBody>
          <a:bodyPr/>
          <a:lstStyle/>
          <a:p>
            <a:r>
              <a:rPr lang="en-US" sz="2800" dirty="0">
                <a:effectLst/>
              </a:rPr>
              <a:t>By the 1750s, over 2,000,000 colonists lived in Britain’s thirteen American </a:t>
            </a:r>
            <a:r>
              <a:rPr lang="en-US" sz="2800" dirty="0"/>
              <a:t>colonies while just 60,000 </a:t>
            </a:r>
            <a:r>
              <a:rPr lang="en-US" sz="2800" dirty="0">
                <a:effectLst/>
              </a:rPr>
              <a:t>French colonists lived to the north in Canada.</a:t>
            </a:r>
          </a:p>
          <a:p>
            <a:r>
              <a:rPr lang="en-US" sz="2800" dirty="0">
                <a:effectLst/>
              </a:rPr>
              <a:t>Farming in Canada’s cold climate likely limited the number of people who were willing to leave France and settle in Canada. </a:t>
            </a:r>
          </a:p>
          <a:p>
            <a:r>
              <a:rPr lang="en-US" sz="2800" dirty="0">
                <a:effectLst/>
              </a:rPr>
              <a:t>The valuable fur trade with Native Americans was the most profitable activity of the colonists in Canada.</a:t>
            </a:r>
          </a:p>
          <a:p>
            <a:r>
              <a:rPr lang="en-US" sz="2800" dirty="0"/>
              <a:t>This </a:t>
            </a:r>
            <a:r>
              <a:rPr lang="en-US" sz="2800" dirty="0">
                <a:effectLst/>
              </a:rPr>
              <a:t>led to frequent conflict among Indian nations for greater control of the fur trade.</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17</a:t>
            </a:fld>
            <a:endParaRPr lang="en-US" altLang="en-US" sz="1200">
              <a:solidFill>
                <a:srgbClr val="898989"/>
              </a:solidFill>
            </a:endParaRPr>
          </a:p>
        </p:txBody>
      </p:sp>
    </p:spTree>
    <p:extLst>
      <p:ext uri="{BB962C8B-B14F-4D97-AF65-F5344CB8AC3E}">
        <p14:creationId xmlns:p14="http://schemas.microsoft.com/office/powerpoint/2010/main" val="3666513640"/>
      </p:ext>
    </p:extLst>
  </p:cSld>
  <p:clrMapOvr>
    <a:masterClrMapping/>
  </p:clrMapOvr>
  <p:transition spd="med">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The French and Indian War Pt. 2</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600200"/>
            <a:ext cx="8382000" cy="4525963"/>
          </a:xfrm>
        </p:spPr>
        <p:txBody>
          <a:bodyPr/>
          <a:lstStyle/>
          <a:p>
            <a:r>
              <a:rPr lang="en-US" sz="2700" dirty="0">
                <a:effectLst/>
              </a:rPr>
              <a:t>The Iroquois Wars began in 1640 and lasted into the next century. </a:t>
            </a:r>
          </a:p>
          <a:p>
            <a:r>
              <a:rPr lang="en-US" sz="2700" dirty="0">
                <a:effectLst/>
              </a:rPr>
              <a:t>The Iroquois Confederacy wanted more land for fur trading with the Dutch and British, but this provoked conflict with their Native American neighbors and their French allies.</a:t>
            </a:r>
          </a:p>
          <a:p>
            <a:r>
              <a:rPr lang="en-US" sz="2700" dirty="0">
                <a:effectLst/>
              </a:rPr>
              <a:t>France maintained good relations with many Indian groups despite the Iroquois' victory. </a:t>
            </a:r>
          </a:p>
          <a:p>
            <a:r>
              <a:rPr lang="en-US" sz="2700" dirty="0">
                <a:effectLst/>
              </a:rPr>
              <a:t>This proved important when disputes over land west of the Appalachian Mountains erupted in the 1750s between eager British colonists and the French.</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18</a:t>
            </a:fld>
            <a:endParaRPr lang="en-US" altLang="en-US" sz="1200">
              <a:solidFill>
                <a:srgbClr val="898989"/>
              </a:solidFill>
            </a:endParaRPr>
          </a:p>
        </p:txBody>
      </p:sp>
    </p:spTree>
    <p:extLst>
      <p:ext uri="{BB962C8B-B14F-4D97-AF65-F5344CB8AC3E}">
        <p14:creationId xmlns:p14="http://schemas.microsoft.com/office/powerpoint/2010/main" val="1197737046"/>
      </p:ext>
    </p:extLst>
  </p:cSld>
  <p:clrMapOvr>
    <a:masterClrMapping/>
  </p:clrMapOvr>
  <p:transition spd="med">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Control of the Ohio River</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650" dirty="0">
                <a:effectLst/>
              </a:rPr>
              <a:t>No roads existed in the frontier, and while there were paths made by Indians and animals, travel by river was an easier and faster way to move people and supplies. </a:t>
            </a:r>
          </a:p>
          <a:p>
            <a:r>
              <a:rPr lang="en-US" sz="2650" dirty="0">
                <a:effectLst/>
              </a:rPr>
              <a:t>Control of rivers like the Ohio River, which flowed from Pennsylvania to the Gulf of Mexico, was important.</a:t>
            </a:r>
          </a:p>
          <a:p>
            <a:r>
              <a:rPr lang="en-US" sz="2650" dirty="0"/>
              <a:t>The point where t</a:t>
            </a:r>
            <a:r>
              <a:rPr lang="en-US" sz="2650" dirty="0">
                <a:effectLst/>
              </a:rPr>
              <a:t>he Allegheny and Monongahela Rivers form the Ohio River made an ideal location for a fort that could control the rivers and region. </a:t>
            </a:r>
          </a:p>
          <a:p>
            <a:r>
              <a:rPr lang="en-US" sz="2650" dirty="0">
                <a:effectLst/>
              </a:rPr>
              <a:t>This spot became the flash point for war between Great Britain, France, their Indian allies, and  their colonists in the 1750s.</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19</a:t>
            </a:fld>
            <a:endParaRPr lang="en-US" altLang="en-US" sz="1200">
              <a:solidFill>
                <a:srgbClr val="898989"/>
              </a:solidFill>
            </a:endParaRPr>
          </a:p>
        </p:txBody>
      </p:sp>
    </p:spTree>
    <p:extLst>
      <p:ext uri="{BB962C8B-B14F-4D97-AF65-F5344CB8AC3E}">
        <p14:creationId xmlns:p14="http://schemas.microsoft.com/office/powerpoint/2010/main" val="1979922548"/>
      </p:ext>
    </p:extLst>
  </p:cSld>
  <p:clrMapOvr>
    <a:masterClrMapping/>
  </p:clrMapOvr>
  <p:transition spd="med">
    <p:wipe dir="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E85ED0-F66E-7342-8820-C6887CDF4A5D}"/>
              </a:ext>
            </a:extLst>
          </p:cNvPr>
          <p:cNvSpPr/>
          <p:nvPr/>
        </p:nvSpPr>
        <p:spPr>
          <a:xfrm>
            <a:off x="165704" y="5181600"/>
            <a:ext cx="5701696" cy="1371600"/>
          </a:xfrm>
          <a:prstGeom prst="rect">
            <a:avLst/>
          </a:prstGeom>
          <a:solidFill>
            <a:srgbClr val="10253F">
              <a:alpha val="81961"/>
            </a:srgb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TextBox 3">
            <a:extLst>
              <a:ext uri="{FF2B5EF4-FFF2-40B4-BE49-F238E27FC236}">
                <a16:creationId xmlns:a16="http://schemas.microsoft.com/office/drawing/2014/main" id="{DD4CEA68-56DC-C747-86CF-FB0234B0674C}"/>
              </a:ext>
            </a:extLst>
          </p:cNvPr>
          <p:cNvSpPr txBox="1">
            <a:spLocks noChangeArrowheads="1"/>
          </p:cNvSpPr>
          <p:nvPr/>
        </p:nvSpPr>
        <p:spPr bwMode="auto">
          <a:xfrm>
            <a:off x="165704" y="5181600"/>
            <a:ext cx="570169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b="1" dirty="0">
                <a:solidFill>
                  <a:srgbClr val="DCE6F2"/>
                </a:solidFill>
              </a:rPr>
              <a:t>Section 1: </a:t>
            </a:r>
            <a:r>
              <a:rPr lang="en-US" altLang="en-US" sz="2000" b="1" dirty="0">
                <a:solidFill>
                  <a:srgbClr val="DCE6F2"/>
                </a:solidFill>
                <a:hlinkClick r:id="rId4" action="ppaction://hlinksldjump"/>
              </a:rPr>
              <a:t>British America in the 18th Century</a:t>
            </a:r>
            <a:endParaRPr lang="en-US" altLang="en-US" sz="2000" b="1" dirty="0">
              <a:solidFill>
                <a:srgbClr val="DCE6F2"/>
              </a:solidFill>
            </a:endParaRPr>
          </a:p>
          <a:p>
            <a:pPr eaLnBrk="1" hangingPunct="1">
              <a:spcBef>
                <a:spcPct val="0"/>
              </a:spcBef>
              <a:buFontTx/>
              <a:buNone/>
            </a:pPr>
            <a:r>
              <a:rPr lang="en-US" altLang="en-US" sz="2000" b="1" dirty="0">
                <a:solidFill>
                  <a:srgbClr val="DCE6F2"/>
                </a:solidFill>
              </a:rPr>
              <a:t>Section 2: </a:t>
            </a:r>
            <a:r>
              <a:rPr lang="en-US" altLang="en-US" sz="2000" b="1" dirty="0">
                <a:solidFill>
                  <a:srgbClr val="DCE6F2"/>
                </a:solidFill>
                <a:hlinkClick r:id="rId5" action="ppaction://hlinksldjump"/>
              </a:rPr>
              <a:t>The French and Indian War</a:t>
            </a:r>
            <a:endParaRPr lang="en-US" altLang="en-US" sz="2000" b="1" dirty="0">
              <a:solidFill>
                <a:srgbClr val="DCE6F2"/>
              </a:solidFill>
            </a:endParaRPr>
          </a:p>
          <a:p>
            <a:pPr eaLnBrk="1" hangingPunct="1">
              <a:spcBef>
                <a:spcPct val="0"/>
              </a:spcBef>
              <a:buFontTx/>
              <a:buNone/>
            </a:pPr>
            <a:r>
              <a:rPr lang="en-US" altLang="en-US" sz="2000" b="1" dirty="0">
                <a:solidFill>
                  <a:srgbClr val="DCE6F2"/>
                </a:solidFill>
              </a:rPr>
              <a:t>Section 3: </a:t>
            </a:r>
            <a:r>
              <a:rPr lang="en-US" altLang="en-US" sz="2000" b="1" dirty="0">
                <a:solidFill>
                  <a:srgbClr val="DCE6F2"/>
                </a:solidFill>
                <a:hlinkClick r:id="rId6" action="ppaction://hlinksldjump"/>
              </a:rPr>
              <a:t>Dispute with Britain</a:t>
            </a:r>
            <a:endParaRPr lang="en-US" altLang="en-US" sz="2000" b="1" dirty="0">
              <a:solidFill>
                <a:srgbClr val="DCE6F2"/>
              </a:solidFill>
            </a:endParaRPr>
          </a:p>
          <a:p>
            <a:pPr eaLnBrk="1" hangingPunct="1">
              <a:spcBef>
                <a:spcPct val="0"/>
              </a:spcBef>
              <a:buNone/>
            </a:pPr>
            <a:r>
              <a:rPr lang="en-US" altLang="en-US" sz="2000" b="1" dirty="0">
                <a:solidFill>
                  <a:srgbClr val="DCE6F2"/>
                </a:solidFill>
              </a:rPr>
              <a:t>Section 4: </a:t>
            </a:r>
            <a:r>
              <a:rPr lang="en-US" altLang="en-US" sz="2000" b="1" dirty="0">
                <a:solidFill>
                  <a:srgbClr val="DCE6F2"/>
                </a:solidFill>
                <a:hlinkClick r:id="rId7" action="ppaction://hlinksldjump"/>
              </a:rPr>
              <a:t>Tensions Rise to a Breaking Point</a:t>
            </a:r>
            <a:endParaRPr lang="en-US" altLang="en-US" sz="2000" b="1" dirty="0">
              <a:solidFill>
                <a:srgbClr val="DCE6F2"/>
              </a:solidFill>
            </a:endParaRPr>
          </a:p>
        </p:txBody>
      </p:sp>
      <p:sp>
        <p:nvSpPr>
          <p:cNvPr id="17414" name="Slide Number Placeholder 4">
            <a:extLst>
              <a:ext uri="{FF2B5EF4-FFF2-40B4-BE49-F238E27FC236}">
                <a16:creationId xmlns:a16="http://schemas.microsoft.com/office/drawing/2014/main" id="{0F270598-F8B4-BE48-8371-F9E7ABCF26C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675EE62E-1818-8046-95DE-99AB44846A3D}" type="slidenum">
              <a:rPr lang="en-US" altLang="en-US" sz="1200" smtClean="0">
                <a:solidFill>
                  <a:srgbClr val="898989"/>
                </a:solidFill>
              </a:rPr>
              <a:pPr>
                <a:spcBef>
                  <a:spcPct val="0"/>
                </a:spcBef>
                <a:buFontTx/>
                <a:buNone/>
              </a:pPr>
              <a:t>2</a:t>
            </a:fld>
            <a:endParaRPr lang="en-US" altLang="en-US" sz="1200">
              <a:solidFill>
                <a:srgbClr val="898989"/>
              </a:solidFill>
            </a:endParaRPr>
          </a:p>
        </p:txBody>
      </p:sp>
      <p:sp>
        <p:nvSpPr>
          <p:cNvPr id="2" name="TextBox 1">
            <a:extLst>
              <a:ext uri="{FF2B5EF4-FFF2-40B4-BE49-F238E27FC236}">
                <a16:creationId xmlns:a16="http://schemas.microsoft.com/office/drawing/2014/main" id="{B93199FE-96E7-6BF1-69FB-2FF05B77988C}"/>
              </a:ext>
            </a:extLst>
          </p:cNvPr>
          <p:cNvSpPr txBox="1"/>
          <p:nvPr/>
        </p:nvSpPr>
        <p:spPr>
          <a:xfrm>
            <a:off x="5638800" y="-2977"/>
            <a:ext cx="3505200" cy="307777"/>
          </a:xfrm>
          <a:prstGeom prst="rect">
            <a:avLst/>
          </a:prstGeom>
          <a:noFill/>
        </p:spPr>
        <p:txBody>
          <a:bodyPr wrap="square">
            <a:spAutoFit/>
          </a:bodyPr>
          <a:lstStyle/>
          <a:p>
            <a:r>
              <a:rPr lang="en-US" sz="1400" b="0" i="0" u="none" strike="noStrike" dirty="0">
                <a:solidFill>
                  <a:schemeClr val="bg1"/>
                </a:solidFill>
                <a:effectLst/>
                <a:latin typeface="+mn-lt"/>
              </a:rPr>
              <a:t> Louisiana State Capitol building, Baton Rouge</a:t>
            </a:r>
            <a:endParaRPr lang="en-US" sz="1400" dirty="0">
              <a:solidFill>
                <a:schemeClr val="bg1"/>
              </a:solidFill>
              <a:latin typeface="+mn-l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7"/>
                                        </p:tgtEl>
                                        <p:attrNameLst>
                                          <p:attrName>ppt_y</p:attrName>
                                        </p:attrNameLst>
                                      </p:cBhvr>
                                      <p:tavLst>
                                        <p:tav tm="0">
                                          <p:val>
                                            <p:strVal val="#ppt_y"/>
                                          </p:val>
                                        </p:tav>
                                        <p:tav tm="100000">
                                          <p:val>
                                            <p:strVal val="#ppt_y"/>
                                          </p:val>
                                        </p:tav>
                                      </p:tavLst>
                                    </p:anim>
                                  </p:childTnLst>
                                </p:cTn>
                              </p:par>
                              <p:par>
                                <p:cTn id="11" presetID="39" presetClass="entr" presetSubtype="0" accel="10000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Young George Washington, Diplomat</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700" dirty="0">
                <a:effectLst/>
              </a:rPr>
              <a:t>Virginia’s Royal Governor Dinwiddie was alarmed by reports in 1753 that the French were building forts to secure the Ohio River.</a:t>
            </a:r>
          </a:p>
          <a:p>
            <a:r>
              <a:rPr lang="en-US" sz="2700" dirty="0">
                <a:effectLst/>
              </a:rPr>
              <a:t>Dinwiddie sent a young George Washington, a Virginia militia major, and a handful of men to order the French to leave. </a:t>
            </a:r>
          </a:p>
          <a:p>
            <a:r>
              <a:rPr lang="en-US" sz="2700" dirty="0">
                <a:effectLst/>
              </a:rPr>
              <a:t>The French politely welcomed Washington, read Dinwiddie’s demand for them to return to Canada, and then sent Washington back to Virginia with their refusal. </a:t>
            </a:r>
          </a:p>
          <a:p>
            <a:r>
              <a:rPr lang="en-US" sz="2700" dirty="0">
                <a:effectLst/>
              </a:rPr>
              <a:t>Both sides raced to seize and secure the land at the Ohio River.</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20</a:t>
            </a:fld>
            <a:endParaRPr lang="en-US" altLang="en-US" sz="1200">
              <a:solidFill>
                <a:srgbClr val="898989"/>
              </a:solidFill>
            </a:endParaRPr>
          </a:p>
        </p:txBody>
      </p:sp>
    </p:spTree>
    <p:extLst>
      <p:ext uri="{BB962C8B-B14F-4D97-AF65-F5344CB8AC3E}">
        <p14:creationId xmlns:p14="http://schemas.microsoft.com/office/powerpoint/2010/main" val="303680960"/>
      </p:ext>
    </p:extLst>
  </p:cSld>
  <p:clrMapOvr>
    <a:masterClrMapping/>
  </p:clrMapOvr>
  <p:transition spd="med">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The Battle of Fort Necessity</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600" dirty="0">
                <a:effectLst/>
              </a:rPr>
              <a:t>The next year, Washington, now a colonel, led a force of Virginia troops westward to secure the site.</a:t>
            </a:r>
          </a:p>
          <a:p>
            <a:r>
              <a:rPr lang="en-US" sz="2600" dirty="0">
                <a:effectLst/>
              </a:rPr>
              <a:t>He learned the French had already built their own Fort Duquesne, so he had his men build a small fort 50 miles away called Fort Necessity and waited for reinforcements.</a:t>
            </a:r>
          </a:p>
          <a:p>
            <a:r>
              <a:rPr lang="en-US" sz="2600" dirty="0">
                <a:effectLst/>
              </a:rPr>
              <a:t>Colonel Washington learned a party of potential French spie</a:t>
            </a:r>
            <a:r>
              <a:rPr lang="en-US" sz="2600" dirty="0"/>
              <a:t>s </a:t>
            </a:r>
            <a:r>
              <a:rPr lang="en-US" sz="2600" dirty="0">
                <a:effectLst/>
              </a:rPr>
              <a:t>were encamped nearby, so he confronted them and ended up capturing or killing most in a few minutes. </a:t>
            </a:r>
          </a:p>
          <a:p>
            <a:r>
              <a:rPr lang="en-US" sz="2600" dirty="0">
                <a:effectLst/>
              </a:rPr>
              <a:t>This was Washington’s first military victory, but war had not been declared between Great Britain and France yet, which would be a problem.</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21</a:t>
            </a:fld>
            <a:endParaRPr lang="en-US" altLang="en-US" sz="1200">
              <a:solidFill>
                <a:srgbClr val="898989"/>
              </a:solidFill>
            </a:endParaRPr>
          </a:p>
        </p:txBody>
      </p:sp>
    </p:spTree>
    <p:extLst>
      <p:ext uri="{BB962C8B-B14F-4D97-AF65-F5344CB8AC3E}">
        <p14:creationId xmlns:p14="http://schemas.microsoft.com/office/powerpoint/2010/main" val="4272463108"/>
      </p:ext>
    </p:extLst>
  </p:cSld>
  <p:clrMapOvr>
    <a:masterClrMapping/>
  </p:clrMapOvr>
  <p:transition spd="med">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The Battle of Fort Necessity Pt. 2</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500" dirty="0">
                <a:effectLst/>
              </a:rPr>
              <a:t>The French commander at Fort Duquesne was furious when he learned what happened.</a:t>
            </a:r>
          </a:p>
          <a:p>
            <a:r>
              <a:rPr lang="en-US" sz="2500" dirty="0"/>
              <a:t>He </a:t>
            </a:r>
            <a:r>
              <a:rPr lang="en-US" sz="2500" dirty="0">
                <a:effectLst/>
              </a:rPr>
              <a:t>claiming his troops had been sent on a diplomatic mission to tell </a:t>
            </a:r>
            <a:r>
              <a:rPr lang="en-US" sz="2500" dirty="0"/>
              <a:t>W</a:t>
            </a:r>
            <a:r>
              <a:rPr lang="en-US" sz="2500" dirty="0">
                <a:effectLst/>
              </a:rPr>
              <a:t>ashington leave French territory and had no intention of fighting. </a:t>
            </a:r>
          </a:p>
          <a:p>
            <a:r>
              <a:rPr lang="en-US" sz="2500" dirty="0"/>
              <a:t>Washington and his men found themselves in a desperate situation on July 3, 1754.</a:t>
            </a:r>
          </a:p>
          <a:p>
            <a:pPr lvl="1"/>
            <a:r>
              <a:rPr lang="en-US" sz="2100" dirty="0"/>
              <a:t>They were outnumbered </a:t>
            </a:r>
            <a:r>
              <a:rPr lang="en-US" sz="2100" dirty="0">
                <a:effectLst/>
              </a:rPr>
              <a:t>two-to-one by the French and their Indian allies</a:t>
            </a:r>
          </a:p>
          <a:p>
            <a:pPr lvl="1"/>
            <a:r>
              <a:rPr lang="en-US" sz="2100" dirty="0"/>
              <a:t>T</a:t>
            </a:r>
            <a:r>
              <a:rPr lang="en-US" sz="2100" dirty="0">
                <a:effectLst/>
              </a:rPr>
              <a:t>hey were stuck in their fort in an open field while the enemy was in the trees.</a:t>
            </a:r>
          </a:p>
          <a:p>
            <a:pPr lvl="1"/>
            <a:r>
              <a:rPr lang="en-US" sz="2100" dirty="0"/>
              <a:t>T</a:t>
            </a:r>
            <a:r>
              <a:rPr lang="en-US" sz="2100" dirty="0">
                <a:effectLst/>
              </a:rPr>
              <a:t>hey were stuck in heavy rain with damp gunpowder while the enemy continued to shoot at them from dry cover.</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22</a:t>
            </a:fld>
            <a:endParaRPr lang="en-US" altLang="en-US" sz="1200" dirty="0">
              <a:solidFill>
                <a:srgbClr val="898989"/>
              </a:solidFill>
            </a:endParaRPr>
          </a:p>
        </p:txBody>
      </p:sp>
    </p:spTree>
    <p:extLst>
      <p:ext uri="{BB962C8B-B14F-4D97-AF65-F5344CB8AC3E}">
        <p14:creationId xmlns:p14="http://schemas.microsoft.com/office/powerpoint/2010/main" val="4106104635"/>
      </p:ext>
    </p:extLst>
  </p:cSld>
  <p:clrMapOvr>
    <a:masterClrMapping/>
  </p:clrMapOvr>
  <p:transition spd="med">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The Battle of Fort Necessity Pt. 3</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295400"/>
            <a:ext cx="8382000" cy="4830763"/>
          </a:xfrm>
        </p:spPr>
        <p:txBody>
          <a:bodyPr/>
          <a:lstStyle/>
          <a:p>
            <a:r>
              <a:rPr lang="en-US" sz="2500" dirty="0">
                <a:effectLst/>
              </a:rPr>
              <a:t>The French asked for a truce just when it seemed Washington and his men would be defeated.</a:t>
            </a:r>
          </a:p>
          <a:p>
            <a:r>
              <a:rPr lang="en-US" sz="2500" dirty="0">
                <a:effectLst/>
              </a:rPr>
              <a:t>They</a:t>
            </a:r>
            <a:r>
              <a:rPr lang="en-US" sz="2500" dirty="0"/>
              <a:t> </a:t>
            </a:r>
            <a:r>
              <a:rPr lang="en-US" sz="2500" dirty="0">
                <a:effectLst/>
              </a:rPr>
              <a:t>allowed Washington and his men to march back to Virginia after he signed a surrender document pledging they would not return to the region for a year.</a:t>
            </a:r>
          </a:p>
          <a:p>
            <a:r>
              <a:rPr lang="en-US" sz="2500" dirty="0">
                <a:effectLst/>
              </a:rPr>
              <a:t>Since the document was written in French, Washington was shocked to learn later that it said he had assassinated a French diplomat in the small French force, that such actions were grounds for war, and that Washington’s admission was enough to blame the British for the conflict.</a:t>
            </a:r>
          </a:p>
          <a:p>
            <a:r>
              <a:rPr lang="en-US" sz="2500" dirty="0">
                <a:effectLst/>
              </a:rPr>
              <a:t>Washington argued that he didn’t know the document said anything about a French diplomat, and he would have never signed had he understood what it said.</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23</a:t>
            </a:fld>
            <a:endParaRPr lang="en-US" altLang="en-US" sz="1200" dirty="0">
              <a:solidFill>
                <a:srgbClr val="898989"/>
              </a:solidFill>
            </a:endParaRPr>
          </a:p>
        </p:txBody>
      </p:sp>
    </p:spTree>
    <p:extLst>
      <p:ext uri="{BB962C8B-B14F-4D97-AF65-F5344CB8AC3E}">
        <p14:creationId xmlns:p14="http://schemas.microsoft.com/office/powerpoint/2010/main" val="3725026340"/>
      </p:ext>
    </p:extLst>
  </p:cSld>
  <p:clrMapOvr>
    <a:masterClrMapping/>
  </p:clrMapOvr>
  <p:transition spd="med">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The Battle of Fort Necessity Pt. 4</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600" dirty="0">
                <a:effectLst/>
              </a:rPr>
              <a:t>Washington’s reputation was damaged by these events, but most Virginians believed his explanation and supported him.</a:t>
            </a:r>
          </a:p>
          <a:p>
            <a:r>
              <a:rPr lang="en-US" sz="2600" dirty="0"/>
              <a:t>One year later</a:t>
            </a:r>
            <a:r>
              <a:rPr lang="en-US" sz="2600" dirty="0">
                <a:effectLst/>
              </a:rPr>
              <a:t>, Washington joined General Edward Braddock and his troops in an expedition against Fort Duquesne.</a:t>
            </a:r>
          </a:p>
          <a:p>
            <a:r>
              <a:rPr lang="en-US" sz="2600" dirty="0">
                <a:effectLst/>
              </a:rPr>
              <a:t>Braddock’s army was nearly wiped out by a much smaller force of Indians allied with the French, and Braddock was killed, forcing a disgraceful return to Virginia.</a:t>
            </a:r>
          </a:p>
          <a:p>
            <a:r>
              <a:rPr lang="en-US" sz="2600" dirty="0">
                <a:effectLst/>
              </a:rPr>
              <a:t>By 1756, the conflict between France and Britain expanded into with fighting in Europe and much of the rest of the world.</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24</a:t>
            </a:fld>
            <a:endParaRPr lang="en-US" altLang="en-US" sz="1200" dirty="0">
              <a:solidFill>
                <a:srgbClr val="898989"/>
              </a:solidFill>
            </a:endParaRPr>
          </a:p>
        </p:txBody>
      </p:sp>
    </p:spTree>
    <p:extLst>
      <p:ext uri="{BB962C8B-B14F-4D97-AF65-F5344CB8AC3E}">
        <p14:creationId xmlns:p14="http://schemas.microsoft.com/office/powerpoint/2010/main" val="3380639616"/>
      </p:ext>
    </p:extLst>
  </p:cSld>
  <p:clrMapOvr>
    <a:masterClrMapping/>
  </p:clrMapOvr>
  <p:transition spd="med">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The End of the War</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400" dirty="0">
                <a:effectLst/>
              </a:rPr>
              <a:t>British and colonial troops, as well as the navy, kept the pressure on France and eventually captured Fort Duquesne, Quebec, and Montreal </a:t>
            </a:r>
            <a:r>
              <a:rPr lang="en-US" sz="2400" dirty="0"/>
              <a:t>from</a:t>
            </a:r>
            <a:r>
              <a:rPr lang="en-US" sz="2400" dirty="0">
                <a:effectLst/>
              </a:rPr>
              <a:t> 1758 to 1760.</a:t>
            </a:r>
          </a:p>
          <a:p>
            <a:r>
              <a:rPr lang="en-US" sz="2400" dirty="0">
                <a:effectLst/>
              </a:rPr>
              <a:t>To avoid capture of their </a:t>
            </a:r>
            <a:r>
              <a:rPr lang="en-US" sz="2400" dirty="0"/>
              <a:t>valuable Caribbean sugar </a:t>
            </a:r>
            <a:r>
              <a:rPr lang="en-US" sz="2400" dirty="0">
                <a:effectLst/>
              </a:rPr>
              <a:t>colonies, France ended the war with the signing of the </a:t>
            </a:r>
            <a:r>
              <a:rPr lang="en-US" sz="2400" b="1" dirty="0">
                <a:effectLst/>
              </a:rPr>
              <a:t>Treaty of Paris of 1763</a:t>
            </a:r>
            <a:r>
              <a:rPr lang="en-US" sz="2400" dirty="0"/>
              <a:t>, which included </a:t>
            </a:r>
            <a:r>
              <a:rPr lang="en-US" sz="2400" dirty="0">
                <a:effectLst/>
              </a:rPr>
              <a:t>the transfer of Canada to British rule. </a:t>
            </a:r>
          </a:p>
          <a:p>
            <a:r>
              <a:rPr lang="en-US" sz="2400" dirty="0">
                <a:effectLst/>
              </a:rPr>
              <a:t>France secretly transferred control of Louisiana </a:t>
            </a:r>
            <a:r>
              <a:rPr lang="en-US" sz="2400" dirty="0"/>
              <a:t>to Spain, who had sided with France through the </a:t>
            </a:r>
            <a:r>
              <a:rPr lang="en-US" sz="2400" b="1" dirty="0"/>
              <a:t>Treaty of Fontainebleau</a:t>
            </a:r>
            <a:r>
              <a:rPr lang="en-US" sz="2400" dirty="0"/>
              <a:t> in 1762, to prevent the British from gaining possession of it</a:t>
            </a:r>
            <a:r>
              <a:rPr lang="en-US" sz="2400" dirty="0">
                <a:effectLst/>
              </a:rPr>
              <a:t>.</a:t>
            </a:r>
          </a:p>
          <a:p>
            <a:r>
              <a:rPr lang="en-US" sz="2400" dirty="0">
                <a:effectLst/>
              </a:rPr>
              <a:t>Spain gained territory in this arrangement, but it lost valuable colonies in Cuba and the Philippines to Britain, so </a:t>
            </a:r>
            <a:r>
              <a:rPr lang="en-US" sz="2400" dirty="0"/>
              <a:t>to regain control of those colonies, </a:t>
            </a:r>
            <a:r>
              <a:rPr lang="en-US" sz="2400" dirty="0">
                <a:effectLst/>
              </a:rPr>
              <a:t>Spain surrendered Florida to the British.</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25</a:t>
            </a:fld>
            <a:endParaRPr lang="en-US" altLang="en-US" sz="1200" dirty="0">
              <a:solidFill>
                <a:srgbClr val="898989"/>
              </a:solidFill>
            </a:endParaRPr>
          </a:p>
        </p:txBody>
      </p:sp>
    </p:spTree>
    <p:extLst>
      <p:ext uri="{BB962C8B-B14F-4D97-AF65-F5344CB8AC3E}">
        <p14:creationId xmlns:p14="http://schemas.microsoft.com/office/powerpoint/2010/main" val="1014994108"/>
      </p:ext>
    </p:extLst>
  </p:cSld>
  <p:clrMapOvr>
    <a:masterClrMapping/>
  </p:clrMapOvr>
  <p:transition spd="med">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fontScale="90000"/>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War Debt Leads to New Colonial Policies</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600" dirty="0">
                <a:effectLst/>
              </a:rPr>
              <a:t>The end of the French and Indian War in 1763 should have been a good thing for Britain and her American colonies. </a:t>
            </a:r>
          </a:p>
          <a:p>
            <a:pPr lvl="1"/>
            <a:r>
              <a:rPr lang="en-US" sz="2300" dirty="0">
                <a:effectLst/>
              </a:rPr>
              <a:t>The land Britain gained from the </a:t>
            </a:r>
            <a:r>
              <a:rPr lang="en-US" sz="2300" dirty="0"/>
              <a:t>ordeal </a:t>
            </a:r>
            <a:r>
              <a:rPr lang="en-US" sz="2300" dirty="0">
                <a:effectLst/>
              </a:rPr>
              <a:t>was enormous.</a:t>
            </a:r>
          </a:p>
          <a:p>
            <a:pPr lvl="1"/>
            <a:r>
              <a:rPr lang="en-US" sz="2300" dirty="0"/>
              <a:t>T</a:t>
            </a:r>
            <a:r>
              <a:rPr lang="en-US" sz="2300" dirty="0">
                <a:effectLst/>
              </a:rPr>
              <a:t>he removal of France from North America reduced the threat of French or Indian attacks.</a:t>
            </a:r>
          </a:p>
          <a:p>
            <a:r>
              <a:rPr lang="en-US" sz="2600" dirty="0"/>
              <a:t>However, t</a:t>
            </a:r>
            <a:r>
              <a:rPr lang="en-US" sz="2600" dirty="0">
                <a:effectLst/>
              </a:rPr>
              <a:t>he war cost so much money to fund that British leaders had to borrow millions of English pounds, which left the government heavily in debt. </a:t>
            </a:r>
          </a:p>
          <a:p>
            <a:r>
              <a:rPr lang="en-US" sz="2600" dirty="0">
                <a:effectLst/>
              </a:rPr>
              <a:t>British leaders felt that the inhabitants of Great Britain already paid enough in taxes, so they turned to the colonies to relieve the debt.</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26</a:t>
            </a:fld>
            <a:endParaRPr lang="en-US" altLang="en-US" sz="1200" dirty="0">
              <a:solidFill>
                <a:srgbClr val="898989"/>
              </a:solidFill>
            </a:endParaRPr>
          </a:p>
        </p:txBody>
      </p:sp>
      <p:sp>
        <p:nvSpPr>
          <p:cNvPr id="2" name="TextBox 1">
            <a:extLst>
              <a:ext uri="{FF2B5EF4-FFF2-40B4-BE49-F238E27FC236}">
                <a16:creationId xmlns:a16="http://schemas.microsoft.com/office/drawing/2014/main" id="{6B509C30-117D-4B9B-AF47-64E543598C66}"/>
              </a:ext>
            </a:extLst>
          </p:cNvPr>
          <p:cNvSpPr txBox="1"/>
          <p:nvPr/>
        </p:nvSpPr>
        <p:spPr>
          <a:xfrm>
            <a:off x="3464709" y="6352143"/>
            <a:ext cx="2214581" cy="369332"/>
          </a:xfrm>
          <a:prstGeom prst="rect">
            <a:avLst/>
          </a:prstGeom>
          <a:noFill/>
          <a:effectLst>
            <a:softEdge rad="31750"/>
          </a:effectLst>
        </p:spPr>
        <p:txBody>
          <a:bodyPr wrap="none">
            <a:spAutoFit/>
          </a:bodyPr>
          <a:lstStyle/>
          <a:p>
            <a:pPr eaLnBrk="1" fontAlgn="auto" hangingPunct="1">
              <a:spcBef>
                <a:spcPts val="0"/>
              </a:spcBef>
              <a:spcAft>
                <a:spcPts val="0"/>
              </a:spcAft>
              <a:defRPr/>
            </a:pPr>
            <a:r>
              <a:rPr lang="en-US" dirty="0">
                <a:latin typeface="+mn-lt"/>
                <a:ea typeface="+mn-ea"/>
                <a:hlinkClick r:id="rId3" action="ppaction://hlinksldjump"/>
              </a:rPr>
              <a:t>Return to Main Menu</a:t>
            </a:r>
            <a:endParaRPr lang="en-US" dirty="0">
              <a:latin typeface="+mn-lt"/>
              <a:ea typeface="+mn-ea"/>
            </a:endParaRPr>
          </a:p>
        </p:txBody>
      </p:sp>
    </p:spTree>
    <p:extLst>
      <p:ext uri="{BB962C8B-B14F-4D97-AF65-F5344CB8AC3E}">
        <p14:creationId xmlns:p14="http://schemas.microsoft.com/office/powerpoint/2010/main" val="240195219"/>
      </p:ext>
    </p:extLst>
  </p:cSld>
  <p:clrMapOvr>
    <a:masterClrMapping/>
  </p:clrMapOvr>
  <p:transition spd="med">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93599-AE79-724C-B660-5A8CDA43A2A2}"/>
              </a:ext>
            </a:extLst>
          </p:cNvPr>
          <p:cNvSpPr>
            <a:spLocks noGrp="1"/>
          </p:cNvSpPr>
          <p:nvPr>
            <p:ph type="title"/>
          </p:nvPr>
        </p:nvSpPr>
        <p:spPr/>
        <p:txBody>
          <a:bodyPr>
            <a:normAutofit/>
          </a:bodyPr>
          <a:lstStyle/>
          <a:p>
            <a:pPr eaLnBrk="1" hangingPunct="1">
              <a:defRPr/>
            </a:pPr>
            <a:r>
              <a:rPr lang="en-US" altLang="en-US" dirty="0">
                <a:effectLst>
                  <a:outerShdw blurRad="38100" dist="38100" dir="2700000" algn="tl">
                    <a:srgbClr val="C0C0C0"/>
                  </a:outerShdw>
                </a:effectLst>
                <a:ea typeface="ＭＳ Ｐゴシック" panose="020B0600070205080204" pitchFamily="34" charset="-128"/>
              </a:rPr>
              <a:t>Section 3: Dispute with Britain</a:t>
            </a:r>
          </a:p>
        </p:txBody>
      </p:sp>
      <p:sp>
        <p:nvSpPr>
          <p:cNvPr id="66562" name="Content Placeholder 2">
            <a:extLst>
              <a:ext uri="{FF2B5EF4-FFF2-40B4-BE49-F238E27FC236}">
                <a16:creationId xmlns:a16="http://schemas.microsoft.com/office/drawing/2014/main" id="{64D514BF-7756-1740-A109-08F9DADA8C2C}"/>
              </a:ext>
            </a:extLst>
          </p:cNvPr>
          <p:cNvSpPr>
            <a:spLocks noGrp="1"/>
          </p:cNvSpPr>
          <p:nvPr>
            <p:ph idx="1"/>
          </p:nvPr>
        </p:nvSpPr>
        <p:spPr/>
        <p:txBody>
          <a:bodyPr/>
          <a:lstStyle/>
          <a:p>
            <a:pPr eaLnBrk="1" hangingPunct="1"/>
            <a:r>
              <a:rPr lang="en-US" altLang="en-US" dirty="0">
                <a:ea typeface="ＭＳ Ｐゴシック" panose="020B0600070205080204" pitchFamily="34" charset="-128"/>
              </a:rPr>
              <a:t>Essential Question</a:t>
            </a:r>
          </a:p>
          <a:p>
            <a:pPr lvl="1" eaLnBrk="1" hangingPunct="1"/>
            <a:r>
              <a:rPr lang="en-US" altLang="en-US" dirty="0">
                <a:ea typeface="ＭＳ Ｐゴシック" panose="020B0600070205080204" pitchFamily="34" charset="-128"/>
              </a:rPr>
              <a:t>Which acts passed by the British Parliament angered the colonists?</a:t>
            </a:r>
          </a:p>
          <a:p>
            <a:pPr eaLnBrk="1" hangingPunct="1"/>
            <a:endParaRPr lang="en-US" altLang="en-US" dirty="0">
              <a:ea typeface="ＭＳ Ｐゴシック" panose="020B0600070205080204" pitchFamily="34" charset="-128"/>
            </a:endParaRPr>
          </a:p>
          <a:p>
            <a:pPr lvl="1" eaLnBrk="1" hangingPunct="1">
              <a:buFont typeface="Wingdings" pitchFamily="2" charset="2"/>
              <a:buChar char="Ø"/>
            </a:pPr>
            <a:endParaRPr lang="en-US" altLang="en-US" dirty="0">
              <a:ea typeface="ＭＳ Ｐゴシック" panose="020B0600070205080204" pitchFamily="34" charset="-128"/>
            </a:endParaRPr>
          </a:p>
        </p:txBody>
      </p:sp>
      <p:sp>
        <p:nvSpPr>
          <p:cNvPr id="66563" name="Slide Number Placeholder 4">
            <a:extLst>
              <a:ext uri="{FF2B5EF4-FFF2-40B4-BE49-F238E27FC236}">
                <a16:creationId xmlns:a16="http://schemas.microsoft.com/office/drawing/2014/main" id="{F6079A44-2680-E042-9D60-AAEDDBE22F6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BAC5939F-780E-C84B-A8B8-E48B54E2AD00}" type="slidenum">
              <a:rPr lang="en-US" altLang="en-US" sz="1200" smtClean="0">
                <a:solidFill>
                  <a:srgbClr val="898989"/>
                </a:solidFill>
              </a:rPr>
              <a:pPr>
                <a:spcBef>
                  <a:spcPct val="0"/>
                </a:spcBef>
                <a:buFontTx/>
                <a:buNone/>
              </a:pPr>
              <a:t>27</a:t>
            </a:fld>
            <a:endParaRPr lang="en-US" altLang="en-US" sz="1200">
              <a:solidFill>
                <a:srgbClr val="898989"/>
              </a:solidFill>
            </a:endParaRPr>
          </a:p>
        </p:txBody>
      </p:sp>
    </p:spTree>
  </p:cSld>
  <p:clrMapOvr>
    <a:masterClrMapping/>
  </p:clrMapOvr>
  <p:transition spd="med">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59715-9EBA-A54B-AE85-C63A487FACB9}"/>
              </a:ext>
            </a:extLst>
          </p:cNvPr>
          <p:cNvSpPr>
            <a:spLocks noGrp="1"/>
          </p:cNvSpPr>
          <p:nvPr>
            <p:ph type="title"/>
          </p:nvPr>
        </p:nvSpPr>
        <p:spPr/>
        <p:txBody>
          <a:bodyPr>
            <a:normAutofit/>
          </a:bodyPr>
          <a:lstStyle/>
          <a:p>
            <a:pPr eaLnBrk="1" hangingPunct="1">
              <a:defRPr/>
            </a:pPr>
            <a:r>
              <a:rPr lang="en-US" altLang="en-US" dirty="0">
                <a:effectLst>
                  <a:outerShdw blurRad="38100" dist="38100" dir="2700000" algn="tl">
                    <a:srgbClr val="C0C0C0"/>
                  </a:outerShdw>
                </a:effectLst>
                <a:ea typeface="ＭＳ Ｐゴシック" panose="020B0600070205080204" pitchFamily="34" charset="-128"/>
              </a:rPr>
              <a:t>Section 3: Dispute with Britain</a:t>
            </a:r>
          </a:p>
        </p:txBody>
      </p:sp>
      <p:sp>
        <p:nvSpPr>
          <p:cNvPr id="68610" name="Content Placeholder 2">
            <a:extLst>
              <a:ext uri="{FF2B5EF4-FFF2-40B4-BE49-F238E27FC236}">
                <a16:creationId xmlns:a16="http://schemas.microsoft.com/office/drawing/2014/main" id="{3C226482-EFC1-5248-9742-EE0BFD4A007B}"/>
              </a:ext>
            </a:extLst>
          </p:cNvPr>
          <p:cNvSpPr>
            <a:spLocks noGrp="1"/>
          </p:cNvSpPr>
          <p:nvPr>
            <p:ph idx="1"/>
          </p:nvPr>
        </p:nvSpPr>
        <p:spPr>
          <a:xfrm>
            <a:off x="685800" y="1524000"/>
            <a:ext cx="8229600" cy="4800600"/>
          </a:xfrm>
        </p:spPr>
        <p:txBody>
          <a:bodyPr/>
          <a:lstStyle/>
          <a:p>
            <a:pPr eaLnBrk="1" hangingPunct="1"/>
            <a:r>
              <a:rPr lang="en-US" altLang="en-US" dirty="0">
                <a:ea typeface="ＭＳ Ｐゴシック" panose="020B0600070205080204" pitchFamily="34" charset="-128"/>
              </a:rPr>
              <a:t>What terms do I need to know? </a:t>
            </a:r>
          </a:p>
          <a:p>
            <a:pPr lvl="1" eaLnBrk="1" hangingPunct="1"/>
            <a:r>
              <a:rPr lang="en-US" altLang="en-US" sz="2600" dirty="0">
                <a:ea typeface="ＭＳ Ｐゴシック" panose="020B0600070205080204" pitchFamily="34" charset="-128"/>
              </a:rPr>
              <a:t>Proclamation Line of 1763</a:t>
            </a:r>
          </a:p>
          <a:p>
            <a:pPr lvl="1" eaLnBrk="1" hangingPunct="1"/>
            <a:r>
              <a:rPr lang="en-US" altLang="en-US" sz="2600" dirty="0">
                <a:ea typeface="ＭＳ Ｐゴシック" panose="020B0600070205080204" pitchFamily="34" charset="-128"/>
              </a:rPr>
              <a:t>Sugar Act</a:t>
            </a:r>
          </a:p>
          <a:p>
            <a:pPr lvl="1" eaLnBrk="1" hangingPunct="1"/>
            <a:r>
              <a:rPr lang="en-US" altLang="en-US" sz="2600" dirty="0">
                <a:ea typeface="ＭＳ Ｐゴシック" panose="020B0600070205080204" pitchFamily="34" charset="-128"/>
              </a:rPr>
              <a:t>Stamp Act</a:t>
            </a:r>
          </a:p>
          <a:p>
            <a:pPr lvl="1" eaLnBrk="1" hangingPunct="1"/>
            <a:r>
              <a:rPr lang="en-US" altLang="en-US" sz="2600" dirty="0">
                <a:ea typeface="ＭＳ Ｐゴシック" panose="020B0600070205080204" pitchFamily="34" charset="-128"/>
              </a:rPr>
              <a:t>“No Taxation without Representation,”</a:t>
            </a:r>
          </a:p>
          <a:p>
            <a:pPr lvl="1" eaLnBrk="1" hangingPunct="1"/>
            <a:r>
              <a:rPr lang="en-US" altLang="en-US" sz="2600" dirty="0">
                <a:ea typeface="ＭＳ Ｐゴシック" panose="020B0600070205080204" pitchFamily="34" charset="-128"/>
              </a:rPr>
              <a:t>Sons of Liberty</a:t>
            </a:r>
          </a:p>
          <a:p>
            <a:pPr lvl="1" eaLnBrk="1" hangingPunct="1"/>
            <a:r>
              <a:rPr lang="en-US" altLang="en-US" sz="2600" dirty="0">
                <a:ea typeface="ＭＳ Ｐゴシック" panose="020B0600070205080204" pitchFamily="34" charset="-128"/>
              </a:rPr>
              <a:t>boycott</a:t>
            </a:r>
          </a:p>
          <a:p>
            <a:pPr lvl="1" eaLnBrk="1" hangingPunct="1"/>
            <a:r>
              <a:rPr lang="en-US" altLang="en-US" sz="2600" dirty="0">
                <a:ea typeface="ＭＳ Ｐゴシック" panose="020B0600070205080204" pitchFamily="34" charset="-128"/>
              </a:rPr>
              <a:t>Declaratory Act</a:t>
            </a:r>
          </a:p>
          <a:p>
            <a:pPr lvl="1" eaLnBrk="1" hangingPunct="1"/>
            <a:r>
              <a:rPr lang="en-US" altLang="en-US" sz="2600" dirty="0">
                <a:ea typeface="ＭＳ Ｐゴシック" panose="020B0600070205080204" pitchFamily="34" charset="-128"/>
              </a:rPr>
              <a:t>Townshend Duties</a:t>
            </a:r>
          </a:p>
          <a:p>
            <a:pPr lvl="1" eaLnBrk="1" hangingPunct="1"/>
            <a:r>
              <a:rPr lang="en-US" altLang="en-US" sz="2600" dirty="0">
                <a:ea typeface="ＭＳ Ｐゴシック" panose="020B0600070205080204" pitchFamily="34" charset="-128"/>
              </a:rPr>
              <a:t>Boston Massacre</a:t>
            </a:r>
          </a:p>
          <a:p>
            <a:pPr lvl="1" eaLnBrk="1" hangingPunct="1"/>
            <a:endParaRPr lang="en-US" altLang="en-US" dirty="0">
              <a:ea typeface="ＭＳ Ｐゴシック" panose="020B0600070205080204" pitchFamily="34" charset="-128"/>
            </a:endParaRPr>
          </a:p>
          <a:p>
            <a:pPr lvl="1" eaLnBrk="1" hangingPunct="1"/>
            <a:endParaRPr lang="en-US" altLang="en-US" dirty="0">
              <a:ea typeface="ＭＳ Ｐゴシック" panose="020B0600070205080204" pitchFamily="34" charset="-128"/>
            </a:endParaRPr>
          </a:p>
        </p:txBody>
      </p:sp>
      <p:sp>
        <p:nvSpPr>
          <p:cNvPr id="68611" name="Slide Number Placeholder 4">
            <a:extLst>
              <a:ext uri="{FF2B5EF4-FFF2-40B4-BE49-F238E27FC236}">
                <a16:creationId xmlns:a16="http://schemas.microsoft.com/office/drawing/2014/main" id="{BE620DF5-E0D8-C34F-93FB-CAF7F8DD8A0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4FCA253E-EEB4-654F-A955-034E52160727}" type="slidenum">
              <a:rPr lang="en-US" altLang="en-US" sz="1200" smtClean="0">
                <a:solidFill>
                  <a:srgbClr val="898989"/>
                </a:solidFill>
              </a:rPr>
              <a:pPr>
                <a:spcBef>
                  <a:spcPct val="0"/>
                </a:spcBef>
                <a:buFontTx/>
                <a:buNone/>
              </a:pPr>
              <a:t>28</a:t>
            </a:fld>
            <a:endParaRPr lang="en-US" altLang="en-US" sz="1200">
              <a:solidFill>
                <a:srgbClr val="898989"/>
              </a:solidFill>
            </a:endParaRPr>
          </a:p>
        </p:txBody>
      </p:sp>
    </p:spTree>
  </p:cSld>
  <p:clrMapOvr>
    <a:masterClrMapping/>
  </p:clrMapOvr>
  <p:transition spd="med">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Dispute with Britain</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700" dirty="0">
                <a:effectLst/>
              </a:rPr>
              <a:t>The first policy Britain enacted to relieve the nation’s debt was the </a:t>
            </a:r>
            <a:r>
              <a:rPr lang="en-US" sz="2700" b="1" dirty="0">
                <a:effectLst/>
              </a:rPr>
              <a:t>Proclamation Line of 1763</a:t>
            </a:r>
            <a:r>
              <a:rPr lang="en-US" sz="2700" dirty="0">
                <a:effectLst/>
              </a:rPr>
              <a:t>.</a:t>
            </a:r>
          </a:p>
          <a:p>
            <a:r>
              <a:rPr lang="en-US" sz="2700" dirty="0">
                <a:effectLst/>
              </a:rPr>
              <a:t>France’s Indian allies still remained to the west, and they were determined to defend their land against British settlement.</a:t>
            </a:r>
          </a:p>
          <a:p>
            <a:r>
              <a:rPr lang="en-US" sz="2700" dirty="0">
                <a:effectLst/>
              </a:rPr>
              <a:t>To avoid further expensive fighting in the colonies, King George III forbade the colonists from settling land west of the Appalachian Mountains, but this was not well received by colonists.</a:t>
            </a:r>
          </a:p>
          <a:p>
            <a:r>
              <a:rPr lang="en-US" sz="2700" dirty="0"/>
              <a:t>M</a:t>
            </a:r>
            <a:r>
              <a:rPr lang="en-US" sz="2700" dirty="0">
                <a:effectLst/>
              </a:rPr>
              <a:t>any colonists were eager to settle west, with some promised western land for military service.</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29</a:t>
            </a:fld>
            <a:endParaRPr lang="en-US" altLang="en-US" sz="1200">
              <a:solidFill>
                <a:srgbClr val="898989"/>
              </a:solidFill>
            </a:endParaRPr>
          </a:p>
        </p:txBody>
      </p:sp>
    </p:spTree>
    <p:extLst>
      <p:ext uri="{BB962C8B-B14F-4D97-AF65-F5344CB8AC3E}">
        <p14:creationId xmlns:p14="http://schemas.microsoft.com/office/powerpoint/2010/main" val="1430361973"/>
      </p:ext>
    </p:extLst>
  </p:cSld>
  <p:clrMapOvr>
    <a:masterClrMapping/>
  </p:clrMapOvr>
  <p:transition spd="med">
    <p:wipe dir="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98D29-5333-4B4D-80AA-F6FE23CB03D7}"/>
              </a:ext>
            </a:extLst>
          </p:cNvPr>
          <p:cNvSpPr>
            <a:spLocks noGrp="1"/>
          </p:cNvSpPr>
          <p:nvPr>
            <p:ph type="title"/>
          </p:nvPr>
        </p:nvSpPr>
        <p:spPr/>
        <p:txBody>
          <a:bodyPr>
            <a:noAutofit/>
          </a:bodyPr>
          <a:lstStyle/>
          <a:p>
            <a:pPr eaLnBrk="1" hangingPunct="1">
              <a:defRPr/>
            </a:pPr>
            <a:r>
              <a:rPr lang="en-US" altLang="en-US" dirty="0">
                <a:effectLst>
                  <a:outerShdw blurRad="38100" dist="38100" dir="2700000" algn="tl">
                    <a:srgbClr val="C0C0C0"/>
                  </a:outerShdw>
                </a:effectLst>
                <a:ea typeface="ＭＳ Ｐゴシック" panose="020B0600070205080204" pitchFamily="34" charset="-128"/>
              </a:rPr>
              <a:t>Section 1: British America</a:t>
            </a:r>
            <a:br>
              <a:rPr lang="en-US" altLang="en-US" dirty="0">
                <a:effectLst>
                  <a:outerShdw blurRad="38100" dist="38100" dir="2700000" algn="tl">
                    <a:srgbClr val="C0C0C0"/>
                  </a:outerShdw>
                </a:effectLst>
                <a:ea typeface="ＭＳ Ｐゴシック" panose="020B0600070205080204" pitchFamily="34" charset="-128"/>
              </a:rPr>
            </a:br>
            <a:r>
              <a:rPr lang="en-US" altLang="en-US" dirty="0">
                <a:effectLst>
                  <a:outerShdw blurRad="38100" dist="38100" dir="2700000" algn="tl">
                    <a:srgbClr val="C0C0C0"/>
                  </a:outerShdw>
                </a:effectLst>
                <a:ea typeface="ＭＳ Ｐゴシック" panose="020B0600070205080204" pitchFamily="34" charset="-128"/>
              </a:rPr>
              <a:t>in the 18</a:t>
            </a:r>
            <a:r>
              <a:rPr lang="en-US" altLang="en-US" baseline="30000" dirty="0">
                <a:effectLst>
                  <a:outerShdw blurRad="38100" dist="38100" dir="2700000" algn="tl">
                    <a:srgbClr val="C0C0C0"/>
                  </a:outerShdw>
                </a:effectLst>
                <a:ea typeface="ＭＳ Ｐゴシック" panose="020B0600070205080204" pitchFamily="34" charset="-128"/>
              </a:rPr>
              <a:t>th</a:t>
            </a:r>
            <a:r>
              <a:rPr lang="en-US" altLang="en-US" dirty="0">
                <a:effectLst>
                  <a:outerShdw blurRad="38100" dist="38100" dir="2700000" algn="tl">
                    <a:srgbClr val="C0C0C0"/>
                  </a:outerShdw>
                </a:effectLst>
                <a:ea typeface="ＭＳ Ｐゴシック" panose="020B0600070205080204" pitchFamily="34" charset="-128"/>
              </a:rPr>
              <a:t> Century</a:t>
            </a:r>
          </a:p>
        </p:txBody>
      </p:sp>
      <p:sp>
        <p:nvSpPr>
          <p:cNvPr id="19459" name="Content Placeholder 2">
            <a:extLst>
              <a:ext uri="{FF2B5EF4-FFF2-40B4-BE49-F238E27FC236}">
                <a16:creationId xmlns:a16="http://schemas.microsoft.com/office/drawing/2014/main" id="{DF7B5F13-A91F-1446-A931-0259A958ACC1}"/>
              </a:ext>
            </a:extLst>
          </p:cNvPr>
          <p:cNvSpPr>
            <a:spLocks noGrp="1"/>
          </p:cNvSpPr>
          <p:nvPr>
            <p:ph idx="1"/>
          </p:nvPr>
        </p:nvSpPr>
        <p:spPr/>
        <p:txBody>
          <a:bodyPr/>
          <a:lstStyle/>
          <a:p>
            <a:r>
              <a:rPr lang="en-US" altLang="en-US" dirty="0">
                <a:ea typeface="ＭＳ Ｐゴシック" panose="020B0600070205080204" pitchFamily="34" charset="-128"/>
              </a:rPr>
              <a:t>Essential Question: </a:t>
            </a:r>
          </a:p>
          <a:p>
            <a:pPr lvl="1"/>
            <a:r>
              <a:rPr lang="en-US" altLang="en-US" dirty="0">
                <a:ea typeface="ＭＳ Ｐゴシック" panose="020B0600070205080204" pitchFamily="34" charset="-128"/>
              </a:rPr>
              <a:t>What was </a:t>
            </a:r>
            <a:r>
              <a:rPr lang="en-US" dirty="0">
                <a:effectLst/>
              </a:rPr>
              <a:t>the economic system that kept the colonists connected with Great Britain</a:t>
            </a:r>
            <a:r>
              <a:rPr lang="en-US" altLang="en-US" dirty="0">
                <a:ea typeface="ＭＳ Ｐゴシック" panose="020B0600070205080204" pitchFamily="34" charset="-128"/>
              </a:rPr>
              <a:t>? </a:t>
            </a:r>
          </a:p>
          <a:p>
            <a:pPr lvl="1" eaLnBrk="1" hangingPunct="1">
              <a:buFont typeface="Wingdings" pitchFamily="2" charset="2"/>
              <a:buChar char="Ø"/>
            </a:pPr>
            <a:endParaRPr lang="en-US" altLang="en-US" dirty="0">
              <a:ea typeface="ＭＳ Ｐゴシック" panose="020B0600070205080204" pitchFamily="34" charset="-128"/>
            </a:endParaRPr>
          </a:p>
        </p:txBody>
      </p:sp>
      <p:sp>
        <p:nvSpPr>
          <p:cNvPr id="19460" name="Slide Number Placeholder 4">
            <a:extLst>
              <a:ext uri="{FF2B5EF4-FFF2-40B4-BE49-F238E27FC236}">
                <a16:creationId xmlns:a16="http://schemas.microsoft.com/office/drawing/2014/main" id="{D49403D1-798E-E34D-A912-06FD606ECDD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AAB7C4A-4AF1-9949-9EF2-F5BBA6783539}" type="slidenum">
              <a:rPr lang="en-US" altLang="en-US" sz="1200" smtClean="0">
                <a:solidFill>
                  <a:srgbClr val="898989"/>
                </a:solidFill>
              </a:rPr>
              <a:pPr>
                <a:spcBef>
                  <a:spcPct val="0"/>
                </a:spcBef>
                <a:buFontTx/>
                <a:buNone/>
              </a:pPr>
              <a:t>3</a:t>
            </a:fld>
            <a:endParaRPr lang="en-US" altLang="en-US" sz="1200">
              <a:solidFill>
                <a:srgbClr val="898989"/>
              </a:solidFill>
            </a:endParaRPr>
          </a:p>
        </p:txBody>
      </p:sp>
    </p:spTree>
  </p:cSld>
  <p:clrMapOvr>
    <a:masterClrMapping/>
  </p:clrMapOvr>
  <p:transition spd="med">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Dispute with Britain Pt. 2</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600" dirty="0">
                <a:effectLst/>
              </a:rPr>
              <a:t>Smuggling had also been a problem in the colonies, causing British suppliers to lose customers and the British government to lose taxes on imported foreign goods.</a:t>
            </a:r>
          </a:p>
          <a:p>
            <a:r>
              <a:rPr lang="en-US" sz="2600" dirty="0">
                <a:effectLst/>
              </a:rPr>
              <a:t>To address this, Parliament cut the tariff on foreign molasses in half with the </a:t>
            </a:r>
            <a:r>
              <a:rPr lang="en-US" sz="2600" b="1" dirty="0">
                <a:effectLst/>
              </a:rPr>
              <a:t>Sugar Act </a:t>
            </a:r>
            <a:r>
              <a:rPr lang="en-US" sz="2600" dirty="0">
                <a:effectLst/>
              </a:rPr>
              <a:t>of 1764.</a:t>
            </a:r>
          </a:p>
          <a:p>
            <a:r>
              <a:rPr lang="en-US" sz="2600" dirty="0"/>
              <a:t>C</a:t>
            </a:r>
            <a:r>
              <a:rPr lang="en-US" sz="2600" dirty="0">
                <a:effectLst/>
              </a:rPr>
              <a:t>olonial merchants liked the lower tariff, so many paid it and imported legally rather than risk smuggling it.</a:t>
            </a:r>
          </a:p>
          <a:p>
            <a:r>
              <a:rPr lang="en-US" sz="2600" dirty="0">
                <a:effectLst/>
              </a:rPr>
              <a:t>The law also added regulations on shipping to better control colonial trade, which annoyed the colonists.</a:t>
            </a:r>
          </a:p>
          <a:p>
            <a:r>
              <a:rPr lang="en-US" sz="2600" dirty="0">
                <a:effectLst/>
              </a:rPr>
              <a:t>Although both laws were unpopular, the next action Parliament took actually pushed the colonies towards revolution.</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30</a:t>
            </a:fld>
            <a:endParaRPr lang="en-US" altLang="en-US" sz="1200">
              <a:solidFill>
                <a:srgbClr val="898989"/>
              </a:solidFill>
            </a:endParaRPr>
          </a:p>
        </p:txBody>
      </p:sp>
    </p:spTree>
    <p:extLst>
      <p:ext uri="{BB962C8B-B14F-4D97-AF65-F5344CB8AC3E}">
        <p14:creationId xmlns:p14="http://schemas.microsoft.com/office/powerpoint/2010/main" val="4176247531"/>
      </p:ext>
    </p:extLst>
  </p:cSld>
  <p:clrMapOvr>
    <a:masterClrMapping/>
  </p:clrMapOvr>
  <p:transition spd="med">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The Stamp Act</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800" dirty="0">
                <a:effectLst/>
              </a:rPr>
              <a:t>In 1765, Parliament passed the </a:t>
            </a:r>
            <a:r>
              <a:rPr lang="en-US" sz="2800" b="1" dirty="0">
                <a:effectLst/>
              </a:rPr>
              <a:t>Stamp Act</a:t>
            </a:r>
            <a:r>
              <a:rPr lang="en-US" sz="2800" dirty="0">
                <a:effectLst/>
              </a:rPr>
              <a:t>, which taxed the colonies on paper, legal documents, and even playing cards, which caused an uproar among colonists.</a:t>
            </a:r>
          </a:p>
          <a:p>
            <a:r>
              <a:rPr lang="en-US" sz="2800" dirty="0">
                <a:effectLst/>
              </a:rPr>
              <a:t>Opponents declared Parliament had no authority to impose such a direct tax to raise money from them, saying the only taxes Parliament could levy on them were trade tariffs.</a:t>
            </a:r>
          </a:p>
          <a:p>
            <a:r>
              <a:rPr lang="en-US" sz="2800" dirty="0">
                <a:effectLst/>
              </a:rPr>
              <a:t>Colonists argued tariffs were not meant to raise money since </a:t>
            </a:r>
            <a:r>
              <a:rPr lang="en-US" sz="2800" dirty="0"/>
              <a:t>they encouraged buying cheaper British goods over </a:t>
            </a:r>
            <a:r>
              <a:rPr lang="en-US" sz="2800" dirty="0">
                <a:effectLst/>
              </a:rPr>
              <a:t>pricy foreign</a:t>
            </a:r>
            <a:r>
              <a:rPr lang="en-US" sz="2800" dirty="0"/>
              <a:t> </a:t>
            </a:r>
            <a:r>
              <a:rPr lang="en-US" sz="2800" dirty="0">
                <a:effectLst/>
              </a:rPr>
              <a:t>goods.</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31</a:t>
            </a:fld>
            <a:endParaRPr lang="en-US" altLang="en-US" sz="1200">
              <a:solidFill>
                <a:srgbClr val="898989"/>
              </a:solidFill>
            </a:endParaRPr>
          </a:p>
        </p:txBody>
      </p:sp>
    </p:spTree>
    <p:extLst>
      <p:ext uri="{BB962C8B-B14F-4D97-AF65-F5344CB8AC3E}">
        <p14:creationId xmlns:p14="http://schemas.microsoft.com/office/powerpoint/2010/main" val="4110749019"/>
      </p:ext>
    </p:extLst>
  </p:cSld>
  <p:clrMapOvr>
    <a:masterClrMapping/>
  </p:clrMapOvr>
  <p:transition spd="med">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The Stamp Act Pt. 2</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800" dirty="0">
                <a:effectLst/>
              </a:rPr>
              <a:t>The Stamp Act had nothing to do with regulating trade and was a direct tax meant solely to raise money from </a:t>
            </a:r>
            <a:r>
              <a:rPr lang="en-US" sz="2800" dirty="0"/>
              <a:t>the colonists</a:t>
            </a:r>
            <a:r>
              <a:rPr lang="en-US" sz="2800" dirty="0">
                <a:effectLst/>
              </a:rPr>
              <a:t>.</a:t>
            </a:r>
          </a:p>
          <a:p>
            <a:r>
              <a:rPr lang="en-US" sz="2800" dirty="0"/>
              <a:t>Many </a:t>
            </a:r>
            <a:r>
              <a:rPr lang="en-US" sz="2800" dirty="0">
                <a:effectLst/>
              </a:rPr>
              <a:t>argued the law was illegal since it violated a long-held</a:t>
            </a:r>
            <a:r>
              <a:rPr lang="en-US" sz="2800" dirty="0"/>
              <a:t> </a:t>
            </a:r>
            <a:r>
              <a:rPr lang="en-US" sz="2800" dirty="0">
                <a:effectLst/>
              </a:rPr>
              <a:t>British principle that taxes and laws could only pass with the consent of the people or elected representatives.</a:t>
            </a:r>
          </a:p>
          <a:p>
            <a:r>
              <a:rPr lang="en-US" sz="2800" dirty="0">
                <a:effectLst/>
              </a:rPr>
              <a:t>If the colonists lived in England, their members of Parliament would have a say in the taxes, but living in the colonies, they had no such representation.</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32</a:t>
            </a:fld>
            <a:endParaRPr lang="en-US" altLang="en-US" sz="1200">
              <a:solidFill>
                <a:srgbClr val="898989"/>
              </a:solidFill>
            </a:endParaRPr>
          </a:p>
        </p:txBody>
      </p:sp>
    </p:spTree>
    <p:extLst>
      <p:ext uri="{BB962C8B-B14F-4D97-AF65-F5344CB8AC3E}">
        <p14:creationId xmlns:p14="http://schemas.microsoft.com/office/powerpoint/2010/main" val="1517116745"/>
      </p:ext>
    </p:extLst>
  </p:cSld>
  <p:clrMapOvr>
    <a:masterClrMapping/>
  </p:clrMapOvr>
  <p:transition spd="med">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The Stamp Act Pt. 3</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700" dirty="0">
                <a:effectLst/>
              </a:rPr>
              <a:t>Opposition to the Stamp Act swept through the colonies, declaring Parliament had no right to pass such laws because it did not represent the colonists, saying “</a:t>
            </a:r>
            <a:r>
              <a:rPr lang="en-US" sz="2700" b="1" dirty="0">
                <a:effectLst/>
              </a:rPr>
              <a:t>No Taxation Without Representation</a:t>
            </a:r>
            <a:r>
              <a:rPr lang="en-US" sz="2700" dirty="0">
                <a:effectLst/>
              </a:rPr>
              <a:t>”.</a:t>
            </a:r>
          </a:p>
          <a:p>
            <a:r>
              <a:rPr lang="en-US" sz="2700" dirty="0">
                <a:effectLst/>
              </a:rPr>
              <a:t>Opponents argued that, if Parliament was allowed to pass any law it wanted over the colonists, then the colonists would be nothing more than slaves.</a:t>
            </a:r>
          </a:p>
          <a:p>
            <a:r>
              <a:rPr lang="en-US" sz="2700" dirty="0"/>
              <a:t>C</a:t>
            </a:r>
            <a:r>
              <a:rPr lang="en-US" sz="2700" dirty="0">
                <a:effectLst/>
              </a:rPr>
              <a:t>olonists had no voice or representation in Parliament, so Parliament had no reason to listen to them and instead chose to please English voters.</a:t>
            </a:r>
          </a:p>
          <a:p>
            <a:r>
              <a:rPr lang="en-US" sz="2700" dirty="0">
                <a:effectLst/>
              </a:rPr>
              <a:t>Many colonists became determined to stop Parliament.</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33</a:t>
            </a:fld>
            <a:endParaRPr lang="en-US" altLang="en-US" sz="1200">
              <a:solidFill>
                <a:srgbClr val="898989"/>
              </a:solidFill>
            </a:endParaRPr>
          </a:p>
        </p:txBody>
      </p:sp>
    </p:spTree>
    <p:extLst>
      <p:ext uri="{BB962C8B-B14F-4D97-AF65-F5344CB8AC3E}">
        <p14:creationId xmlns:p14="http://schemas.microsoft.com/office/powerpoint/2010/main" val="2721355646"/>
      </p:ext>
    </p:extLst>
  </p:cSld>
  <p:clrMapOvr>
    <a:masterClrMapping/>
  </p:clrMapOvr>
  <p:transition spd="med">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The Stamp Act Pt. 4</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400" dirty="0">
                <a:effectLst/>
              </a:rPr>
              <a:t>Some colonists, known as the </a:t>
            </a:r>
            <a:r>
              <a:rPr lang="en-US" sz="2400" b="1" dirty="0">
                <a:effectLst/>
              </a:rPr>
              <a:t>Sons of</a:t>
            </a:r>
            <a:r>
              <a:rPr lang="en-US" sz="2400" b="1" dirty="0"/>
              <a:t> </a:t>
            </a:r>
            <a:r>
              <a:rPr lang="en-US" sz="2400" b="1" dirty="0">
                <a:effectLst/>
              </a:rPr>
              <a:t>Liberty, </a:t>
            </a:r>
            <a:r>
              <a:rPr lang="en-US" sz="2400" dirty="0">
                <a:effectLst/>
              </a:rPr>
              <a:t>harassed, threatened, and even tarred and feathered British officials and the colonists who supported the Stamp Act.</a:t>
            </a:r>
          </a:p>
          <a:p>
            <a:r>
              <a:rPr lang="en-US" sz="2400" dirty="0">
                <a:effectLst/>
              </a:rPr>
              <a:t>Victims of tarring and feathering were stripped of their</a:t>
            </a:r>
            <a:r>
              <a:rPr lang="en-US" sz="2400" dirty="0"/>
              <a:t> </a:t>
            </a:r>
            <a:r>
              <a:rPr lang="en-US" sz="2400" dirty="0">
                <a:effectLst/>
              </a:rPr>
              <a:t>clothes, coated in hot tar, and then covered in feathers, with the result being public shame and trauma.</a:t>
            </a:r>
          </a:p>
          <a:p>
            <a:r>
              <a:rPr lang="en-US" sz="2400" dirty="0">
                <a:effectLst/>
              </a:rPr>
              <a:t>Most colonial leaders preferred a more peaceful means of opposition, so delegates from nine colonies met in New York in 1765, less than a month before the Stamp Act took effect, to brainstorm.</a:t>
            </a:r>
          </a:p>
          <a:p>
            <a:r>
              <a:rPr lang="en-US" sz="2400" dirty="0">
                <a:effectLst/>
              </a:rPr>
              <a:t>One idea was a </a:t>
            </a:r>
            <a:r>
              <a:rPr lang="en-US" sz="2400" b="1" dirty="0">
                <a:effectLst/>
              </a:rPr>
              <a:t>boycott</a:t>
            </a:r>
            <a:r>
              <a:rPr lang="en-US" sz="2400" dirty="0">
                <a:effectLst/>
              </a:rPr>
              <a:t> of British goods, which meant refusing to trade with a country, person, or organization as a way of protesting or forcing changes.</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34</a:t>
            </a:fld>
            <a:endParaRPr lang="en-US" altLang="en-US" sz="1200">
              <a:solidFill>
                <a:srgbClr val="898989"/>
              </a:solidFill>
            </a:endParaRPr>
          </a:p>
        </p:txBody>
      </p:sp>
    </p:spTree>
    <p:extLst>
      <p:ext uri="{BB962C8B-B14F-4D97-AF65-F5344CB8AC3E}">
        <p14:creationId xmlns:p14="http://schemas.microsoft.com/office/powerpoint/2010/main" val="1442341403"/>
      </p:ext>
    </p:extLst>
  </p:cSld>
  <p:clrMapOvr>
    <a:masterClrMapping/>
  </p:clrMapOvr>
  <p:transition spd="med">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The Stamp Act Pt. 5</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500" dirty="0">
                <a:effectLst/>
              </a:rPr>
              <a:t>Some members of Parliament opposed the Stamp Act, and combined with the colonial uproar and the threat of colonial boycott, they caused Parliament to reconsider.</a:t>
            </a:r>
          </a:p>
          <a:p>
            <a:r>
              <a:rPr lang="en-US" sz="2500" dirty="0"/>
              <a:t>Sent to England in 1765, Benjamin Franklin </a:t>
            </a:r>
            <a:r>
              <a:rPr lang="en-US" sz="2500" dirty="0">
                <a:effectLst/>
              </a:rPr>
              <a:t>disputed the tax before Parliament in 1766 and skillfully showed the defects in the law, with Parliament repealing the tax a month later.</a:t>
            </a:r>
          </a:p>
          <a:p>
            <a:r>
              <a:rPr lang="en-US" sz="2500" dirty="0">
                <a:effectLst/>
              </a:rPr>
              <a:t>To look strong and still </a:t>
            </a:r>
            <a:r>
              <a:rPr lang="en-US" sz="2500" dirty="0"/>
              <a:t>pay the debt, </a:t>
            </a:r>
            <a:r>
              <a:rPr lang="en-US" sz="2500" dirty="0">
                <a:effectLst/>
              </a:rPr>
              <a:t>Parliament passed the </a:t>
            </a:r>
            <a:r>
              <a:rPr lang="en-US" sz="2500" b="1" dirty="0">
                <a:effectLst/>
              </a:rPr>
              <a:t>Declaratory Act</a:t>
            </a:r>
            <a:r>
              <a:rPr lang="en-US" sz="2500" dirty="0">
                <a:effectLst/>
              </a:rPr>
              <a:t>, which stated they had power and authority over the colonies “in all cases whatsoever.”</a:t>
            </a:r>
          </a:p>
          <a:p>
            <a:r>
              <a:rPr lang="en-US" sz="2500" dirty="0">
                <a:effectLst/>
              </a:rPr>
              <a:t>Essentially, Parliament said it could pass whatever laws it wanted, but most colonists rejected the law as an attempt to take away their rights as Englishmen.</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35</a:t>
            </a:fld>
            <a:endParaRPr lang="en-US" altLang="en-US" sz="1200">
              <a:solidFill>
                <a:srgbClr val="898989"/>
              </a:solidFill>
            </a:endParaRPr>
          </a:p>
        </p:txBody>
      </p:sp>
    </p:spTree>
    <p:extLst>
      <p:ext uri="{BB962C8B-B14F-4D97-AF65-F5344CB8AC3E}">
        <p14:creationId xmlns:p14="http://schemas.microsoft.com/office/powerpoint/2010/main" val="1397397507"/>
      </p:ext>
    </p:extLst>
  </p:cSld>
  <p:clrMapOvr>
    <a:masterClrMapping/>
  </p:clrMapOvr>
  <p:transition spd="med">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The Townshend Duties</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500" dirty="0">
                <a:effectLst/>
              </a:rPr>
              <a:t>The Townshend Duties were passed in 1767 and placed tariffs on English products like paper, paint, glass, lead, and tea, and once again, the colonists opposed.</a:t>
            </a:r>
          </a:p>
          <a:p>
            <a:r>
              <a:rPr lang="en-US" sz="2500" dirty="0">
                <a:effectLst/>
              </a:rPr>
              <a:t>Colonists agreed Parliament could regulate colonial trade with foreign countries, as it had done for over a hundred years.</a:t>
            </a:r>
          </a:p>
          <a:p>
            <a:r>
              <a:rPr lang="en-US" sz="2500" dirty="0">
                <a:effectLst/>
              </a:rPr>
              <a:t>However, the Townshend Duties were tariffs on English items,</a:t>
            </a:r>
            <a:r>
              <a:rPr lang="en-US" sz="2500" dirty="0"/>
              <a:t> and since t</a:t>
            </a:r>
            <a:r>
              <a:rPr lang="en-US" sz="2500" dirty="0">
                <a:effectLst/>
              </a:rPr>
              <a:t>ariffs were designed to discourage buying foreign goods, it made no sense to place them on English goods unless their true purpose was to raise revenue.</a:t>
            </a:r>
          </a:p>
          <a:p>
            <a:r>
              <a:rPr lang="en-US" sz="2500" dirty="0">
                <a:effectLst/>
              </a:rPr>
              <a:t>In other words, these new tariffs were just a sneaky way to tax the colonists.</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36</a:t>
            </a:fld>
            <a:endParaRPr lang="en-US" altLang="en-US" sz="1200" dirty="0">
              <a:solidFill>
                <a:srgbClr val="898989"/>
              </a:solidFill>
            </a:endParaRPr>
          </a:p>
        </p:txBody>
      </p:sp>
    </p:spTree>
    <p:extLst>
      <p:ext uri="{BB962C8B-B14F-4D97-AF65-F5344CB8AC3E}">
        <p14:creationId xmlns:p14="http://schemas.microsoft.com/office/powerpoint/2010/main" val="2778414012"/>
      </p:ext>
    </p:extLst>
  </p:cSld>
  <p:clrMapOvr>
    <a:masterClrMapping/>
  </p:clrMapOvr>
  <p:transition spd="med">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The Townshend Duties Pt. 2</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800" dirty="0">
                <a:effectLst/>
              </a:rPr>
              <a:t>Colonial leaders called for a boycott of the taxed goods, hurting both the tax revenue and producer’s income, pressuring Parliament to repeal the law.</a:t>
            </a:r>
          </a:p>
          <a:p>
            <a:r>
              <a:rPr lang="en-US" sz="2800" dirty="0">
                <a:effectLst/>
              </a:rPr>
              <a:t>Parliament sent two regiments of British soldiers to Boston, Massachusetts, in 1768 to keep the peace.</a:t>
            </a:r>
          </a:p>
          <a:p>
            <a:r>
              <a:rPr lang="en-US" sz="2800" dirty="0">
                <a:effectLst/>
              </a:rPr>
              <a:t>Tensions</a:t>
            </a:r>
            <a:r>
              <a:rPr lang="en-US" sz="2800" dirty="0"/>
              <a:t> </a:t>
            </a:r>
            <a:r>
              <a:rPr lang="en-US" sz="2800" dirty="0">
                <a:effectLst/>
              </a:rPr>
              <a:t>grew with the occupation of the city by the king’s troops, and despite the efforts of leaders from both sides, frequent fistfights between off-duty soldiers and city residents occurred.</a:t>
            </a:r>
          </a:p>
          <a:p>
            <a:r>
              <a:rPr lang="en-US" sz="2800" dirty="0">
                <a:effectLst/>
              </a:rPr>
              <a:t>These clashes resulted with bloodshed in 1770 when soldiers fired into a crowd of Bostonians.</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37</a:t>
            </a:fld>
            <a:endParaRPr lang="en-US" altLang="en-US" sz="1200" dirty="0">
              <a:solidFill>
                <a:srgbClr val="898989"/>
              </a:solidFill>
            </a:endParaRPr>
          </a:p>
        </p:txBody>
      </p:sp>
    </p:spTree>
    <p:extLst>
      <p:ext uri="{BB962C8B-B14F-4D97-AF65-F5344CB8AC3E}">
        <p14:creationId xmlns:p14="http://schemas.microsoft.com/office/powerpoint/2010/main" val="4222641939"/>
      </p:ext>
    </p:extLst>
  </p:cSld>
  <p:clrMapOvr>
    <a:masterClrMapping/>
  </p:clrMapOvr>
  <p:transition spd="med">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The Boston Massacre</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500" dirty="0">
                <a:effectLst/>
              </a:rPr>
              <a:t>British soldiers posted in Boston had grown accustomed to the harassment of the city’s residents during their occupation of the city.</a:t>
            </a:r>
          </a:p>
          <a:p>
            <a:r>
              <a:rPr lang="en-US" sz="2500" dirty="0">
                <a:effectLst/>
              </a:rPr>
              <a:t>On the night of March 5, 1770, a crowd of about 50 Bostonians took things a step further, gathering around a lone guard at his post to taunt him.</a:t>
            </a:r>
          </a:p>
          <a:p>
            <a:r>
              <a:rPr lang="en-US" sz="2500" dirty="0">
                <a:effectLst/>
              </a:rPr>
              <a:t>British troops came to support the sentry while the taunting crowd grew to the hundreds, with them beginning to throw snowballs, ice, sticks, and other items at the soldiers.</a:t>
            </a:r>
          </a:p>
          <a:p>
            <a:r>
              <a:rPr lang="en-US" sz="2500" dirty="0">
                <a:effectLst/>
              </a:rPr>
              <a:t>Suddenly, a musket shot rang out followed by several more as the British soldiers fired into the crowd, killing five people total, including black sailor Crispus Attucks, and injuring another six.</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38</a:t>
            </a:fld>
            <a:endParaRPr lang="en-US" altLang="en-US" sz="1200" dirty="0">
              <a:solidFill>
                <a:srgbClr val="898989"/>
              </a:solidFill>
            </a:endParaRPr>
          </a:p>
        </p:txBody>
      </p:sp>
    </p:spTree>
    <p:extLst>
      <p:ext uri="{BB962C8B-B14F-4D97-AF65-F5344CB8AC3E}">
        <p14:creationId xmlns:p14="http://schemas.microsoft.com/office/powerpoint/2010/main" val="1306983930"/>
      </p:ext>
    </p:extLst>
  </p:cSld>
  <p:clrMapOvr>
    <a:masterClrMapping/>
  </p:clrMapOvr>
  <p:transition spd="med">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The Boston Massacre Pt. 2</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800" dirty="0">
                <a:effectLst/>
              </a:rPr>
              <a:t>Colonial leaders demanded the soldiers be punished, and the soldiers were charged with murder.</a:t>
            </a:r>
          </a:p>
          <a:p>
            <a:r>
              <a:rPr lang="en-US" sz="2800" dirty="0">
                <a:effectLst/>
              </a:rPr>
              <a:t>John Adams was the soldiers’ attorney, and while he did not agree with Parliament</a:t>
            </a:r>
            <a:r>
              <a:rPr lang="en-US" sz="2800" dirty="0"/>
              <a:t> or the troops, he believed in the rule of law.</a:t>
            </a:r>
            <a:endParaRPr lang="en-US" sz="2800" dirty="0">
              <a:effectLst/>
            </a:endParaRPr>
          </a:p>
          <a:p>
            <a:r>
              <a:rPr lang="en-US" sz="2800" dirty="0">
                <a:effectLst/>
              </a:rPr>
              <a:t>He argued the soldiers were under attack, had a right to defend themselves, and that those in service to the king might be forced to take a life, but that was not murder.</a:t>
            </a:r>
          </a:p>
          <a:p>
            <a:r>
              <a:rPr lang="en-US" sz="2800" dirty="0">
                <a:effectLst/>
              </a:rPr>
              <a:t>Adams won the case, and the soldiers were not convicted of murder.</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39</a:t>
            </a:fld>
            <a:endParaRPr lang="en-US" altLang="en-US" sz="1200" dirty="0">
              <a:solidFill>
                <a:srgbClr val="898989"/>
              </a:solidFill>
            </a:endParaRPr>
          </a:p>
        </p:txBody>
      </p:sp>
    </p:spTree>
    <p:extLst>
      <p:ext uri="{BB962C8B-B14F-4D97-AF65-F5344CB8AC3E}">
        <p14:creationId xmlns:p14="http://schemas.microsoft.com/office/powerpoint/2010/main" val="3443937067"/>
      </p:ext>
    </p:extLst>
  </p:cSld>
  <p:clrMapOvr>
    <a:masterClrMapping/>
  </p:clrMapOvr>
  <p:transition spd="med">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412F7-5700-0240-A393-C5A955DFA3B6}"/>
              </a:ext>
            </a:extLst>
          </p:cNvPr>
          <p:cNvSpPr>
            <a:spLocks noGrp="1"/>
          </p:cNvSpPr>
          <p:nvPr>
            <p:ph type="title"/>
          </p:nvPr>
        </p:nvSpPr>
        <p:spPr/>
        <p:txBody>
          <a:bodyPr>
            <a:noAutofit/>
          </a:bodyPr>
          <a:lstStyle/>
          <a:p>
            <a:pPr eaLnBrk="1" hangingPunct="1">
              <a:defRPr/>
            </a:pPr>
            <a:r>
              <a:rPr lang="en-US" altLang="en-US" dirty="0">
                <a:effectLst>
                  <a:outerShdw blurRad="38100" dist="38100" dir="2700000" algn="tl">
                    <a:srgbClr val="C0C0C0"/>
                  </a:outerShdw>
                </a:effectLst>
                <a:ea typeface="ＭＳ Ｐゴシック" panose="020B0600070205080204" pitchFamily="34" charset="-128"/>
              </a:rPr>
              <a:t>Section 1: British America</a:t>
            </a:r>
            <a:br>
              <a:rPr lang="en-US" altLang="en-US" dirty="0">
                <a:effectLst>
                  <a:outerShdw blurRad="38100" dist="38100" dir="2700000" algn="tl">
                    <a:srgbClr val="C0C0C0"/>
                  </a:outerShdw>
                </a:effectLst>
                <a:ea typeface="ＭＳ Ｐゴシック" panose="020B0600070205080204" pitchFamily="34" charset="-128"/>
              </a:rPr>
            </a:br>
            <a:r>
              <a:rPr lang="en-US" altLang="en-US" dirty="0">
                <a:effectLst>
                  <a:outerShdw blurRad="38100" dist="38100" dir="2700000" algn="tl">
                    <a:srgbClr val="C0C0C0"/>
                  </a:outerShdw>
                </a:effectLst>
                <a:ea typeface="ＭＳ Ｐゴシック" panose="020B0600070205080204" pitchFamily="34" charset="-128"/>
              </a:rPr>
              <a:t>in the 18</a:t>
            </a:r>
            <a:r>
              <a:rPr lang="en-US" altLang="en-US" baseline="30000" dirty="0">
                <a:effectLst>
                  <a:outerShdw blurRad="38100" dist="38100" dir="2700000" algn="tl">
                    <a:srgbClr val="C0C0C0"/>
                  </a:outerShdw>
                </a:effectLst>
                <a:ea typeface="ＭＳ Ｐゴシック" panose="020B0600070205080204" pitchFamily="34" charset="-128"/>
              </a:rPr>
              <a:t>th</a:t>
            </a:r>
            <a:r>
              <a:rPr lang="en-US" altLang="en-US" dirty="0">
                <a:effectLst>
                  <a:outerShdw blurRad="38100" dist="38100" dir="2700000" algn="tl">
                    <a:srgbClr val="C0C0C0"/>
                  </a:outerShdw>
                </a:effectLst>
                <a:ea typeface="ＭＳ Ｐゴシック" panose="020B0600070205080204" pitchFamily="34" charset="-128"/>
              </a:rPr>
              <a:t> Century</a:t>
            </a:r>
          </a:p>
        </p:txBody>
      </p:sp>
      <p:sp>
        <p:nvSpPr>
          <p:cNvPr id="21506" name="Content Placeholder 2">
            <a:extLst>
              <a:ext uri="{FF2B5EF4-FFF2-40B4-BE49-F238E27FC236}">
                <a16:creationId xmlns:a16="http://schemas.microsoft.com/office/drawing/2014/main" id="{C743E0A3-E18C-DC4F-9E41-0B3AC1078F4C}"/>
              </a:ext>
            </a:extLst>
          </p:cNvPr>
          <p:cNvSpPr>
            <a:spLocks noGrp="1"/>
          </p:cNvSpPr>
          <p:nvPr>
            <p:ph idx="1"/>
          </p:nvPr>
        </p:nvSpPr>
        <p:spPr/>
        <p:txBody>
          <a:bodyPr/>
          <a:lstStyle/>
          <a:p>
            <a:pPr eaLnBrk="1" hangingPunct="1"/>
            <a:r>
              <a:rPr lang="en-US" altLang="en-US" dirty="0">
                <a:ea typeface="ＭＳ Ｐゴシック" panose="020B0600070205080204" pitchFamily="34" charset="-128"/>
              </a:rPr>
              <a:t>What terms do I need to know? </a:t>
            </a:r>
          </a:p>
          <a:p>
            <a:pPr lvl="1" eaLnBrk="1" hangingPunct="1"/>
            <a:r>
              <a:rPr lang="en-US" dirty="0">
                <a:effectLst/>
              </a:rPr>
              <a:t>Enlightenment</a:t>
            </a:r>
          </a:p>
          <a:p>
            <a:pPr lvl="1" eaLnBrk="1" hangingPunct="1"/>
            <a:r>
              <a:rPr lang="en-US" dirty="0">
                <a:effectLst/>
              </a:rPr>
              <a:t>Great Awakening</a:t>
            </a:r>
          </a:p>
          <a:p>
            <a:pPr lvl="1" eaLnBrk="1" hangingPunct="1"/>
            <a:r>
              <a:rPr lang="en-US" dirty="0">
                <a:effectLst/>
              </a:rPr>
              <a:t>mercantilism</a:t>
            </a:r>
            <a:endParaRPr lang="en-US" dirty="0"/>
          </a:p>
          <a:p>
            <a:pPr lvl="1" eaLnBrk="1" hangingPunct="1"/>
            <a:r>
              <a:rPr lang="en-US" dirty="0">
                <a:effectLst/>
              </a:rPr>
              <a:t>Navigation Acts</a:t>
            </a:r>
          </a:p>
          <a:p>
            <a:pPr lvl="1" eaLnBrk="1" hangingPunct="1"/>
            <a:r>
              <a:rPr lang="en-US" dirty="0">
                <a:effectLst/>
              </a:rPr>
              <a:t>smuggling</a:t>
            </a:r>
          </a:p>
          <a:p>
            <a:pPr lvl="1" eaLnBrk="1" hangingPunct="1"/>
            <a:r>
              <a:rPr lang="en-US" dirty="0">
                <a:effectLst/>
              </a:rPr>
              <a:t>salutary neglect</a:t>
            </a:r>
          </a:p>
          <a:p>
            <a:pPr lvl="1" eaLnBrk="1" hangingPunct="1"/>
            <a:endParaRPr lang="en-US" altLang="en-US" dirty="0">
              <a:ea typeface="ＭＳ Ｐゴシック" panose="020B0600070205080204" pitchFamily="34" charset="-128"/>
            </a:endParaRPr>
          </a:p>
          <a:p>
            <a:pPr lvl="1" eaLnBrk="1" hangingPunct="1"/>
            <a:endParaRPr lang="en-US" altLang="en-US" dirty="0">
              <a:ea typeface="ＭＳ Ｐゴシック" panose="020B0600070205080204" pitchFamily="34" charset="-128"/>
            </a:endParaRPr>
          </a:p>
        </p:txBody>
      </p:sp>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4</a:t>
            </a:fld>
            <a:endParaRPr lang="en-US" altLang="en-US" sz="1200">
              <a:solidFill>
                <a:srgbClr val="898989"/>
              </a:solidFill>
            </a:endParaRPr>
          </a:p>
        </p:txBody>
      </p:sp>
    </p:spTree>
  </p:cSld>
  <p:clrMapOvr>
    <a:masterClrMapping/>
  </p:clrMapOvr>
  <p:transition spd="med">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The Boston Massacre Pt. 3</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3000" dirty="0">
                <a:effectLst/>
              </a:rPr>
              <a:t>Interestingly, the same day </a:t>
            </a:r>
            <a:r>
              <a:rPr lang="en-US" sz="3000" dirty="0"/>
              <a:t>as</a:t>
            </a:r>
            <a:r>
              <a:rPr lang="en-US" sz="3000" dirty="0">
                <a:effectLst/>
              </a:rPr>
              <a:t> the Boston Massacre and unknown to the colonists, the British Parliament began debate on repealing the Townshend Duties.</a:t>
            </a:r>
          </a:p>
          <a:p>
            <a:r>
              <a:rPr lang="en-US" sz="3000" dirty="0">
                <a:effectLst/>
              </a:rPr>
              <a:t>The boycott of British goods had hurt many British merchants and pressured Parliament to end the Townshend Duties.</a:t>
            </a:r>
          </a:p>
          <a:p>
            <a:r>
              <a:rPr lang="en-US" sz="3000" dirty="0">
                <a:effectLst/>
              </a:rPr>
              <a:t>Parliament reluctantly repealed most of the duties except for tea, insisted it had the right to tax the colonists.</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40</a:t>
            </a:fld>
            <a:endParaRPr lang="en-US" altLang="en-US" sz="1200" dirty="0">
              <a:solidFill>
                <a:srgbClr val="898989"/>
              </a:solidFill>
            </a:endParaRPr>
          </a:p>
        </p:txBody>
      </p:sp>
      <p:sp>
        <p:nvSpPr>
          <p:cNvPr id="2" name="TextBox 1">
            <a:extLst>
              <a:ext uri="{FF2B5EF4-FFF2-40B4-BE49-F238E27FC236}">
                <a16:creationId xmlns:a16="http://schemas.microsoft.com/office/drawing/2014/main" id="{9378743A-FFDE-4419-7A17-160B2A131C43}"/>
              </a:ext>
            </a:extLst>
          </p:cNvPr>
          <p:cNvSpPr txBox="1"/>
          <p:nvPr/>
        </p:nvSpPr>
        <p:spPr>
          <a:xfrm>
            <a:off x="3464709" y="6352143"/>
            <a:ext cx="2214581" cy="369332"/>
          </a:xfrm>
          <a:prstGeom prst="rect">
            <a:avLst/>
          </a:prstGeom>
          <a:noFill/>
          <a:effectLst>
            <a:softEdge rad="31750"/>
          </a:effectLst>
        </p:spPr>
        <p:txBody>
          <a:bodyPr wrap="none">
            <a:spAutoFit/>
          </a:bodyPr>
          <a:lstStyle/>
          <a:p>
            <a:pPr eaLnBrk="1" fontAlgn="auto" hangingPunct="1">
              <a:spcBef>
                <a:spcPts val="0"/>
              </a:spcBef>
              <a:spcAft>
                <a:spcPts val="0"/>
              </a:spcAft>
              <a:defRPr/>
            </a:pPr>
            <a:r>
              <a:rPr lang="en-US" dirty="0">
                <a:latin typeface="+mn-lt"/>
                <a:ea typeface="+mn-ea"/>
                <a:hlinkClick r:id="rId3" action="ppaction://hlinksldjump"/>
              </a:rPr>
              <a:t>Return to Main Menu</a:t>
            </a:r>
            <a:endParaRPr lang="en-US" dirty="0">
              <a:latin typeface="+mn-lt"/>
              <a:ea typeface="+mn-ea"/>
            </a:endParaRPr>
          </a:p>
        </p:txBody>
      </p:sp>
    </p:spTree>
    <p:extLst>
      <p:ext uri="{BB962C8B-B14F-4D97-AF65-F5344CB8AC3E}">
        <p14:creationId xmlns:p14="http://schemas.microsoft.com/office/powerpoint/2010/main" val="3678388623"/>
      </p:ext>
    </p:extLst>
  </p:cSld>
  <p:clrMapOvr>
    <a:masterClrMapping/>
  </p:clrMapOvr>
  <p:transition spd="med">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93599-AE79-724C-B660-5A8CDA43A2A2}"/>
              </a:ext>
            </a:extLst>
          </p:cNvPr>
          <p:cNvSpPr>
            <a:spLocks noGrp="1"/>
          </p:cNvSpPr>
          <p:nvPr>
            <p:ph type="title"/>
          </p:nvPr>
        </p:nvSpPr>
        <p:spPr>
          <a:xfrm>
            <a:off x="457200" y="136525"/>
            <a:ext cx="8229600" cy="1387475"/>
          </a:xfrm>
        </p:spPr>
        <p:txBody>
          <a:bodyPr>
            <a:norm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Section 4: Tensions Rise to</a:t>
            </a:r>
            <a:br>
              <a:rPr lang="en-US" altLang="en-US" sz="4000" dirty="0">
                <a:effectLst>
                  <a:outerShdw blurRad="38100" dist="38100" dir="2700000" algn="tl">
                    <a:srgbClr val="C0C0C0"/>
                  </a:outerShdw>
                </a:effectLst>
                <a:ea typeface="ＭＳ Ｐゴシック" panose="020B0600070205080204" pitchFamily="34" charset="-128"/>
              </a:rPr>
            </a:br>
            <a:r>
              <a:rPr lang="en-US" altLang="en-US" sz="4000" dirty="0">
                <a:effectLst>
                  <a:outerShdw blurRad="38100" dist="38100" dir="2700000" algn="tl">
                    <a:srgbClr val="C0C0C0"/>
                  </a:outerShdw>
                </a:effectLst>
                <a:ea typeface="ＭＳ Ｐゴシック" panose="020B0600070205080204" pitchFamily="34" charset="-128"/>
              </a:rPr>
              <a:t>a Breaking Point</a:t>
            </a:r>
          </a:p>
        </p:txBody>
      </p:sp>
      <p:sp>
        <p:nvSpPr>
          <p:cNvPr id="66562" name="Content Placeholder 2">
            <a:extLst>
              <a:ext uri="{FF2B5EF4-FFF2-40B4-BE49-F238E27FC236}">
                <a16:creationId xmlns:a16="http://schemas.microsoft.com/office/drawing/2014/main" id="{64D514BF-7756-1740-A109-08F9DADA8C2C}"/>
              </a:ext>
            </a:extLst>
          </p:cNvPr>
          <p:cNvSpPr>
            <a:spLocks noGrp="1"/>
          </p:cNvSpPr>
          <p:nvPr>
            <p:ph idx="1"/>
          </p:nvPr>
        </p:nvSpPr>
        <p:spPr/>
        <p:txBody>
          <a:bodyPr/>
          <a:lstStyle/>
          <a:p>
            <a:pPr eaLnBrk="1" hangingPunct="1"/>
            <a:r>
              <a:rPr lang="en-US" altLang="en-US" dirty="0">
                <a:ea typeface="ＭＳ Ｐゴシック" panose="020B0600070205080204" pitchFamily="34" charset="-128"/>
              </a:rPr>
              <a:t>Essential Question</a:t>
            </a:r>
          </a:p>
          <a:p>
            <a:pPr lvl="1" eaLnBrk="1" hangingPunct="1"/>
            <a:r>
              <a:rPr lang="en-US" altLang="en-US" dirty="0">
                <a:ea typeface="ＭＳ Ｐゴシック" panose="020B0600070205080204" pitchFamily="34" charset="-128"/>
              </a:rPr>
              <a:t>Why did colonists opposed the Tea Act even though it might lower the price of tea?</a:t>
            </a:r>
          </a:p>
          <a:p>
            <a:pPr eaLnBrk="1" hangingPunct="1"/>
            <a:endParaRPr lang="en-US" altLang="en-US" dirty="0">
              <a:ea typeface="ＭＳ Ｐゴシック" panose="020B0600070205080204" pitchFamily="34" charset="-128"/>
            </a:endParaRPr>
          </a:p>
          <a:p>
            <a:pPr lvl="1" eaLnBrk="1" hangingPunct="1">
              <a:buFont typeface="Wingdings" pitchFamily="2" charset="2"/>
              <a:buChar char="Ø"/>
            </a:pPr>
            <a:endParaRPr lang="en-US" altLang="en-US" dirty="0">
              <a:ea typeface="ＭＳ Ｐゴシック" panose="020B0600070205080204" pitchFamily="34" charset="-128"/>
            </a:endParaRPr>
          </a:p>
        </p:txBody>
      </p:sp>
      <p:sp>
        <p:nvSpPr>
          <p:cNvPr id="66563" name="Slide Number Placeholder 4">
            <a:extLst>
              <a:ext uri="{FF2B5EF4-FFF2-40B4-BE49-F238E27FC236}">
                <a16:creationId xmlns:a16="http://schemas.microsoft.com/office/drawing/2014/main" id="{F6079A44-2680-E042-9D60-AAEDDBE22F6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BAC5939F-780E-C84B-A8B8-E48B54E2AD00}" type="slidenum">
              <a:rPr lang="en-US" altLang="en-US" sz="1200" smtClean="0">
                <a:solidFill>
                  <a:srgbClr val="898989"/>
                </a:solidFill>
              </a:rPr>
              <a:pPr>
                <a:spcBef>
                  <a:spcPct val="0"/>
                </a:spcBef>
                <a:buFontTx/>
                <a:buNone/>
              </a:pPr>
              <a:t>41</a:t>
            </a:fld>
            <a:endParaRPr lang="en-US" altLang="en-US" sz="1200">
              <a:solidFill>
                <a:srgbClr val="898989"/>
              </a:solidFill>
            </a:endParaRPr>
          </a:p>
        </p:txBody>
      </p:sp>
    </p:spTree>
    <p:extLst>
      <p:ext uri="{BB962C8B-B14F-4D97-AF65-F5344CB8AC3E}">
        <p14:creationId xmlns:p14="http://schemas.microsoft.com/office/powerpoint/2010/main" val="2074860352"/>
      </p:ext>
    </p:extLst>
  </p:cSld>
  <p:clrMapOvr>
    <a:masterClrMapping/>
  </p:clrMapOvr>
  <p:transition spd="med">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ontent Placeholder 2">
            <a:extLst>
              <a:ext uri="{FF2B5EF4-FFF2-40B4-BE49-F238E27FC236}">
                <a16:creationId xmlns:a16="http://schemas.microsoft.com/office/drawing/2014/main" id="{3C226482-EFC1-5248-9742-EE0BFD4A007B}"/>
              </a:ext>
            </a:extLst>
          </p:cNvPr>
          <p:cNvSpPr>
            <a:spLocks noGrp="1"/>
          </p:cNvSpPr>
          <p:nvPr>
            <p:ph idx="1"/>
          </p:nvPr>
        </p:nvSpPr>
        <p:spPr>
          <a:xfrm>
            <a:off x="685800" y="1524000"/>
            <a:ext cx="8229600" cy="4800600"/>
          </a:xfrm>
        </p:spPr>
        <p:txBody>
          <a:bodyPr/>
          <a:lstStyle/>
          <a:p>
            <a:pPr eaLnBrk="1" hangingPunct="1"/>
            <a:r>
              <a:rPr lang="en-US" altLang="en-US" dirty="0">
                <a:ea typeface="ＭＳ Ｐゴシック" panose="020B0600070205080204" pitchFamily="34" charset="-128"/>
              </a:rPr>
              <a:t>What terms do I need to know? </a:t>
            </a:r>
          </a:p>
          <a:p>
            <a:pPr lvl="1" eaLnBrk="1" hangingPunct="1"/>
            <a:r>
              <a:rPr lang="en-US" altLang="en-US" dirty="0">
                <a:ea typeface="ＭＳ Ｐゴシック" panose="020B0600070205080204" pitchFamily="34" charset="-128"/>
              </a:rPr>
              <a:t>Tea Act</a:t>
            </a:r>
          </a:p>
          <a:p>
            <a:pPr lvl="1" eaLnBrk="1" hangingPunct="1"/>
            <a:r>
              <a:rPr lang="en-US" altLang="en-US" dirty="0">
                <a:ea typeface="ＭＳ Ｐゴシック" panose="020B0600070205080204" pitchFamily="34" charset="-128"/>
              </a:rPr>
              <a:t>Committees of Correspondence</a:t>
            </a:r>
          </a:p>
          <a:p>
            <a:pPr lvl="1" eaLnBrk="1" hangingPunct="1"/>
            <a:r>
              <a:rPr lang="en-US" altLang="en-US" dirty="0">
                <a:ea typeface="ＭＳ Ｐゴシック" panose="020B0600070205080204" pitchFamily="34" charset="-128"/>
              </a:rPr>
              <a:t>Boston Tea Party</a:t>
            </a:r>
          </a:p>
          <a:p>
            <a:pPr lvl="1" eaLnBrk="1" hangingPunct="1"/>
            <a:r>
              <a:rPr lang="en-US" altLang="en-US" dirty="0">
                <a:ea typeface="ＭＳ Ｐゴシック" panose="020B0600070205080204" pitchFamily="34" charset="-128"/>
              </a:rPr>
              <a:t>blockade</a:t>
            </a:r>
          </a:p>
          <a:p>
            <a:pPr lvl="1" eaLnBrk="1" hangingPunct="1"/>
            <a:r>
              <a:rPr lang="en-US" altLang="en-US" dirty="0">
                <a:ea typeface="ＭＳ Ｐゴシック" panose="020B0600070205080204" pitchFamily="34" charset="-128"/>
              </a:rPr>
              <a:t>Coercive (Intolerable) Acts</a:t>
            </a:r>
          </a:p>
          <a:p>
            <a:pPr lvl="1" eaLnBrk="1" hangingPunct="1"/>
            <a:r>
              <a:rPr lang="en-US" altLang="en-US" dirty="0">
                <a:ea typeface="ＭＳ Ｐゴシック" panose="020B0600070205080204" pitchFamily="34" charset="-128"/>
              </a:rPr>
              <a:t>First Continental Congress</a:t>
            </a:r>
          </a:p>
          <a:p>
            <a:pPr lvl="1" eaLnBrk="1" hangingPunct="1"/>
            <a:endParaRPr lang="en-US" altLang="en-US" dirty="0">
              <a:ea typeface="ＭＳ Ｐゴシック" panose="020B0600070205080204" pitchFamily="34" charset="-128"/>
            </a:endParaRPr>
          </a:p>
          <a:p>
            <a:pPr lvl="1" eaLnBrk="1" hangingPunct="1"/>
            <a:endParaRPr lang="en-US" altLang="en-US" dirty="0">
              <a:ea typeface="ＭＳ Ｐゴシック" panose="020B0600070205080204" pitchFamily="34" charset="-128"/>
            </a:endParaRPr>
          </a:p>
        </p:txBody>
      </p:sp>
      <p:sp>
        <p:nvSpPr>
          <p:cNvPr id="68611" name="Slide Number Placeholder 4">
            <a:extLst>
              <a:ext uri="{FF2B5EF4-FFF2-40B4-BE49-F238E27FC236}">
                <a16:creationId xmlns:a16="http://schemas.microsoft.com/office/drawing/2014/main" id="{BE620DF5-E0D8-C34F-93FB-CAF7F8DD8A0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4FCA253E-EEB4-654F-A955-034E52160727}" type="slidenum">
              <a:rPr lang="en-US" altLang="en-US" sz="1200" smtClean="0">
                <a:solidFill>
                  <a:srgbClr val="898989"/>
                </a:solidFill>
              </a:rPr>
              <a:pPr>
                <a:spcBef>
                  <a:spcPct val="0"/>
                </a:spcBef>
                <a:buFontTx/>
                <a:buNone/>
              </a:pPr>
              <a:t>42</a:t>
            </a:fld>
            <a:endParaRPr lang="en-US" altLang="en-US" sz="1200">
              <a:solidFill>
                <a:srgbClr val="898989"/>
              </a:solidFill>
            </a:endParaRPr>
          </a:p>
        </p:txBody>
      </p:sp>
      <p:sp>
        <p:nvSpPr>
          <p:cNvPr id="5" name="Title 1">
            <a:extLst>
              <a:ext uri="{FF2B5EF4-FFF2-40B4-BE49-F238E27FC236}">
                <a16:creationId xmlns:a16="http://schemas.microsoft.com/office/drawing/2014/main" id="{76965816-01ED-2240-33FA-C31214C470FF}"/>
              </a:ext>
            </a:extLst>
          </p:cNvPr>
          <p:cNvSpPr>
            <a:spLocks noGrp="1"/>
          </p:cNvSpPr>
          <p:nvPr>
            <p:ph type="title"/>
          </p:nvPr>
        </p:nvSpPr>
        <p:spPr>
          <a:xfrm>
            <a:off x="457200" y="136525"/>
            <a:ext cx="8229600" cy="1387475"/>
          </a:xfrm>
        </p:spPr>
        <p:txBody>
          <a:bodyPr>
            <a:norm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Section 4: Tensions Rise to</a:t>
            </a:r>
            <a:br>
              <a:rPr lang="en-US" altLang="en-US" sz="4000" dirty="0">
                <a:effectLst>
                  <a:outerShdw blurRad="38100" dist="38100" dir="2700000" algn="tl">
                    <a:srgbClr val="C0C0C0"/>
                  </a:outerShdw>
                </a:effectLst>
                <a:ea typeface="ＭＳ Ｐゴシック" panose="020B0600070205080204" pitchFamily="34" charset="-128"/>
              </a:rPr>
            </a:br>
            <a:r>
              <a:rPr lang="en-US" altLang="en-US" sz="4000" dirty="0">
                <a:effectLst>
                  <a:outerShdw blurRad="38100" dist="38100" dir="2700000" algn="tl">
                    <a:srgbClr val="C0C0C0"/>
                  </a:outerShdw>
                </a:effectLst>
                <a:ea typeface="ＭＳ Ｐゴシック" panose="020B0600070205080204" pitchFamily="34" charset="-128"/>
              </a:rPr>
              <a:t>a Breaking Point</a:t>
            </a:r>
          </a:p>
        </p:txBody>
      </p:sp>
    </p:spTree>
    <p:extLst>
      <p:ext uri="{BB962C8B-B14F-4D97-AF65-F5344CB8AC3E}">
        <p14:creationId xmlns:p14="http://schemas.microsoft.com/office/powerpoint/2010/main" val="1143273086"/>
      </p:ext>
    </p:extLst>
  </p:cSld>
  <p:clrMapOvr>
    <a:masterClrMapping/>
  </p:clrMapOvr>
  <p:transition spd="med">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Tensions Rise to a Breaking Point</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500" dirty="0">
                <a:effectLst/>
              </a:rPr>
              <a:t>Repealing the Townshend Duties and removing British troops from Boston helped calm tensions between Britain and the colonies.</a:t>
            </a:r>
          </a:p>
          <a:p>
            <a:r>
              <a:rPr lang="en-US" sz="2500" dirty="0">
                <a:effectLst/>
              </a:rPr>
              <a:t>Although the tax on tea remained, most colonists resumed their purchase of boycotted goods except for tea.</a:t>
            </a:r>
          </a:p>
          <a:p>
            <a:r>
              <a:rPr lang="en-US" sz="2500" dirty="0">
                <a:effectLst/>
              </a:rPr>
              <a:t>Many colonists refused to buy British tea,</a:t>
            </a:r>
            <a:r>
              <a:rPr lang="en-US" sz="2500" dirty="0"/>
              <a:t> others drank smuggled Dutch tea, and s</a:t>
            </a:r>
            <a:r>
              <a:rPr lang="en-US" sz="2500" dirty="0">
                <a:effectLst/>
              </a:rPr>
              <a:t>ome stopped drinking tea.</a:t>
            </a:r>
          </a:p>
          <a:p>
            <a:r>
              <a:rPr lang="en-US" sz="2500" dirty="0">
                <a:effectLst/>
              </a:rPr>
              <a:t>The British East India Company soon found itself with a large supply of rotting.</a:t>
            </a:r>
          </a:p>
          <a:p>
            <a:r>
              <a:rPr lang="en-US" sz="2500" dirty="0">
                <a:effectLst/>
              </a:rPr>
              <a:t>It begged Parliament for help, and they passing a new law they hoped would convince the American colonists to drink the tea.</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43</a:t>
            </a:fld>
            <a:endParaRPr lang="en-US" altLang="en-US" sz="1200">
              <a:solidFill>
                <a:srgbClr val="898989"/>
              </a:solidFill>
            </a:endParaRPr>
          </a:p>
        </p:txBody>
      </p:sp>
    </p:spTree>
    <p:extLst>
      <p:ext uri="{BB962C8B-B14F-4D97-AF65-F5344CB8AC3E}">
        <p14:creationId xmlns:p14="http://schemas.microsoft.com/office/powerpoint/2010/main" val="1393879719"/>
      </p:ext>
    </p:extLst>
  </p:cSld>
  <p:clrMapOvr>
    <a:masterClrMapping/>
  </p:clrMapOvr>
  <p:transition spd="med">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The Tea Act of 1773</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800" dirty="0">
                <a:effectLst/>
              </a:rPr>
              <a:t>The </a:t>
            </a:r>
            <a:r>
              <a:rPr lang="en-US" sz="2800" b="1" dirty="0">
                <a:effectLst/>
              </a:rPr>
              <a:t>Tea Act </a:t>
            </a:r>
            <a:r>
              <a:rPr lang="en-US" sz="2800" dirty="0">
                <a:effectLst/>
              </a:rPr>
              <a:t>was not designed to raise money from the colonies and was instead meant to help the East India Company, making them the only legal supplier of tea to the colonies.</a:t>
            </a:r>
          </a:p>
          <a:p>
            <a:r>
              <a:rPr lang="en-US" sz="2800" dirty="0">
                <a:effectLst/>
              </a:rPr>
              <a:t>The act also removed several trade regulations that increased the price of the tea.</a:t>
            </a:r>
          </a:p>
          <a:p>
            <a:r>
              <a:rPr lang="en-US" sz="2800" dirty="0">
                <a:effectLst/>
              </a:rPr>
              <a:t>Parliament believed the Tea Act would allow the East India Company to sell its tea to the colonists even cheaper than the smuggled Dutch tea and might convince the boycotting colonists to purchase it.</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44</a:t>
            </a:fld>
            <a:endParaRPr lang="en-US" altLang="en-US" sz="1200">
              <a:solidFill>
                <a:srgbClr val="898989"/>
              </a:solidFill>
            </a:endParaRPr>
          </a:p>
        </p:txBody>
      </p:sp>
    </p:spTree>
    <p:extLst>
      <p:ext uri="{BB962C8B-B14F-4D97-AF65-F5344CB8AC3E}">
        <p14:creationId xmlns:p14="http://schemas.microsoft.com/office/powerpoint/2010/main" val="1404549618"/>
      </p:ext>
    </p:extLst>
  </p:cSld>
  <p:clrMapOvr>
    <a:masterClrMapping/>
  </p:clrMapOvr>
  <p:transition spd="med">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The Tea Act of 1773 Pt. 2</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700" dirty="0">
                <a:effectLst/>
              </a:rPr>
              <a:t>Many colonial leaders condemned the Tea Act, noting the tax on tea remained and lowering the price was just a way to trick colonists into buying the taxed tea.</a:t>
            </a:r>
          </a:p>
          <a:p>
            <a:r>
              <a:rPr lang="en-US" sz="2700" b="1" dirty="0">
                <a:effectLst/>
              </a:rPr>
              <a:t>Committees of Correspondence </a:t>
            </a:r>
            <a:r>
              <a:rPr lang="en-US" sz="2700" dirty="0">
                <a:effectLst/>
              </a:rPr>
              <a:t>formed in most of the colonies, with the purpose to share information between the colonies through frequent letters and allow the colonies to coordinate their opposition to Parliament.</a:t>
            </a:r>
          </a:p>
          <a:p>
            <a:r>
              <a:rPr lang="en-US" sz="2700" dirty="0">
                <a:effectLst/>
              </a:rPr>
              <a:t>When large tea shipments were sent to the colonies in 1773, protesters in several cities prevented the tea from being unloaded, but they went a step further in Boston.</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45</a:t>
            </a:fld>
            <a:endParaRPr lang="en-US" altLang="en-US" sz="1200">
              <a:solidFill>
                <a:srgbClr val="898989"/>
              </a:solidFill>
            </a:endParaRPr>
          </a:p>
        </p:txBody>
      </p:sp>
    </p:spTree>
    <p:extLst>
      <p:ext uri="{BB962C8B-B14F-4D97-AF65-F5344CB8AC3E}">
        <p14:creationId xmlns:p14="http://schemas.microsoft.com/office/powerpoint/2010/main" val="3759832812"/>
      </p:ext>
    </p:extLst>
  </p:cSld>
  <p:clrMapOvr>
    <a:masterClrMapping/>
  </p:clrMapOvr>
  <p:transition spd="med">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The Boston Tea Party</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600" dirty="0">
                <a:effectLst/>
              </a:rPr>
              <a:t>On December 16, 1773, a large crowd of Bostonians discussed what to do about three East India tea ships docked in </a:t>
            </a:r>
            <a:r>
              <a:rPr lang="en-US" sz="2600" dirty="0"/>
              <a:t>the h</a:t>
            </a:r>
            <a:r>
              <a:rPr lang="en-US" sz="2600" dirty="0">
                <a:effectLst/>
              </a:rPr>
              <a:t>arbor, wanting to prevent it from being unloaded, sold, or consumed.</a:t>
            </a:r>
          </a:p>
          <a:p>
            <a:r>
              <a:rPr lang="en-US" sz="2600" dirty="0">
                <a:effectLst/>
              </a:rPr>
              <a:t>Fifty men disguised themselves as Indians and dumped over 300 chests of tea, worth over a million dollars today, into the ocean.</a:t>
            </a:r>
          </a:p>
          <a:p>
            <a:r>
              <a:rPr lang="en-US" sz="2600" dirty="0">
                <a:effectLst/>
              </a:rPr>
              <a:t>British officials were furious, and they demanded those involved be arrested and the tea be paid for.</a:t>
            </a:r>
          </a:p>
          <a:p>
            <a:r>
              <a:rPr lang="en-US" sz="2600" dirty="0">
                <a:effectLst/>
              </a:rPr>
              <a:t>Few in Boston cooperated, and only one person was identified and arrested for his involvement in the event known as the </a:t>
            </a:r>
            <a:r>
              <a:rPr lang="en-US" sz="2600" b="1" dirty="0">
                <a:effectLst/>
              </a:rPr>
              <a:t>Boston Tea Party</a:t>
            </a:r>
            <a:r>
              <a:rPr lang="en-US" sz="2600" dirty="0">
                <a:effectLst/>
              </a:rPr>
              <a:t>.</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46</a:t>
            </a:fld>
            <a:endParaRPr lang="en-US" altLang="en-US" sz="1200">
              <a:solidFill>
                <a:srgbClr val="898989"/>
              </a:solidFill>
            </a:endParaRPr>
          </a:p>
        </p:txBody>
      </p:sp>
    </p:spTree>
    <p:extLst>
      <p:ext uri="{BB962C8B-B14F-4D97-AF65-F5344CB8AC3E}">
        <p14:creationId xmlns:p14="http://schemas.microsoft.com/office/powerpoint/2010/main" val="577753226"/>
      </p:ext>
    </p:extLst>
  </p:cSld>
  <p:clrMapOvr>
    <a:masterClrMapping/>
  </p:clrMapOvr>
  <p:transition spd="med">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The Coercive (Intolerable) Acts</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400" dirty="0">
                <a:effectLst/>
              </a:rPr>
              <a:t>Parliament hit back in spring of 1774 with many laws punishing the whole colony of Massachusetts, especially Boston.</a:t>
            </a:r>
          </a:p>
          <a:p>
            <a:r>
              <a:rPr lang="en-US" sz="2400" dirty="0">
                <a:effectLst/>
              </a:rPr>
              <a:t>The Boston Port Act ordered the British navy to close </a:t>
            </a:r>
            <a:r>
              <a:rPr lang="en-US" sz="2400" b="1" dirty="0"/>
              <a:t>blockade </a:t>
            </a:r>
            <a:r>
              <a:rPr lang="en-US" sz="2400" dirty="0">
                <a:effectLst/>
              </a:rPr>
              <a:t>Boston’s port</a:t>
            </a:r>
            <a:r>
              <a:rPr lang="en-US" sz="2400" dirty="0"/>
              <a:t>, meaning </a:t>
            </a:r>
            <a:r>
              <a:rPr lang="en-US" sz="2400" dirty="0">
                <a:effectLst/>
              </a:rPr>
              <a:t>the use of naval forces to stop shipping.</a:t>
            </a:r>
          </a:p>
          <a:p>
            <a:r>
              <a:rPr lang="en-US" sz="2400" dirty="0">
                <a:effectLst/>
              </a:rPr>
              <a:t>Hundreds of people los</a:t>
            </a:r>
            <a:r>
              <a:rPr lang="en-US" sz="2400" dirty="0"/>
              <a:t>t their jobs </a:t>
            </a:r>
            <a:r>
              <a:rPr lang="en-US" sz="2400" dirty="0">
                <a:effectLst/>
              </a:rPr>
              <a:t>as a result, and the entire city suffered from the lack of trade.</a:t>
            </a:r>
          </a:p>
          <a:p>
            <a:r>
              <a:rPr lang="en-US" sz="2400" dirty="0">
                <a:effectLst/>
              </a:rPr>
              <a:t>The Massachusetts Government Act replaced the elected government official with a military general, Thomas Gage, who was free to rule the colony as he pleased.</a:t>
            </a:r>
          </a:p>
          <a:p>
            <a:r>
              <a:rPr lang="en-US" sz="2400" dirty="0">
                <a:effectLst/>
              </a:rPr>
              <a:t>The new military governor also sent accused criminals to England for trial instead, violating a long-held British principle of the right to be tried by a jury of one’s peers.</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47</a:t>
            </a:fld>
            <a:endParaRPr lang="en-US" altLang="en-US" sz="1200">
              <a:solidFill>
                <a:srgbClr val="898989"/>
              </a:solidFill>
            </a:endParaRPr>
          </a:p>
        </p:txBody>
      </p:sp>
    </p:spTree>
    <p:extLst>
      <p:ext uri="{BB962C8B-B14F-4D97-AF65-F5344CB8AC3E}">
        <p14:creationId xmlns:p14="http://schemas.microsoft.com/office/powerpoint/2010/main" val="3634357785"/>
      </p:ext>
    </p:extLst>
  </p:cSld>
  <p:clrMapOvr>
    <a:masterClrMapping/>
  </p:clrMapOvr>
  <p:transition spd="med">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The Coercive (Intolerable) Acts Pt. 2</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600" dirty="0">
                <a:effectLst/>
              </a:rPr>
              <a:t>Thousands of British troops were sent in the summer of 1774 to enforce these laws.</a:t>
            </a:r>
          </a:p>
          <a:p>
            <a:r>
              <a:rPr lang="en-US" sz="2600" dirty="0">
                <a:effectLst/>
              </a:rPr>
              <a:t>The Quartering Act, which applied to all the colonies, required colonists to provide and pay for housing and food for British troops stationed there.</a:t>
            </a:r>
          </a:p>
          <a:p>
            <a:r>
              <a:rPr lang="en-US" sz="2600" dirty="0">
                <a:effectLst/>
              </a:rPr>
              <a:t>These laws were called the </a:t>
            </a:r>
            <a:r>
              <a:rPr lang="en-US" sz="2600" b="1" dirty="0">
                <a:effectLst/>
              </a:rPr>
              <a:t>Coercive Acts </a:t>
            </a:r>
            <a:r>
              <a:rPr lang="en-US" sz="2600" dirty="0">
                <a:effectLst/>
              </a:rPr>
              <a:t>in England, but in America, they were called the </a:t>
            </a:r>
            <a:r>
              <a:rPr lang="en-US" sz="2600" b="1" dirty="0">
                <a:effectLst/>
              </a:rPr>
              <a:t>Intolerable Acts</a:t>
            </a:r>
            <a:r>
              <a:rPr lang="en-US" sz="2600" dirty="0">
                <a:effectLst/>
              </a:rPr>
              <a:t>, with colonists saying</a:t>
            </a:r>
            <a:r>
              <a:rPr lang="en-US" sz="2600" dirty="0"/>
              <a:t> these acts went to far and violated their rights.</a:t>
            </a:r>
            <a:endParaRPr lang="en-US" sz="2600" dirty="0">
              <a:effectLst/>
            </a:endParaRPr>
          </a:p>
          <a:p>
            <a:r>
              <a:rPr lang="en-US" sz="2600" dirty="0">
                <a:effectLst/>
              </a:rPr>
              <a:t>Many colonists believed what happened at the Tea Party was too much, but they believed Parliament’s overreaction was even worse and couldn’t be ignored.</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48</a:t>
            </a:fld>
            <a:endParaRPr lang="en-US" altLang="en-US" sz="1200">
              <a:solidFill>
                <a:srgbClr val="898989"/>
              </a:solidFill>
            </a:endParaRPr>
          </a:p>
        </p:txBody>
      </p:sp>
    </p:spTree>
    <p:extLst>
      <p:ext uri="{BB962C8B-B14F-4D97-AF65-F5344CB8AC3E}">
        <p14:creationId xmlns:p14="http://schemas.microsoft.com/office/powerpoint/2010/main" val="2745325641"/>
      </p:ext>
    </p:extLst>
  </p:cSld>
  <p:clrMapOvr>
    <a:masterClrMapping/>
  </p:clrMapOvr>
  <p:transition spd="med">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Reaction to the Intolerable Acts</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800" dirty="0">
                <a:effectLst/>
              </a:rPr>
              <a:t>Across the colonies, colonists met to discuss how to respond, wondering if they should try to help Massachusetts or stay out of the dispute?</a:t>
            </a:r>
          </a:p>
          <a:p>
            <a:r>
              <a:rPr lang="en-US" sz="2800" dirty="0">
                <a:effectLst/>
              </a:rPr>
              <a:t>Some colonists believed Parliament was right to punish Massachusetts, that they got what they deserved for being troublemakers, and the others should stay out of the dispute.</a:t>
            </a:r>
          </a:p>
          <a:p>
            <a:r>
              <a:rPr lang="en-US" sz="2800" dirty="0">
                <a:effectLst/>
              </a:rPr>
              <a:t>Other colonists countered, arguing the Intolerable Acts were unconstitutional and had to be opposed, because the alternative would be Parliament passing unconstitutional laws and oppressing every colony.</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49</a:t>
            </a:fld>
            <a:endParaRPr lang="en-US" altLang="en-US" sz="1200">
              <a:solidFill>
                <a:srgbClr val="898989"/>
              </a:solidFill>
            </a:endParaRPr>
          </a:p>
        </p:txBody>
      </p:sp>
    </p:spTree>
    <p:extLst>
      <p:ext uri="{BB962C8B-B14F-4D97-AF65-F5344CB8AC3E}">
        <p14:creationId xmlns:p14="http://schemas.microsoft.com/office/powerpoint/2010/main" val="1526559416"/>
      </p:ext>
    </p:extLst>
  </p:cSld>
  <p:clrMapOvr>
    <a:masterClrMapping/>
  </p:clrMapOvr>
  <p:transition spd="med">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fontScale="90000"/>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British America</a:t>
            </a:r>
            <a:br>
              <a:rPr lang="en-US" altLang="en-US" sz="4000" dirty="0">
                <a:effectLst>
                  <a:outerShdw blurRad="38100" dist="38100" dir="2700000" algn="tl">
                    <a:srgbClr val="C0C0C0"/>
                  </a:outerShdw>
                </a:effectLst>
                <a:ea typeface="ＭＳ Ｐゴシック" panose="020B0600070205080204" pitchFamily="34" charset="-128"/>
              </a:rPr>
            </a:br>
            <a:r>
              <a:rPr lang="en-US" altLang="en-US" sz="4000" dirty="0">
                <a:effectLst>
                  <a:outerShdw blurRad="38100" dist="38100" dir="2700000" algn="tl">
                    <a:srgbClr val="C0C0C0"/>
                  </a:outerShdw>
                </a:effectLst>
                <a:ea typeface="ＭＳ Ｐゴシック" panose="020B0600070205080204" pitchFamily="34" charset="-128"/>
              </a:rPr>
              <a:t>in the 18</a:t>
            </a:r>
            <a:r>
              <a:rPr lang="en-US" altLang="en-US" sz="4000" baseline="30000" dirty="0">
                <a:effectLst>
                  <a:outerShdw blurRad="38100" dist="38100" dir="2700000" algn="tl">
                    <a:srgbClr val="C0C0C0"/>
                  </a:outerShdw>
                </a:effectLst>
                <a:ea typeface="ＭＳ Ｐゴシック" panose="020B0600070205080204" pitchFamily="34" charset="-128"/>
              </a:rPr>
              <a:t>th</a:t>
            </a:r>
            <a:r>
              <a:rPr lang="en-US" altLang="en-US" sz="4000" dirty="0">
                <a:effectLst>
                  <a:outerShdw blurRad="38100" dist="38100" dir="2700000" algn="tl">
                    <a:srgbClr val="C0C0C0"/>
                  </a:outerShdw>
                </a:effectLst>
                <a:ea typeface="ＭＳ Ｐゴシック" panose="020B0600070205080204" pitchFamily="34" charset="-128"/>
              </a:rPr>
              <a:t> Century</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600200"/>
            <a:ext cx="8382000" cy="4525963"/>
          </a:xfrm>
        </p:spPr>
        <p:txBody>
          <a:bodyPr/>
          <a:lstStyle/>
          <a:p>
            <a:r>
              <a:rPr lang="en-US" dirty="0">
                <a:effectLst/>
              </a:rPr>
              <a:t>Many different languages, cultures, and religious beliefs were present in the British colonies.</a:t>
            </a:r>
          </a:p>
          <a:p>
            <a:r>
              <a:rPr lang="en-US" dirty="0">
                <a:effectLst/>
              </a:rPr>
              <a:t>Such diversity was rare in Europe, where most countries were populated by those with similar cultures, languages, heritages, and religions.</a:t>
            </a:r>
          </a:p>
          <a:p>
            <a:r>
              <a:rPr lang="en-US" dirty="0"/>
              <a:t>The degree of religious intolerance in Britain and her colonies was low compared to other European nations.</a:t>
            </a:r>
            <a:endParaRPr lang="en-US" dirty="0">
              <a:effectLst/>
            </a:endParaRPr>
          </a:p>
          <a:p>
            <a:endParaRPr lang="en-US" dirty="0">
              <a:effectLst/>
            </a:endParaRP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5</a:t>
            </a:fld>
            <a:endParaRPr lang="en-US" altLang="en-US" sz="1200">
              <a:solidFill>
                <a:srgbClr val="898989"/>
              </a:solidFill>
            </a:endParaRPr>
          </a:p>
        </p:txBody>
      </p:sp>
    </p:spTree>
  </p:cSld>
  <p:clrMapOvr>
    <a:masterClrMapping/>
  </p:clrMapOvr>
  <p:transition spd="med">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The First Continental Congress</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800" dirty="0"/>
              <a:t>C</a:t>
            </a:r>
            <a:r>
              <a:rPr lang="en-US" sz="2800" dirty="0">
                <a:effectLst/>
              </a:rPr>
              <a:t>olonial leaders were summoned for a meeting in Philadelphia to discuss the matter further.</a:t>
            </a:r>
          </a:p>
          <a:p>
            <a:r>
              <a:rPr lang="en-US" sz="2800" dirty="0">
                <a:effectLst/>
              </a:rPr>
              <a:t>Every colonies but Georgia sent representatives to this </a:t>
            </a:r>
            <a:r>
              <a:rPr lang="en-US" sz="2800" b="1" dirty="0">
                <a:effectLst/>
              </a:rPr>
              <a:t>First Continental Congress</a:t>
            </a:r>
            <a:r>
              <a:rPr lang="en-US" sz="2800" dirty="0">
                <a:solidFill>
                  <a:srgbClr val="000000"/>
                </a:solidFill>
                <a:effectLst/>
              </a:rPr>
              <a:t>.</a:t>
            </a:r>
          </a:p>
          <a:p>
            <a:r>
              <a:rPr lang="en-US" sz="2800" dirty="0">
                <a:effectLst/>
              </a:rPr>
              <a:t>Those who arrived in September 1774 were some of the most important leaders in the colonies:</a:t>
            </a:r>
          </a:p>
          <a:p>
            <a:pPr lvl="1"/>
            <a:r>
              <a:rPr lang="en-US" sz="2400" dirty="0">
                <a:effectLst/>
              </a:rPr>
              <a:t>Sam Adams, John Dickinson, and Patrick Henry were all known throughout the colonies for their opposition to Parliament.</a:t>
            </a:r>
          </a:p>
          <a:p>
            <a:pPr lvl="1"/>
            <a:r>
              <a:rPr lang="en-US" sz="2400" dirty="0">
                <a:effectLst/>
              </a:rPr>
              <a:t>Other delegates like John Adams and George Washington would soon emerge as leaders.</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50</a:t>
            </a:fld>
            <a:endParaRPr lang="en-US" altLang="en-US" sz="1200">
              <a:solidFill>
                <a:srgbClr val="898989"/>
              </a:solidFill>
            </a:endParaRPr>
          </a:p>
        </p:txBody>
      </p:sp>
    </p:spTree>
    <p:extLst>
      <p:ext uri="{BB962C8B-B14F-4D97-AF65-F5344CB8AC3E}">
        <p14:creationId xmlns:p14="http://schemas.microsoft.com/office/powerpoint/2010/main" val="4065251622"/>
      </p:ext>
    </p:extLst>
  </p:cSld>
  <p:clrMapOvr>
    <a:masterClrMapping/>
  </p:clrMapOvr>
  <p:transition spd="med">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The First Continental Congress Pt. 2</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800" dirty="0">
                <a:effectLst/>
              </a:rPr>
              <a:t>The delegates agreed that Parliament’s actions against Massachusetts were unconstitutional and illegal, but they disagreed on what to do about it.</a:t>
            </a:r>
          </a:p>
          <a:p>
            <a:r>
              <a:rPr lang="en-US" sz="2800" dirty="0">
                <a:effectLst/>
              </a:rPr>
              <a:t>Some believed written petitions to Parliament and King George III would be best, others argued the petitions they sent for earlier acts had little effect, but most agreed it was time to take more forceful actions.</a:t>
            </a:r>
          </a:p>
          <a:p>
            <a:r>
              <a:rPr lang="en-US" sz="2800" dirty="0">
                <a:effectLst/>
              </a:rPr>
              <a:t>Some wanted all the colonies to prepare their</a:t>
            </a:r>
            <a:r>
              <a:rPr lang="en-US" sz="2800" dirty="0"/>
              <a:t> </a:t>
            </a:r>
            <a:r>
              <a:rPr lang="en-US" sz="2800" dirty="0">
                <a:effectLst/>
              </a:rPr>
              <a:t>militias, but most thought such a proposal went too far as the idea of fighting against their own countrymen was too much for many to consider in 1774.</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51</a:t>
            </a:fld>
            <a:endParaRPr lang="en-US" altLang="en-US" sz="1200">
              <a:solidFill>
                <a:srgbClr val="898989"/>
              </a:solidFill>
            </a:endParaRPr>
          </a:p>
        </p:txBody>
      </p:sp>
    </p:spTree>
    <p:extLst>
      <p:ext uri="{BB962C8B-B14F-4D97-AF65-F5344CB8AC3E}">
        <p14:creationId xmlns:p14="http://schemas.microsoft.com/office/powerpoint/2010/main" val="1168616732"/>
      </p:ext>
    </p:extLst>
  </p:cSld>
  <p:clrMapOvr>
    <a:masterClrMapping/>
  </p:clrMapOvr>
  <p:transition spd="med">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The First Continental Congress Pt. 3</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500" dirty="0">
                <a:effectLst/>
              </a:rPr>
              <a:t>The First Continental Congress voted to boycott nearly all British goods as long as the Intolerable </a:t>
            </a:r>
            <a:r>
              <a:rPr lang="en-US" sz="2500" dirty="0"/>
              <a:t>Acts existed to pressure Parliament, pledging to stop selling goods to Britain if the acts were </a:t>
            </a:r>
            <a:r>
              <a:rPr lang="en-US" sz="2500" dirty="0">
                <a:effectLst/>
              </a:rPr>
              <a:t>not repealed by September 1775.</a:t>
            </a:r>
          </a:p>
          <a:p>
            <a:r>
              <a:rPr lang="en-US" sz="2500" dirty="0">
                <a:effectLst/>
              </a:rPr>
              <a:t>This showed a lot of support for Massachusetts and was the opposite of what Parliament expected.</a:t>
            </a:r>
          </a:p>
          <a:p>
            <a:r>
              <a:rPr lang="en-US" sz="2500" dirty="0">
                <a:effectLst/>
              </a:rPr>
              <a:t>British leaders believed their harsh measures against Massachusetts would intimidate the other colonies to behave better, but it instead brought them closer together.</a:t>
            </a:r>
          </a:p>
          <a:p>
            <a:r>
              <a:rPr lang="en-US" sz="2500" dirty="0">
                <a:effectLst/>
              </a:rPr>
              <a:t>Many colonists saw Boston’s problem as their own and were willing to sacrifice their own comfort in order to help them.</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52</a:t>
            </a:fld>
            <a:endParaRPr lang="en-US" altLang="en-US" sz="1200">
              <a:solidFill>
                <a:srgbClr val="898989"/>
              </a:solidFill>
            </a:endParaRPr>
          </a:p>
        </p:txBody>
      </p:sp>
    </p:spTree>
    <p:extLst>
      <p:ext uri="{BB962C8B-B14F-4D97-AF65-F5344CB8AC3E}">
        <p14:creationId xmlns:p14="http://schemas.microsoft.com/office/powerpoint/2010/main" val="2489435581"/>
      </p:ext>
    </p:extLst>
  </p:cSld>
  <p:clrMapOvr>
    <a:masterClrMapping/>
  </p:clrMapOvr>
  <p:transition spd="med">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Gunpowder and Arms</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800" dirty="0">
                <a:effectLst/>
              </a:rPr>
              <a:t>Colonial leaders hoped the boycott would convince Parliament to repeal its actions, but there were reports of more British troops sailing for Boston to join those already in the city.</a:t>
            </a:r>
          </a:p>
          <a:p>
            <a:r>
              <a:rPr lang="en-US" sz="2800" dirty="0">
                <a:effectLst/>
              </a:rPr>
              <a:t>Parliament also banned the shipment of gunpowder and musket to the colonies, suggesting Parliament hoped to disarm them to subdue the colonies by force.</a:t>
            </a:r>
          </a:p>
          <a:p>
            <a:r>
              <a:rPr lang="en-US" sz="2800" dirty="0"/>
              <a:t>O</a:t>
            </a:r>
            <a:r>
              <a:rPr lang="en-US" sz="2800" dirty="0">
                <a:effectLst/>
              </a:rPr>
              <a:t>btaining gunpowder and weapons, as well as forming and training militias, became the primary task across the colonies.</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53</a:t>
            </a:fld>
            <a:endParaRPr lang="en-US" altLang="en-US" sz="1200">
              <a:solidFill>
                <a:srgbClr val="898989"/>
              </a:solidFill>
            </a:endParaRPr>
          </a:p>
        </p:txBody>
      </p:sp>
    </p:spTree>
    <p:extLst>
      <p:ext uri="{BB962C8B-B14F-4D97-AF65-F5344CB8AC3E}">
        <p14:creationId xmlns:p14="http://schemas.microsoft.com/office/powerpoint/2010/main" val="3165966144"/>
      </p:ext>
    </p:extLst>
  </p:cSld>
  <p:clrMapOvr>
    <a:masterClrMapping/>
  </p:clrMapOvr>
  <p:transition spd="med">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“Liberty or Death”</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800" dirty="0">
                <a:effectLst/>
              </a:rPr>
              <a:t>Patrick Henry declared, “Give me liberty or give me death!” at a meeting of Virginia’s leaders in spring of 1775, arguing there was no reason for Britain to send so many troops other than to subdue the colonists and that war with Great Britain could not be avoided.</a:t>
            </a:r>
          </a:p>
          <a:p>
            <a:r>
              <a:rPr lang="en-US" sz="2800" dirty="0">
                <a:effectLst/>
              </a:rPr>
              <a:t>Twelve years </a:t>
            </a:r>
            <a:r>
              <a:rPr lang="en-US" sz="2800">
                <a:effectLst/>
              </a:rPr>
              <a:t>of disagreements </a:t>
            </a:r>
            <a:r>
              <a:rPr lang="en-US" sz="2800" dirty="0">
                <a:effectLst/>
              </a:rPr>
              <a:t>between the Parliament and the colonies in America had now reached a breaking point, and events in Massachusetts three weeks after Henry’s speech would prove him correct.</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54</a:t>
            </a:fld>
            <a:endParaRPr lang="en-US" altLang="en-US" sz="1200">
              <a:solidFill>
                <a:srgbClr val="898989"/>
              </a:solidFill>
            </a:endParaRPr>
          </a:p>
        </p:txBody>
      </p:sp>
    </p:spTree>
    <p:extLst>
      <p:ext uri="{BB962C8B-B14F-4D97-AF65-F5344CB8AC3E}">
        <p14:creationId xmlns:p14="http://schemas.microsoft.com/office/powerpoint/2010/main" val="2556473032"/>
      </p:ext>
    </p:extLst>
  </p:cSld>
  <p:clrMapOvr>
    <a:masterClrMapping/>
  </p:clrMapOvr>
  <p:transition spd="med">
    <p:wipe dir="r"/>
  </p:transition>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724D0B-0973-8200-CC34-3A5A6E1364F9}"/>
              </a:ext>
            </a:extLst>
          </p:cNvPr>
          <p:cNvSpPr/>
          <p:nvPr/>
        </p:nvSpPr>
        <p:spPr>
          <a:xfrm>
            <a:off x="3464709" y="6400800"/>
            <a:ext cx="2214581" cy="320674"/>
          </a:xfrm>
          <a:prstGeom prst="rect">
            <a:avLst/>
          </a:prstGeom>
          <a:solidFill>
            <a:srgbClr val="10253F">
              <a:alpha val="81961"/>
            </a:srgb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extBox 1">
            <a:extLst>
              <a:ext uri="{FF2B5EF4-FFF2-40B4-BE49-F238E27FC236}">
                <a16:creationId xmlns:a16="http://schemas.microsoft.com/office/drawing/2014/main" id="{FF6E82F3-1ACE-DA4D-B681-4147C7033FC4}"/>
              </a:ext>
            </a:extLst>
          </p:cNvPr>
          <p:cNvSpPr txBox="1"/>
          <p:nvPr/>
        </p:nvSpPr>
        <p:spPr>
          <a:xfrm>
            <a:off x="3464709" y="6352143"/>
            <a:ext cx="2214581" cy="369332"/>
          </a:xfrm>
          <a:prstGeom prst="rect">
            <a:avLst/>
          </a:prstGeom>
          <a:noFill/>
          <a:effectLst>
            <a:softEdge rad="31750"/>
          </a:effectLst>
        </p:spPr>
        <p:txBody>
          <a:bodyPr wrap="none">
            <a:spAutoFit/>
          </a:bodyPr>
          <a:lstStyle/>
          <a:p>
            <a:pPr eaLnBrk="1" fontAlgn="auto" hangingPunct="1">
              <a:spcBef>
                <a:spcPts val="0"/>
              </a:spcBef>
              <a:spcAft>
                <a:spcPts val="0"/>
              </a:spcAft>
              <a:defRPr/>
            </a:pPr>
            <a:r>
              <a:rPr lang="en-US" dirty="0">
                <a:latin typeface="+mn-lt"/>
                <a:ea typeface="+mn-ea"/>
                <a:hlinkClick r:id="rId4" action="ppaction://hlinksldjump"/>
              </a:rPr>
              <a:t>Return to Main Menu</a:t>
            </a:r>
            <a:endParaRPr lang="en-US" dirty="0">
              <a:latin typeface="+mn-lt"/>
              <a:ea typeface="+mn-ea"/>
            </a:endParaRPr>
          </a:p>
        </p:txBody>
      </p:sp>
      <p:sp>
        <p:nvSpPr>
          <p:cNvPr id="87045" name="Slide Number Placeholder 3">
            <a:extLst>
              <a:ext uri="{FF2B5EF4-FFF2-40B4-BE49-F238E27FC236}">
                <a16:creationId xmlns:a16="http://schemas.microsoft.com/office/drawing/2014/main" id="{95D68F33-59A4-FD41-9F1F-D351B09DE1C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C9C1A0EA-90F7-C441-A676-B5E8E89F53F1}" type="slidenum">
              <a:rPr lang="en-US" altLang="en-US" sz="1200" smtClean="0">
                <a:solidFill>
                  <a:srgbClr val="898989"/>
                </a:solidFill>
              </a:rPr>
              <a:pPr>
                <a:spcBef>
                  <a:spcPct val="0"/>
                </a:spcBef>
                <a:buFontTx/>
                <a:buNone/>
              </a:pPr>
              <a:t>55</a:t>
            </a:fld>
            <a:endParaRPr lang="en-US" altLang="en-US" sz="1200">
              <a:solidFill>
                <a:srgbClr val="898989"/>
              </a:solidFill>
            </a:endParaRPr>
          </a:p>
        </p:txBody>
      </p:sp>
      <p:sp>
        <p:nvSpPr>
          <p:cNvPr id="3" name="Rectangle 2">
            <a:extLst>
              <a:ext uri="{FF2B5EF4-FFF2-40B4-BE49-F238E27FC236}">
                <a16:creationId xmlns:a16="http://schemas.microsoft.com/office/drawing/2014/main" id="{D6E74FF2-7B48-B378-9D71-10D31F2A2F59}"/>
              </a:ext>
            </a:extLst>
          </p:cNvPr>
          <p:cNvSpPr/>
          <p:nvPr/>
        </p:nvSpPr>
        <p:spPr>
          <a:xfrm>
            <a:off x="76200" y="5493604"/>
            <a:ext cx="8991600" cy="858540"/>
          </a:xfrm>
          <a:prstGeom prst="rect">
            <a:avLst/>
          </a:prstGeom>
          <a:solidFill>
            <a:srgbClr val="10253F">
              <a:alpha val="81961"/>
            </a:srgb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7046" name="TextBox 4">
            <a:extLst>
              <a:ext uri="{FF2B5EF4-FFF2-40B4-BE49-F238E27FC236}">
                <a16:creationId xmlns:a16="http://schemas.microsoft.com/office/drawing/2014/main" id="{3297C84C-1DAC-AF42-8032-A91BBA866D53}"/>
              </a:ext>
            </a:extLst>
          </p:cNvPr>
          <p:cNvSpPr txBox="1">
            <a:spLocks noChangeArrowheads="1"/>
          </p:cNvSpPr>
          <p:nvPr/>
        </p:nvSpPr>
        <p:spPr bwMode="auto">
          <a:xfrm>
            <a:off x="76200" y="5493603"/>
            <a:ext cx="8991600" cy="830997"/>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solidFill>
                  <a:schemeClr val="bg1"/>
                </a:solidFill>
              </a:rPr>
              <a:t>Image Credits</a:t>
            </a:r>
            <a:endParaRPr lang="en-US" altLang="en-US" sz="1200" dirty="0">
              <a:solidFill>
                <a:schemeClr val="bg1"/>
              </a:solidFill>
            </a:endParaRPr>
          </a:p>
          <a:p>
            <a:pPr eaLnBrk="1" hangingPunct="1">
              <a:spcBef>
                <a:spcPct val="0"/>
              </a:spcBef>
              <a:buFontTx/>
              <a:buNone/>
            </a:pPr>
            <a:r>
              <a:rPr lang="en-US" altLang="en-US" sz="1000" dirty="0">
                <a:solidFill>
                  <a:schemeClr val="bg1"/>
                </a:solidFill>
              </a:rPr>
              <a:t>Slide 1: </a:t>
            </a:r>
            <a:r>
              <a:rPr lang="en-US" sz="1000" dirty="0" err="1">
                <a:solidFill>
                  <a:schemeClr val="bg1"/>
                </a:solidFill>
              </a:rPr>
              <a:t>jc.winkler</a:t>
            </a:r>
            <a:r>
              <a:rPr lang="en-US" sz="1000" dirty="0">
                <a:solidFill>
                  <a:schemeClr val="bg1"/>
                </a:solidFill>
              </a:rPr>
              <a:t>, https://</a:t>
            </a:r>
            <a:r>
              <a:rPr lang="en-US" sz="1000" dirty="0" err="1">
                <a:solidFill>
                  <a:schemeClr val="bg1"/>
                </a:solidFill>
              </a:rPr>
              <a:t>creativecommons.org</a:t>
            </a:r>
            <a:r>
              <a:rPr lang="en-US" sz="1000" dirty="0">
                <a:solidFill>
                  <a:schemeClr val="bg1"/>
                </a:solidFill>
              </a:rPr>
              <a:t>/licenses/by/2.0/</a:t>
            </a:r>
            <a:r>
              <a:rPr lang="en-US" sz="1000" dirty="0" err="1">
                <a:solidFill>
                  <a:schemeClr val="bg1"/>
                </a:solidFill>
              </a:rPr>
              <a:t>deed.en</a:t>
            </a:r>
            <a:r>
              <a:rPr lang="en-US" altLang="en-US" sz="1000" dirty="0">
                <a:solidFill>
                  <a:schemeClr val="bg1"/>
                </a:solidFill>
              </a:rPr>
              <a:t>, Wikimedia Commons </a:t>
            </a:r>
          </a:p>
          <a:p>
            <a:pPr eaLnBrk="1" hangingPunct="1">
              <a:spcBef>
                <a:spcPct val="0"/>
              </a:spcBef>
              <a:buFontTx/>
              <a:buNone/>
            </a:pPr>
            <a:r>
              <a:rPr lang="en-US" altLang="en-US" sz="1000" dirty="0">
                <a:solidFill>
                  <a:schemeClr val="bg1"/>
                </a:solidFill>
              </a:rPr>
              <a:t>Slide 2: </a:t>
            </a:r>
            <a:r>
              <a:rPr lang="en-US" sz="1000" dirty="0">
                <a:solidFill>
                  <a:schemeClr val="bg1"/>
                </a:solidFill>
              </a:rPr>
              <a:t>Bluepoint951, https://</a:t>
            </a:r>
            <a:r>
              <a:rPr lang="en-US" sz="1000" dirty="0" err="1">
                <a:solidFill>
                  <a:schemeClr val="bg1"/>
                </a:solidFill>
              </a:rPr>
              <a:t>creativecommons.org</a:t>
            </a:r>
            <a:r>
              <a:rPr lang="en-US" sz="1000" dirty="0">
                <a:solidFill>
                  <a:schemeClr val="bg1"/>
                </a:solidFill>
              </a:rPr>
              <a:t>/licenses/by-</a:t>
            </a:r>
            <a:r>
              <a:rPr lang="en-US" sz="1000" dirty="0" err="1">
                <a:solidFill>
                  <a:schemeClr val="bg1"/>
                </a:solidFill>
              </a:rPr>
              <a:t>sa</a:t>
            </a:r>
            <a:r>
              <a:rPr lang="en-US" sz="1000" dirty="0">
                <a:solidFill>
                  <a:schemeClr val="bg1"/>
                </a:solidFill>
              </a:rPr>
              <a:t>/2.5/</a:t>
            </a:r>
            <a:r>
              <a:rPr lang="en-US" sz="1000" dirty="0" err="1">
                <a:solidFill>
                  <a:schemeClr val="bg1"/>
                </a:solidFill>
              </a:rPr>
              <a:t>deed.en</a:t>
            </a:r>
            <a:r>
              <a:rPr lang="en-US" altLang="en-US" sz="1000" dirty="0">
                <a:solidFill>
                  <a:schemeClr val="bg1"/>
                </a:solidFill>
              </a:rPr>
              <a:t>, Wikimedia Commons</a:t>
            </a:r>
          </a:p>
          <a:p>
            <a:pPr eaLnBrk="1" hangingPunct="1">
              <a:spcBef>
                <a:spcPct val="0"/>
              </a:spcBef>
              <a:buFontTx/>
              <a:buNone/>
            </a:pPr>
            <a:r>
              <a:rPr lang="en-US" altLang="en-US" sz="1000" dirty="0">
                <a:solidFill>
                  <a:schemeClr val="bg1"/>
                </a:solidFill>
              </a:rPr>
              <a:t>Final Slide: </a:t>
            </a:r>
            <a:r>
              <a:rPr lang="en-US" sz="1000" dirty="0">
                <a:solidFill>
                  <a:schemeClr val="bg1"/>
                </a:solidFill>
              </a:rPr>
              <a:t>Royalpt78, https://</a:t>
            </a:r>
            <a:r>
              <a:rPr lang="en-US" sz="1000" dirty="0" err="1">
                <a:solidFill>
                  <a:schemeClr val="bg1"/>
                </a:solidFill>
              </a:rPr>
              <a:t>creativecommons.org</a:t>
            </a:r>
            <a:r>
              <a:rPr lang="en-US" sz="1000" dirty="0">
                <a:solidFill>
                  <a:schemeClr val="bg1"/>
                </a:solidFill>
              </a:rPr>
              <a:t>/licenses/by-</a:t>
            </a:r>
            <a:r>
              <a:rPr lang="en-US" sz="1000" dirty="0" err="1">
                <a:solidFill>
                  <a:schemeClr val="bg1"/>
                </a:solidFill>
              </a:rPr>
              <a:t>sa</a:t>
            </a:r>
            <a:r>
              <a:rPr lang="en-US" sz="1000" dirty="0">
                <a:solidFill>
                  <a:schemeClr val="bg1"/>
                </a:solidFill>
              </a:rPr>
              <a:t>/3.0/</a:t>
            </a:r>
            <a:r>
              <a:rPr lang="en-US" sz="1000" dirty="0" err="1">
                <a:solidFill>
                  <a:schemeClr val="bg1"/>
                </a:solidFill>
              </a:rPr>
              <a:t>deed.en</a:t>
            </a:r>
            <a:r>
              <a:rPr lang="en-US" altLang="en-US" sz="1000">
                <a:solidFill>
                  <a:schemeClr val="bg1"/>
                </a:solidFill>
              </a:rPr>
              <a:t>, Wikimedia Commons</a:t>
            </a:r>
            <a:endParaRPr lang="en-US" altLang="en-US" sz="1000" dirty="0">
              <a:solidFill>
                <a:schemeClr val="bg1"/>
              </a:solidFill>
            </a:endParaRPr>
          </a:p>
        </p:txBody>
      </p:sp>
      <p:sp>
        <p:nvSpPr>
          <p:cNvPr id="5" name="TextBox 4">
            <a:extLst>
              <a:ext uri="{FF2B5EF4-FFF2-40B4-BE49-F238E27FC236}">
                <a16:creationId xmlns:a16="http://schemas.microsoft.com/office/drawing/2014/main" id="{65027032-9573-A6DA-19B7-21372C30607C}"/>
              </a:ext>
            </a:extLst>
          </p:cNvPr>
          <p:cNvSpPr txBox="1"/>
          <p:nvPr/>
        </p:nvSpPr>
        <p:spPr>
          <a:xfrm>
            <a:off x="6585857" y="0"/>
            <a:ext cx="2579914" cy="307777"/>
          </a:xfrm>
          <a:prstGeom prst="rect">
            <a:avLst/>
          </a:prstGeom>
          <a:noFill/>
        </p:spPr>
        <p:txBody>
          <a:bodyPr wrap="square" rtlCol="0">
            <a:spAutoFit/>
          </a:bodyPr>
          <a:lstStyle/>
          <a:p>
            <a:r>
              <a:rPr lang="en-US" sz="1400" dirty="0">
                <a:solidFill>
                  <a:schemeClr val="bg1"/>
                </a:solidFill>
                <a:latin typeface="+mn-lt"/>
              </a:rPr>
              <a:t>St. Louis Cathedral, New Orleans</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childTnLst>
                                </p:cTn>
                              </p:par>
                              <p:par>
                                <p:cTn id="11" presetID="39" presetClass="entr" presetSubtype="0" accel="10000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Proud to Be British</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600200"/>
            <a:ext cx="8382000" cy="4525963"/>
          </a:xfrm>
        </p:spPr>
        <p:txBody>
          <a:bodyPr/>
          <a:lstStyle/>
          <a:p>
            <a:r>
              <a:rPr lang="en-US" dirty="0">
                <a:effectLst/>
              </a:rPr>
              <a:t>Britain and her colonies were thriving 150 years after initial settlement.</a:t>
            </a:r>
          </a:p>
          <a:p>
            <a:r>
              <a:rPr lang="en-US" dirty="0">
                <a:effectLst/>
              </a:rPr>
              <a:t>Most colonists were proud to be British.</a:t>
            </a:r>
          </a:p>
          <a:p>
            <a:r>
              <a:rPr lang="en-US" dirty="0">
                <a:effectLst/>
              </a:rPr>
              <a:t>Colonists copied the latest fashions and read the latest news from London, aspired to send their sons to schools in Britain, and copied popular British architecture.</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6</a:t>
            </a:fld>
            <a:endParaRPr lang="en-US" altLang="en-US" sz="1200">
              <a:solidFill>
                <a:srgbClr val="898989"/>
              </a:solidFill>
            </a:endParaRPr>
          </a:p>
        </p:txBody>
      </p:sp>
    </p:spTree>
    <p:extLst>
      <p:ext uri="{BB962C8B-B14F-4D97-AF65-F5344CB8AC3E}">
        <p14:creationId xmlns:p14="http://schemas.microsoft.com/office/powerpoint/2010/main" val="2644887954"/>
      </p:ext>
    </p:extLst>
  </p:cSld>
  <p:clrMapOvr>
    <a:masterClrMapping/>
  </p:clrMapOvr>
  <p:transition spd="med">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The Enlightenment</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800" dirty="0">
                <a:effectLst/>
              </a:rPr>
              <a:t>There were many common beliefs about governing a country present in European countries leading up to the colonial era.</a:t>
            </a:r>
          </a:p>
          <a:p>
            <a:r>
              <a:rPr lang="en-US" sz="2800" dirty="0">
                <a:effectLst/>
              </a:rPr>
              <a:t>Monarchs ruled from crowning until death and would be succeeded by another blood relative, usually their child.</a:t>
            </a:r>
          </a:p>
          <a:p>
            <a:r>
              <a:rPr lang="en-US" sz="2800" dirty="0">
                <a:effectLst/>
              </a:rPr>
              <a:t>Monarchs were also typically absolute rulers, with England being an unusual case because parliament shared some governing power with the monarch. </a:t>
            </a:r>
          </a:p>
          <a:p>
            <a:r>
              <a:rPr lang="en-US" sz="2800" dirty="0">
                <a:effectLst/>
              </a:rPr>
              <a:t>Finally, most people accepted the monarch’s governing powers as a gift of God.</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7</a:t>
            </a:fld>
            <a:endParaRPr lang="en-US" altLang="en-US" sz="1200">
              <a:solidFill>
                <a:srgbClr val="898989"/>
              </a:solidFill>
            </a:endParaRPr>
          </a:p>
        </p:txBody>
      </p:sp>
    </p:spTree>
    <p:extLst>
      <p:ext uri="{BB962C8B-B14F-4D97-AF65-F5344CB8AC3E}">
        <p14:creationId xmlns:p14="http://schemas.microsoft.com/office/powerpoint/2010/main" val="2654348460"/>
      </p:ext>
    </p:extLst>
  </p:cSld>
  <p:clrMapOvr>
    <a:masterClrMapping/>
  </p:clrMapOvr>
  <p:transition spd="med">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The Enlightenment Pt. 2</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524000"/>
            <a:ext cx="8382000" cy="4602163"/>
          </a:xfrm>
        </p:spPr>
        <p:txBody>
          <a:bodyPr/>
          <a:lstStyle/>
          <a:p>
            <a:r>
              <a:rPr lang="en-US" sz="3100" dirty="0">
                <a:effectLst/>
              </a:rPr>
              <a:t>In the 16th and 17th centuries, an increasing number of people became educated. </a:t>
            </a:r>
          </a:p>
          <a:p>
            <a:r>
              <a:rPr lang="en-US" sz="3100" dirty="0">
                <a:effectLst/>
              </a:rPr>
              <a:t>European thinkers began to study various sciences and shared their new ideas and discoveries with other educated people across the continent.</a:t>
            </a:r>
          </a:p>
          <a:p>
            <a:r>
              <a:rPr lang="en-US" sz="3100" dirty="0">
                <a:effectLst/>
              </a:rPr>
              <a:t>Ideas emerged about the treatment of people and about the ability of people to ask and answer questions through logic and reasoning.</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8</a:t>
            </a:fld>
            <a:endParaRPr lang="en-US" altLang="en-US" sz="1200">
              <a:solidFill>
                <a:srgbClr val="898989"/>
              </a:solidFill>
            </a:endParaRPr>
          </a:p>
        </p:txBody>
      </p:sp>
    </p:spTree>
    <p:extLst>
      <p:ext uri="{BB962C8B-B14F-4D97-AF65-F5344CB8AC3E}">
        <p14:creationId xmlns:p14="http://schemas.microsoft.com/office/powerpoint/2010/main" val="1579983515"/>
      </p:ext>
    </p:extLst>
  </p:cSld>
  <p:clrMapOvr>
    <a:masterClrMapping/>
  </p:clrMapOvr>
  <p:transition spd="med">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The Enlightenment Pt. 3</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524000"/>
            <a:ext cx="8382000" cy="4602163"/>
          </a:xfrm>
        </p:spPr>
        <p:txBody>
          <a:bodyPr/>
          <a:lstStyle/>
          <a:p>
            <a:r>
              <a:rPr lang="en-US" sz="2800" dirty="0">
                <a:effectLst/>
              </a:rPr>
              <a:t>By the 1700s, new ideas about science, government, and society were shared and talked about in Europe and its colonies, marking the era known as the </a:t>
            </a:r>
            <a:r>
              <a:rPr lang="en-US" sz="2800" b="1" dirty="0">
                <a:effectLst/>
              </a:rPr>
              <a:t>Enlightenment</a:t>
            </a:r>
            <a:r>
              <a:rPr lang="en-US" sz="2800" dirty="0">
                <a:effectLst/>
              </a:rPr>
              <a:t>, or Age of Reason.</a:t>
            </a:r>
          </a:p>
          <a:p>
            <a:r>
              <a:rPr lang="en-US" sz="2800" dirty="0">
                <a:effectLst/>
              </a:rPr>
              <a:t>Some enlightened thinkers argued, among other things, that the main purpose of government was to protect the natural rights of life, liberty, and property of the people, and that government obtained power through the consent of the people.</a:t>
            </a:r>
          </a:p>
          <a:p>
            <a:r>
              <a:rPr lang="en-US" sz="2800" dirty="0">
                <a:effectLst/>
              </a:rPr>
              <a:t>Such thinking would lead to many changes in the world, including the formation of the United States.</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9</a:t>
            </a:fld>
            <a:endParaRPr lang="en-US" altLang="en-US" sz="1200">
              <a:solidFill>
                <a:srgbClr val="898989"/>
              </a:solidFill>
            </a:endParaRPr>
          </a:p>
        </p:txBody>
      </p:sp>
    </p:spTree>
    <p:extLst>
      <p:ext uri="{BB962C8B-B14F-4D97-AF65-F5344CB8AC3E}">
        <p14:creationId xmlns:p14="http://schemas.microsoft.com/office/powerpoint/2010/main" val="3360035708"/>
      </p:ext>
    </p:extLst>
  </p:cSld>
  <p:clrMapOvr>
    <a:masterClrMapping/>
  </p:clrMapOvr>
  <p:transition spd="med">
    <p:wipe dir="r"/>
  </p:transition>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17237</TotalTime>
  <Words>4716</Words>
  <Application>Microsoft Macintosh PowerPoint</Application>
  <PresentationFormat>On-screen Show (4:3)</PresentationFormat>
  <Paragraphs>323</Paragraphs>
  <Slides>55</Slides>
  <Notes>55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55</vt:i4>
      </vt:variant>
    </vt:vector>
  </HeadingPairs>
  <TitlesOfParts>
    <vt:vector size="59" baseType="lpstr">
      <vt:lpstr>Arial</vt:lpstr>
      <vt:lpstr>Calibri</vt:lpstr>
      <vt:lpstr>Wingdings</vt:lpstr>
      <vt:lpstr>Office Theme</vt:lpstr>
      <vt:lpstr>PowerPoint Presentation</vt:lpstr>
      <vt:lpstr>PowerPoint Presentation</vt:lpstr>
      <vt:lpstr>Section 1: British America in the 18th Century</vt:lpstr>
      <vt:lpstr>Section 1: British America in the 18th Century</vt:lpstr>
      <vt:lpstr>British America in the 18th Century</vt:lpstr>
      <vt:lpstr>Proud to Be British</vt:lpstr>
      <vt:lpstr>The Enlightenment</vt:lpstr>
      <vt:lpstr>The Enlightenment Pt. 2</vt:lpstr>
      <vt:lpstr>The Enlightenment Pt. 3</vt:lpstr>
      <vt:lpstr>The Great Awakening</vt:lpstr>
      <vt:lpstr>Mercantilism</vt:lpstr>
      <vt:lpstr>Mercantilism Pt. 2</vt:lpstr>
      <vt:lpstr>Mercantilism Pt. 3</vt:lpstr>
      <vt:lpstr>Salutary Neglect</vt:lpstr>
      <vt:lpstr>Section 2: The French and Indian War</vt:lpstr>
      <vt:lpstr>Section 2: The French and Indian War</vt:lpstr>
      <vt:lpstr>The French and Indian War</vt:lpstr>
      <vt:lpstr>The French and Indian War Pt. 2</vt:lpstr>
      <vt:lpstr>Control of the Ohio River</vt:lpstr>
      <vt:lpstr>Young George Washington, Diplomat</vt:lpstr>
      <vt:lpstr>The Battle of Fort Necessity</vt:lpstr>
      <vt:lpstr>The Battle of Fort Necessity Pt. 2</vt:lpstr>
      <vt:lpstr>The Battle of Fort Necessity Pt. 3</vt:lpstr>
      <vt:lpstr>The Battle of Fort Necessity Pt. 4</vt:lpstr>
      <vt:lpstr>The End of the War</vt:lpstr>
      <vt:lpstr>War Debt Leads to New Colonial Policies</vt:lpstr>
      <vt:lpstr>Section 3: Dispute with Britain</vt:lpstr>
      <vt:lpstr>Section 3: Dispute with Britain</vt:lpstr>
      <vt:lpstr>Dispute with Britain</vt:lpstr>
      <vt:lpstr>Dispute with Britain Pt. 2</vt:lpstr>
      <vt:lpstr>The Stamp Act</vt:lpstr>
      <vt:lpstr>The Stamp Act Pt. 2</vt:lpstr>
      <vt:lpstr>The Stamp Act Pt. 3</vt:lpstr>
      <vt:lpstr>The Stamp Act Pt. 4</vt:lpstr>
      <vt:lpstr>The Stamp Act Pt. 5</vt:lpstr>
      <vt:lpstr>The Townshend Duties</vt:lpstr>
      <vt:lpstr>The Townshend Duties Pt. 2</vt:lpstr>
      <vt:lpstr>The Boston Massacre</vt:lpstr>
      <vt:lpstr>The Boston Massacre Pt. 2</vt:lpstr>
      <vt:lpstr>The Boston Massacre Pt. 3</vt:lpstr>
      <vt:lpstr>Section 4: Tensions Rise to a Breaking Point</vt:lpstr>
      <vt:lpstr>Section 4: Tensions Rise to a Breaking Point</vt:lpstr>
      <vt:lpstr>Tensions Rise to a Breaking Point</vt:lpstr>
      <vt:lpstr>The Tea Act of 1773</vt:lpstr>
      <vt:lpstr>The Tea Act of 1773 Pt. 2</vt:lpstr>
      <vt:lpstr>The Boston Tea Party</vt:lpstr>
      <vt:lpstr>The Coercive (Intolerable) Acts</vt:lpstr>
      <vt:lpstr>The Coercive (Intolerable) Acts Pt. 2</vt:lpstr>
      <vt:lpstr>Reaction to the Intolerable Acts</vt:lpstr>
      <vt:lpstr>The First Continental Congress</vt:lpstr>
      <vt:lpstr>The First Continental Congress Pt. 2</vt:lpstr>
      <vt:lpstr>The First Continental Congress Pt. 3</vt:lpstr>
      <vt:lpstr>Gunpowder and Arms</vt:lpstr>
      <vt:lpstr>“Liberty or Death”</vt:lpstr>
      <vt:lpstr>PowerPoint Presentation</vt:lpstr>
    </vt:vector>
  </TitlesOfParts>
  <Manager/>
  <Company>Clairmont Press, Inc.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United States and Louisiana: Beginnings to Ratification (6)  </dc:title>
  <dc:subject>©2023 Clairmont Press</dc:subject>
  <dc:creator/>
  <cp:keywords/>
  <dc:description>Study presentation to accompany student textbook. </dc:description>
  <cp:lastModifiedBy>Emmett Mullins</cp:lastModifiedBy>
  <cp:revision>451</cp:revision>
  <dcterms:created xsi:type="dcterms:W3CDTF">2010-06-02T19:20:05Z</dcterms:created>
  <dcterms:modified xsi:type="dcterms:W3CDTF">2023-01-27T02:41:35Z</dcterms:modified>
  <cp:category/>
</cp:coreProperties>
</file>