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98" r:id="rId1"/>
  </p:sldMasterIdLst>
  <p:notesMasterIdLst>
    <p:notesMasterId r:id="rId17"/>
  </p:notesMasterIdLst>
  <p:handoutMasterIdLst>
    <p:handoutMasterId r:id="rId18"/>
  </p:handoutMasterIdLst>
  <p:sldIdLst>
    <p:sldId id="259" r:id="rId2"/>
    <p:sldId id="260" r:id="rId3"/>
    <p:sldId id="270" r:id="rId4"/>
    <p:sldId id="276" r:id="rId5"/>
    <p:sldId id="333" r:id="rId6"/>
    <p:sldId id="334" r:id="rId7"/>
    <p:sldId id="335" r:id="rId8"/>
    <p:sldId id="336" r:id="rId9"/>
    <p:sldId id="337" r:id="rId10"/>
    <p:sldId id="338" r:id="rId11"/>
    <p:sldId id="339" r:id="rId12"/>
    <p:sldId id="340" r:id="rId13"/>
    <p:sldId id="341" r:id="rId14"/>
    <p:sldId id="342" r:id="rId15"/>
    <p:sldId id="263" r:id="rId16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334"/>
    <p:restoredTop sz="94718"/>
  </p:normalViewPr>
  <p:slideViewPr>
    <p:cSldViewPr>
      <p:cViewPr varScale="1">
        <p:scale>
          <a:sx n="117" d="100"/>
          <a:sy n="117" d="100"/>
        </p:scale>
        <p:origin x="1672" y="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4175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6" d="100"/>
          <a:sy n="86" d="100"/>
        </p:scale>
        <p:origin x="-3126" y="-7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EDC8B8E-7EA8-EA42-ACD2-62B92258622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C5BF167-B57E-8A4E-826F-D0F5370955A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9D2B81EA-47DE-E349-97C0-6BD286CCEAAE}" type="datetimeFigureOut">
              <a:rPr lang="en-US" altLang="en-US"/>
              <a:pPr>
                <a:defRPr/>
              </a:pPr>
              <a:t>1/25/23</a:t>
            </a:fld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0EA5CDF-C5E7-4344-ADA1-6C659956FD2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6E86FC-04F6-E743-88AF-FEBFCBCF527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75E92D58-DEAC-1644-B679-E489D53444D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CFF2ED3-B4B1-564C-AF92-4C6DE7CD730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2B7B95-1125-EC47-BCDA-2F9FD559E62A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9BB2FB47-3866-544B-8D7F-DD9900E395FD}" type="datetimeFigureOut">
              <a:rPr lang="en-US" altLang="en-US"/>
              <a:pPr>
                <a:defRPr/>
              </a:pPr>
              <a:t>1/25/23</a:t>
            </a:fld>
            <a:endParaRPr lang="en-US" alt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9645F194-0352-2C47-A338-D2AB8971FE4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F98B95AA-25FE-3042-B9C0-03D1343D84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CAD4E8-A10B-0A4A-AA60-826AC4FB0726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285D4D-FA69-654B-876E-5761CC1E865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6020AA9F-A738-024B-AF77-5BD7E82EAB4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>
            <a:extLst>
              <a:ext uri="{FF2B5EF4-FFF2-40B4-BE49-F238E27FC236}">
                <a16:creationId xmlns:a16="http://schemas.microsoft.com/office/drawing/2014/main" id="{D72E7643-10DC-DC4C-865F-89F6719A483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6" name="Notes Placeholder 2">
            <a:extLst>
              <a:ext uri="{FF2B5EF4-FFF2-40B4-BE49-F238E27FC236}">
                <a16:creationId xmlns:a16="http://schemas.microsoft.com/office/drawing/2014/main" id="{D523295A-90FE-BD40-89CD-977AB86069E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Slide Image Placeholder 1">
            <a:extLst>
              <a:ext uri="{FF2B5EF4-FFF2-40B4-BE49-F238E27FC236}">
                <a16:creationId xmlns:a16="http://schemas.microsoft.com/office/drawing/2014/main" id="{BE884B68-A46D-A74E-A5B0-3F77640EAEC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4" name="Notes Placeholder 2">
            <a:extLst>
              <a:ext uri="{FF2B5EF4-FFF2-40B4-BE49-F238E27FC236}">
                <a16:creationId xmlns:a16="http://schemas.microsoft.com/office/drawing/2014/main" id="{BDA7EB36-B858-284D-B34B-65D2A4F1396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983662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Slide Image Placeholder 1">
            <a:extLst>
              <a:ext uri="{FF2B5EF4-FFF2-40B4-BE49-F238E27FC236}">
                <a16:creationId xmlns:a16="http://schemas.microsoft.com/office/drawing/2014/main" id="{BE884B68-A46D-A74E-A5B0-3F77640EAEC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4" name="Notes Placeholder 2">
            <a:extLst>
              <a:ext uri="{FF2B5EF4-FFF2-40B4-BE49-F238E27FC236}">
                <a16:creationId xmlns:a16="http://schemas.microsoft.com/office/drawing/2014/main" id="{BDA7EB36-B858-284D-B34B-65D2A4F1396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305951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Slide Image Placeholder 1">
            <a:extLst>
              <a:ext uri="{FF2B5EF4-FFF2-40B4-BE49-F238E27FC236}">
                <a16:creationId xmlns:a16="http://schemas.microsoft.com/office/drawing/2014/main" id="{BE884B68-A46D-A74E-A5B0-3F77640EAEC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4" name="Notes Placeholder 2">
            <a:extLst>
              <a:ext uri="{FF2B5EF4-FFF2-40B4-BE49-F238E27FC236}">
                <a16:creationId xmlns:a16="http://schemas.microsoft.com/office/drawing/2014/main" id="{BDA7EB36-B858-284D-B34B-65D2A4F1396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188714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Slide Image Placeholder 1">
            <a:extLst>
              <a:ext uri="{FF2B5EF4-FFF2-40B4-BE49-F238E27FC236}">
                <a16:creationId xmlns:a16="http://schemas.microsoft.com/office/drawing/2014/main" id="{BE884B68-A46D-A74E-A5B0-3F77640EAEC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4" name="Notes Placeholder 2">
            <a:extLst>
              <a:ext uri="{FF2B5EF4-FFF2-40B4-BE49-F238E27FC236}">
                <a16:creationId xmlns:a16="http://schemas.microsoft.com/office/drawing/2014/main" id="{BDA7EB36-B858-284D-B34B-65D2A4F1396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393643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Slide Image Placeholder 1">
            <a:extLst>
              <a:ext uri="{FF2B5EF4-FFF2-40B4-BE49-F238E27FC236}">
                <a16:creationId xmlns:a16="http://schemas.microsoft.com/office/drawing/2014/main" id="{BE884B68-A46D-A74E-A5B0-3F77640EAEC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4" name="Notes Placeholder 2">
            <a:extLst>
              <a:ext uri="{FF2B5EF4-FFF2-40B4-BE49-F238E27FC236}">
                <a16:creationId xmlns:a16="http://schemas.microsoft.com/office/drawing/2014/main" id="{BDA7EB36-B858-284D-B34B-65D2A4F1396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334370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Slide Image Placeholder 1">
            <a:extLst>
              <a:ext uri="{FF2B5EF4-FFF2-40B4-BE49-F238E27FC236}">
                <a16:creationId xmlns:a16="http://schemas.microsoft.com/office/drawing/2014/main" id="{225C04AE-CF9E-3D4C-8514-FC0D020A9A1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8066" name="Notes Placeholder 2">
            <a:extLst>
              <a:ext uri="{FF2B5EF4-FFF2-40B4-BE49-F238E27FC236}">
                <a16:creationId xmlns:a16="http://schemas.microsoft.com/office/drawing/2014/main" id="{235C5D59-DF88-8047-AB12-AD09CA9A36B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>
            <a:extLst>
              <a:ext uri="{FF2B5EF4-FFF2-40B4-BE49-F238E27FC236}">
                <a16:creationId xmlns:a16="http://schemas.microsoft.com/office/drawing/2014/main" id="{8D9F10AC-20D0-714C-8BA4-C93278D4EA7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4" name="Notes Placeholder 2">
            <a:extLst>
              <a:ext uri="{FF2B5EF4-FFF2-40B4-BE49-F238E27FC236}">
                <a16:creationId xmlns:a16="http://schemas.microsoft.com/office/drawing/2014/main" id="{61531944-6651-584D-BD15-605CEB14CA0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b="1" u="sng">
              <a:solidFill>
                <a:srgbClr val="FF0000"/>
              </a:solidFill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Slide Image Placeholder 1">
            <a:extLst>
              <a:ext uri="{FF2B5EF4-FFF2-40B4-BE49-F238E27FC236}">
                <a16:creationId xmlns:a16="http://schemas.microsoft.com/office/drawing/2014/main" id="{E90A6DAE-DA23-7641-A5E7-C6D244DCC93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8" name="Notes Placeholder 2">
            <a:extLst>
              <a:ext uri="{FF2B5EF4-FFF2-40B4-BE49-F238E27FC236}">
                <a16:creationId xmlns:a16="http://schemas.microsoft.com/office/drawing/2014/main" id="{47065FBE-36E7-9945-8BAE-EBE3ED85750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Slide Image Placeholder 1">
            <a:extLst>
              <a:ext uri="{FF2B5EF4-FFF2-40B4-BE49-F238E27FC236}">
                <a16:creationId xmlns:a16="http://schemas.microsoft.com/office/drawing/2014/main" id="{919F2364-3576-6847-81C6-E7365CB18A8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6" name="Notes Placeholder 2">
            <a:extLst>
              <a:ext uri="{FF2B5EF4-FFF2-40B4-BE49-F238E27FC236}">
                <a16:creationId xmlns:a16="http://schemas.microsoft.com/office/drawing/2014/main" id="{31F04601-0B32-3E4A-AB43-777E6D12139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Slide Image Placeholder 1">
            <a:extLst>
              <a:ext uri="{FF2B5EF4-FFF2-40B4-BE49-F238E27FC236}">
                <a16:creationId xmlns:a16="http://schemas.microsoft.com/office/drawing/2014/main" id="{BE884B68-A46D-A74E-A5B0-3F77640EAEC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4" name="Notes Placeholder 2">
            <a:extLst>
              <a:ext uri="{FF2B5EF4-FFF2-40B4-BE49-F238E27FC236}">
                <a16:creationId xmlns:a16="http://schemas.microsoft.com/office/drawing/2014/main" id="{BDA7EB36-B858-284D-B34B-65D2A4F1396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965224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Slide Image Placeholder 1">
            <a:extLst>
              <a:ext uri="{FF2B5EF4-FFF2-40B4-BE49-F238E27FC236}">
                <a16:creationId xmlns:a16="http://schemas.microsoft.com/office/drawing/2014/main" id="{BE884B68-A46D-A74E-A5B0-3F77640EAEC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4" name="Notes Placeholder 2">
            <a:extLst>
              <a:ext uri="{FF2B5EF4-FFF2-40B4-BE49-F238E27FC236}">
                <a16:creationId xmlns:a16="http://schemas.microsoft.com/office/drawing/2014/main" id="{BDA7EB36-B858-284D-B34B-65D2A4F1396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384883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Slide Image Placeholder 1">
            <a:extLst>
              <a:ext uri="{FF2B5EF4-FFF2-40B4-BE49-F238E27FC236}">
                <a16:creationId xmlns:a16="http://schemas.microsoft.com/office/drawing/2014/main" id="{BE884B68-A46D-A74E-A5B0-3F77640EAEC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4" name="Notes Placeholder 2">
            <a:extLst>
              <a:ext uri="{FF2B5EF4-FFF2-40B4-BE49-F238E27FC236}">
                <a16:creationId xmlns:a16="http://schemas.microsoft.com/office/drawing/2014/main" id="{BDA7EB36-B858-284D-B34B-65D2A4F1396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183628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Slide Image Placeholder 1">
            <a:extLst>
              <a:ext uri="{FF2B5EF4-FFF2-40B4-BE49-F238E27FC236}">
                <a16:creationId xmlns:a16="http://schemas.microsoft.com/office/drawing/2014/main" id="{BE884B68-A46D-A74E-A5B0-3F77640EAEC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4" name="Notes Placeholder 2">
            <a:extLst>
              <a:ext uri="{FF2B5EF4-FFF2-40B4-BE49-F238E27FC236}">
                <a16:creationId xmlns:a16="http://schemas.microsoft.com/office/drawing/2014/main" id="{BDA7EB36-B858-284D-B34B-65D2A4F1396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228903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Slide Image Placeholder 1">
            <a:extLst>
              <a:ext uri="{FF2B5EF4-FFF2-40B4-BE49-F238E27FC236}">
                <a16:creationId xmlns:a16="http://schemas.microsoft.com/office/drawing/2014/main" id="{BE884B68-A46D-A74E-A5B0-3F77640EAEC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4" name="Notes Placeholder 2">
            <a:extLst>
              <a:ext uri="{FF2B5EF4-FFF2-40B4-BE49-F238E27FC236}">
                <a16:creationId xmlns:a16="http://schemas.microsoft.com/office/drawing/2014/main" id="{BDA7EB36-B858-284D-B34B-65D2A4F1396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658412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023D23-103C-4D4A-B5D6-9AFB5A5F48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649E75-FBCC-D848-82D5-A3D61B8F6AAA}" type="datetime1">
              <a:rPr lang="en-US" altLang="en-US"/>
              <a:pPr>
                <a:defRPr/>
              </a:pPr>
              <a:t>1/25/23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3C25D0-6699-3B4D-99D1-27E13BCDBA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E69069-A428-AE44-9F29-4DB26E1902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044772-75C0-614F-A53B-0E5AFA62BDC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77995605"/>
      </p:ext>
    </p:extLst>
  </p:cSld>
  <p:clrMapOvr>
    <a:masterClrMapping/>
  </p:clrMapOvr>
  <p:transition spd="med">
    <p:wipe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A5D30F-0ED2-1546-A34F-0B05CABEB2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32B683-AF77-AE4F-9A27-4C1B9D21C8AD}" type="datetime1">
              <a:rPr lang="en-US" altLang="en-US"/>
              <a:pPr>
                <a:defRPr/>
              </a:pPr>
              <a:t>1/25/23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819F54-A055-1A4F-87AA-1F2C3B3CA6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9D2C0F-9E50-7F42-BFC4-8D0A7EA071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F7A732-9FCE-BD40-B9D3-77388167F7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74488009"/>
      </p:ext>
    </p:extLst>
  </p:cSld>
  <p:clrMapOvr>
    <a:masterClrMapping/>
  </p:clrMapOvr>
  <p:transition spd="med"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9C8812-312A-F34B-9B91-A63DBC0184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4A5808-C7FF-2646-A832-AF0ADF64793E}" type="datetime1">
              <a:rPr lang="en-US" altLang="en-US"/>
              <a:pPr>
                <a:defRPr/>
              </a:pPr>
              <a:t>1/25/23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89F4A9-1AF7-E145-B941-9EA098626F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6A339B-5506-4E4D-84E8-496AFC824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A84411-09A0-3740-9F94-5AE4CE48308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96329194"/>
      </p:ext>
    </p:extLst>
  </p:cSld>
  <p:clrMapOvr>
    <a:masterClrMapping/>
  </p:clrMapOvr>
  <p:transition spd="med"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Font typeface="Wingdings" pitchFamily="2" charset="2"/>
              <a:buChar char="Ø"/>
              <a:defRPr/>
            </a:lvl1pPr>
            <a:lvl2pPr>
              <a:buFont typeface="Arial" pitchFamily="34" charset="0"/>
              <a:buChar char="•"/>
              <a:defRPr/>
            </a:lvl2pPr>
            <a:lvl3pPr>
              <a:buFont typeface="Wingdings" pitchFamily="2" charset="2"/>
              <a:buChar char="§"/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90E438D-0B5C-314D-9ED2-68B213A028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A6C1CC-5EA4-2F41-82BE-0AF9822187DE}" type="datetime1">
              <a:rPr lang="en-US" altLang="en-US"/>
              <a:pPr>
                <a:defRPr/>
              </a:pPr>
              <a:t>1/25/23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8118FC8-921B-724F-A804-22318D1B52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E36B0ED-0E43-7843-8D19-FF4AC260A8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7F41B4-6D46-8545-BA8F-38668493415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C465E21D-D5EB-AF24-9017-F82DE19E5FF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019800"/>
            <a:ext cx="762000" cy="762000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8615050"/>
      </p:ext>
    </p:extLst>
  </p:cSld>
  <p:clrMapOvr>
    <a:masterClrMapping/>
  </p:clrMapOvr>
  <p:transition spd="med"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CA8531-7658-6344-BA64-70247CB798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FDE8FF-8A40-1E49-AECB-D81A7534263E}" type="datetime1">
              <a:rPr lang="en-US" altLang="en-US"/>
              <a:pPr>
                <a:defRPr/>
              </a:pPr>
              <a:t>1/25/23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D20F41-84D9-2E45-9F5F-1B76B6FB5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D3BD19-A66D-E845-A0BA-5084B4B0CA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83E01E-CADD-2D46-A830-E6C4F215F38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17956463"/>
      </p:ext>
    </p:extLst>
  </p:cSld>
  <p:clrMapOvr>
    <a:masterClrMapping/>
  </p:clrMapOvr>
  <p:transition spd="med"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buFont typeface="Wingdings" pitchFamily="2" charset="2"/>
              <a:buChar char="Ø"/>
              <a:defRPr sz="2800"/>
            </a:lvl1pPr>
            <a:lvl2pPr>
              <a:buFont typeface="Arial" pitchFamily="34" charset="0"/>
              <a:buChar char="•"/>
              <a:defRPr sz="2400"/>
            </a:lvl2pPr>
            <a:lvl3pPr>
              <a:buFont typeface="Wingdings" pitchFamily="2" charset="2"/>
              <a:buChar char="§"/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buFont typeface="Wingdings" pitchFamily="2" charset="2"/>
              <a:buChar char="Ø"/>
              <a:defRPr sz="2800"/>
            </a:lvl1pPr>
            <a:lvl2pPr>
              <a:buFont typeface="Arial" pitchFamily="34" charset="0"/>
              <a:buChar char="•"/>
              <a:defRPr sz="2400"/>
            </a:lvl2pPr>
            <a:lvl3pPr>
              <a:buFont typeface="Wingdings" pitchFamily="2" charset="2"/>
              <a:buChar char="§"/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E9DC3B64-F694-C741-A7B9-40143AA438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38249F-1931-8F44-A746-44632F8966E9}" type="datetime1">
              <a:rPr lang="en-US" altLang="en-US"/>
              <a:pPr>
                <a:defRPr/>
              </a:pPr>
              <a:t>1/25/23</a:t>
            </a:fld>
            <a:endParaRPr lang="en-US" altLang="en-US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4A710D50-BD0D-914B-8DCE-F8E68FC9EA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495984A5-488F-0340-BE71-C4A6D557FE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8C7A77-7402-ED4C-B7D1-88DEB91357A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07F16F19-D2C4-B497-38B5-B9806852248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019800"/>
            <a:ext cx="762000" cy="762000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6285598"/>
      </p:ext>
    </p:extLst>
  </p:cSld>
  <p:clrMapOvr>
    <a:masterClrMapping/>
  </p:clrMapOvr>
  <p:transition spd="med"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buFont typeface="Wingdings" pitchFamily="2" charset="2"/>
              <a:buChar char="Ø"/>
              <a:defRPr sz="2000"/>
            </a:lvl2pPr>
            <a:lvl3pPr>
              <a:buFont typeface="Wingdings" pitchFamily="2" charset="2"/>
              <a:buChar char="§"/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09C5BE30-1489-6A4C-9723-10068251C1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7FFBE8-67FE-DC49-8315-16EFC8695FA6}" type="datetime1">
              <a:rPr lang="en-US" altLang="en-US"/>
              <a:pPr>
                <a:defRPr/>
              </a:pPr>
              <a:t>1/25/23</a:t>
            </a:fld>
            <a:endParaRPr lang="en-US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8B390090-4F30-3E4C-995B-D425A5C14E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E4D49245-C0B2-0B48-888C-FE5466C220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9E8BCB-7D74-754E-A3E2-B8005155800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269E53F7-B28B-CB03-9DA7-9BDBE59BE8E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019800"/>
            <a:ext cx="762000" cy="762000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1510105"/>
      </p:ext>
    </p:extLst>
  </p:cSld>
  <p:clrMapOvr>
    <a:masterClrMapping/>
  </p:clrMapOvr>
  <p:transition spd="med"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6028EB43-8494-0142-868D-23A5BAFDAA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F3DC7F-124E-8F4F-807A-51BFDA0A088C}" type="datetime1">
              <a:rPr lang="en-US" altLang="en-US"/>
              <a:pPr>
                <a:defRPr/>
              </a:pPr>
              <a:t>1/25/23</a:t>
            </a:fld>
            <a:endParaRPr lang="en-US" alt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DE202E66-CD45-1B49-BB3D-E000DC8597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7F7DED2-4EFF-0049-8A62-860D813A0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D1D8FF-9C4C-4D4D-97FB-E59114088B8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90039882"/>
      </p:ext>
    </p:extLst>
  </p:cSld>
  <p:clrMapOvr>
    <a:masterClrMapping/>
  </p:clrMapOvr>
  <p:transition spd="med"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DE930EA8-4DF2-EB4B-91D6-776D9F2655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1898FC-1AE7-1C42-BA1C-3AF7F1FC5954}" type="datetime1">
              <a:rPr lang="en-US" altLang="en-US"/>
              <a:pPr>
                <a:defRPr/>
              </a:pPr>
              <a:t>1/25/23</a:t>
            </a:fld>
            <a:endParaRPr lang="en-US" alt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F0595D1D-C52F-4A4B-A029-938C66D77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FC15CDBA-5F44-6B4F-9AB9-854B2EDA6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FB374C-15EE-0948-A419-131489020DD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07680798"/>
      </p:ext>
    </p:extLst>
  </p:cSld>
  <p:clrMapOvr>
    <a:masterClrMapping/>
  </p:clrMapOvr>
  <p:transition spd="med"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539768C-C447-AB42-B481-8F3B4D2093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FBACF8-CA13-6745-B779-289C479BFCB8}" type="datetime1">
              <a:rPr lang="en-US" altLang="en-US"/>
              <a:pPr>
                <a:defRPr/>
              </a:pPr>
              <a:t>1/25/23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8817332-D123-BD4E-80B5-3D61C1ED05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F806BBD-8D46-1341-8C7A-00E6CD46E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AB2383-C5C1-574C-A594-79185F74293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54193901"/>
      </p:ext>
    </p:extLst>
  </p:cSld>
  <p:clrMapOvr>
    <a:masterClrMapping/>
  </p:clrMapOvr>
  <p:transition spd="med"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4ACE9C4-F629-2A40-A47F-53D3550D6A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9CBEA6-D56D-6344-8B8B-0C76DF8DF9E3}" type="datetime1">
              <a:rPr lang="en-US" altLang="en-US"/>
              <a:pPr>
                <a:defRPr/>
              </a:pPr>
              <a:t>1/25/23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5411705-E96E-B644-A4FB-A85EB5203A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B5EF683-6C74-8D45-8553-587E0EA23C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FAAEE9-407C-7749-B065-2C22FE0573F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44382044"/>
      </p:ext>
    </p:extLst>
  </p:cSld>
  <p:clrMapOvr>
    <a:masterClrMapping/>
  </p:clrMapOvr>
  <p:transition spd="med"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2AA4F531-2885-364D-BE41-5DE58390B213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D14F68B1-6921-3345-88D3-EA5C14EEAD6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13DCCD-1776-1447-A86F-E07231B7D2D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7299EE6B-C19E-0644-BBAE-CB1B202A491A}" type="datetime1">
              <a:rPr lang="en-US" altLang="en-US"/>
              <a:pPr>
                <a:defRPr/>
              </a:pPr>
              <a:t>1/25/23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024205-9F5A-E741-A92A-B8362CAC17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0BA53D-4526-5847-96B1-385196915B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95840E49-68D3-1E47-B895-10681E47FD9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2" r:id="rId1"/>
    <p:sldLayoutId id="2147483851" r:id="rId2"/>
    <p:sldLayoutId id="2147483843" r:id="rId3"/>
    <p:sldLayoutId id="2147483852" r:id="rId4"/>
    <p:sldLayoutId id="2147483844" r:id="rId5"/>
    <p:sldLayoutId id="2147483845" r:id="rId6"/>
    <p:sldLayoutId id="2147483846" r:id="rId7"/>
    <p:sldLayoutId id="2147483847" r:id="rId8"/>
    <p:sldLayoutId id="2147483848" r:id="rId9"/>
    <p:sldLayoutId id="2147483849" r:id="rId10"/>
    <p:sldLayoutId id="2147483850" r:id="rId11"/>
  </p:sldLayoutIdLst>
  <p:transition spd="med">
    <p:wipe dir="r"/>
  </p:transition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slide" Target="slide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slide" Target="slide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672054D-B4D4-DD42-B042-57558BB855A3}"/>
              </a:ext>
            </a:extLst>
          </p:cNvPr>
          <p:cNvSpPr txBox="1"/>
          <p:nvPr/>
        </p:nvSpPr>
        <p:spPr>
          <a:xfrm>
            <a:off x="762000" y="5414962"/>
            <a:ext cx="7543800" cy="1077218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defRPr/>
            </a:pPr>
            <a:r>
              <a:rPr lang="en-US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Chapter 10: The Road to Independence</a:t>
            </a:r>
          </a:p>
          <a:p>
            <a:pPr eaLnBrk="1" hangingPunct="1">
              <a:defRPr/>
            </a:pPr>
            <a:r>
              <a:rPr lang="en-US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STUDY PRESENTATION</a:t>
            </a:r>
          </a:p>
        </p:txBody>
      </p:sp>
      <p:sp>
        <p:nvSpPr>
          <p:cNvPr id="5" name="Text Box 4">
            <a:extLst>
              <a:ext uri="{FF2B5EF4-FFF2-40B4-BE49-F238E27FC236}">
                <a16:creationId xmlns:a16="http://schemas.microsoft.com/office/drawing/2014/main" id="{5A312407-B158-1D48-BF57-2EE4B40DE1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3800" y="6613525"/>
            <a:ext cx="1600200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r>
              <a:rPr lang="en-US" altLang="en-US" sz="1000">
                <a:solidFill>
                  <a:srgbClr val="D9D9D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© 2023 </a:t>
            </a:r>
            <a:r>
              <a:rPr lang="en-US" altLang="en-US" sz="1000" dirty="0">
                <a:solidFill>
                  <a:srgbClr val="D9D9D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Clairmont Press</a:t>
            </a:r>
          </a:p>
        </p:txBody>
      </p:sp>
      <p:sp>
        <p:nvSpPr>
          <p:cNvPr id="15366" name="TextBox 2">
            <a:extLst>
              <a:ext uri="{FF2B5EF4-FFF2-40B4-BE49-F238E27FC236}">
                <a16:creationId xmlns:a16="http://schemas.microsoft.com/office/drawing/2014/main" id="{80A1CD7B-A904-1844-BEDD-4DA2538260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08963" y="636905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A384A19-9B03-06F4-341F-49BFCC9A81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41" y="2068703"/>
            <a:ext cx="8479518" cy="2720594"/>
          </a:xfrm>
          <a:prstGeom prst="rect">
            <a:avLst/>
          </a:prstGeom>
          <a:noFill/>
          <a:effectLst>
            <a:glow rad="131466">
              <a:schemeClr val="bg1">
                <a:alpha val="75000"/>
              </a:schemeClr>
            </a:glo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870AE0D-C7DB-B739-D33A-B106131920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41" y="2068703"/>
            <a:ext cx="8479518" cy="2720594"/>
          </a:xfrm>
          <a:prstGeom prst="rect">
            <a:avLst/>
          </a:prstGeom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20DF23E-CB57-414A-9298-23BC3B20F3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altLang="en-US" sz="4000" dirty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The Battle of Fort Necessity Pt. 2</a:t>
            </a:r>
          </a:p>
        </p:txBody>
      </p:sp>
      <p:sp>
        <p:nvSpPr>
          <p:cNvPr id="27650" name="Content Placeholder 5">
            <a:extLst>
              <a:ext uri="{FF2B5EF4-FFF2-40B4-BE49-F238E27FC236}">
                <a16:creationId xmlns:a16="http://schemas.microsoft.com/office/drawing/2014/main" id="{BBD692C1-A899-FB41-AFA5-30CF982916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17638"/>
            <a:ext cx="8382000" cy="4708525"/>
          </a:xfrm>
        </p:spPr>
        <p:txBody>
          <a:bodyPr/>
          <a:lstStyle/>
          <a:p>
            <a:r>
              <a:rPr lang="en-US" sz="2500" dirty="0">
                <a:effectLst/>
              </a:rPr>
              <a:t>The French commander at Fort Duquesne was furious when he learned what happened.</a:t>
            </a:r>
          </a:p>
          <a:p>
            <a:r>
              <a:rPr lang="en-US" sz="2500" dirty="0"/>
              <a:t>He </a:t>
            </a:r>
            <a:r>
              <a:rPr lang="en-US" sz="2500" dirty="0">
                <a:effectLst/>
              </a:rPr>
              <a:t>claiming his troops had been sent on a diplomatic mission to tell </a:t>
            </a:r>
            <a:r>
              <a:rPr lang="en-US" sz="2500" dirty="0"/>
              <a:t>W</a:t>
            </a:r>
            <a:r>
              <a:rPr lang="en-US" sz="2500" dirty="0">
                <a:effectLst/>
              </a:rPr>
              <a:t>ashington leave French territory and had no intention of fighting. </a:t>
            </a:r>
          </a:p>
          <a:p>
            <a:r>
              <a:rPr lang="en-US" sz="2500" dirty="0"/>
              <a:t>Washington and his men found themselves in a desperate situation on July 3, 1754.</a:t>
            </a:r>
          </a:p>
          <a:p>
            <a:pPr lvl="1"/>
            <a:r>
              <a:rPr lang="en-US" sz="2100" dirty="0"/>
              <a:t>They were outnumbered </a:t>
            </a:r>
            <a:r>
              <a:rPr lang="en-US" sz="2100" dirty="0">
                <a:effectLst/>
              </a:rPr>
              <a:t>two-to-one by the French and their Indian allies</a:t>
            </a:r>
          </a:p>
          <a:p>
            <a:pPr lvl="1"/>
            <a:r>
              <a:rPr lang="en-US" sz="2100" dirty="0"/>
              <a:t>T</a:t>
            </a:r>
            <a:r>
              <a:rPr lang="en-US" sz="2100" dirty="0">
                <a:effectLst/>
              </a:rPr>
              <a:t>hey were stuck in their fort in an open field while the enemy was in the trees.</a:t>
            </a:r>
          </a:p>
          <a:p>
            <a:pPr lvl="1"/>
            <a:r>
              <a:rPr lang="en-US" sz="2100" dirty="0"/>
              <a:t>T</a:t>
            </a:r>
            <a:r>
              <a:rPr lang="en-US" sz="2100" dirty="0">
                <a:effectLst/>
              </a:rPr>
              <a:t>hey were stuck in heavy rain with damp gunpowder while the enemy continued to shoot at them from dry cover.</a:t>
            </a:r>
          </a:p>
        </p:txBody>
      </p:sp>
      <p:sp>
        <p:nvSpPr>
          <p:cNvPr id="27651" name="Slide Number Placeholder 6">
            <a:extLst>
              <a:ext uri="{FF2B5EF4-FFF2-40B4-BE49-F238E27FC236}">
                <a16:creationId xmlns:a16="http://schemas.microsoft.com/office/drawing/2014/main" id="{62210906-997F-5946-A50C-7ED98C942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E49A332-3A45-5E45-85F3-CC0FBB9C6F10}" type="slidenum">
              <a:rPr lang="en-US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10</a:t>
            </a:fld>
            <a:endParaRPr lang="en-US" altLang="en-US" sz="1200" dirty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6104635"/>
      </p:ext>
    </p:extLst>
  </p:cSld>
  <p:clrMapOvr>
    <a:masterClrMapping/>
  </p:clrMapOvr>
  <p:transition spd="med">
    <p:wipe dir="r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20DF23E-CB57-414A-9298-23BC3B20F3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altLang="en-US" sz="4000" dirty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The Battle of Fort Necessity Pt. 3</a:t>
            </a:r>
          </a:p>
        </p:txBody>
      </p:sp>
      <p:sp>
        <p:nvSpPr>
          <p:cNvPr id="27650" name="Content Placeholder 5">
            <a:extLst>
              <a:ext uri="{FF2B5EF4-FFF2-40B4-BE49-F238E27FC236}">
                <a16:creationId xmlns:a16="http://schemas.microsoft.com/office/drawing/2014/main" id="{BBD692C1-A899-FB41-AFA5-30CF982916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95400"/>
            <a:ext cx="8382000" cy="4830763"/>
          </a:xfrm>
        </p:spPr>
        <p:txBody>
          <a:bodyPr/>
          <a:lstStyle/>
          <a:p>
            <a:r>
              <a:rPr lang="en-US" sz="2500" dirty="0">
                <a:effectLst/>
              </a:rPr>
              <a:t>The French asked for a truce just when it seemed Washington and his men would be defeated.</a:t>
            </a:r>
          </a:p>
          <a:p>
            <a:r>
              <a:rPr lang="en-US" sz="2500" dirty="0">
                <a:effectLst/>
              </a:rPr>
              <a:t>They</a:t>
            </a:r>
            <a:r>
              <a:rPr lang="en-US" sz="2500" dirty="0"/>
              <a:t> </a:t>
            </a:r>
            <a:r>
              <a:rPr lang="en-US" sz="2500" dirty="0">
                <a:effectLst/>
              </a:rPr>
              <a:t>allowed Washington and his men to march back to Virginia after he signed a surrender document pledging they would not return to the region for a year.</a:t>
            </a:r>
          </a:p>
          <a:p>
            <a:r>
              <a:rPr lang="en-US" sz="2500" dirty="0">
                <a:effectLst/>
              </a:rPr>
              <a:t>Since the document was written in French, Washington was shocked to learn later that it said he had assassinated a French diplomat in the small French force, that such actions were grounds for war, and that Washington’s admission was enough to blame the British for the conflict.</a:t>
            </a:r>
          </a:p>
          <a:p>
            <a:r>
              <a:rPr lang="en-US" sz="2500" dirty="0">
                <a:effectLst/>
              </a:rPr>
              <a:t>Washington argued that he didn’t know the document said anything about a French diplomat, and he would have never signed had he understood what it said.</a:t>
            </a:r>
          </a:p>
        </p:txBody>
      </p:sp>
      <p:sp>
        <p:nvSpPr>
          <p:cNvPr id="27651" name="Slide Number Placeholder 6">
            <a:extLst>
              <a:ext uri="{FF2B5EF4-FFF2-40B4-BE49-F238E27FC236}">
                <a16:creationId xmlns:a16="http://schemas.microsoft.com/office/drawing/2014/main" id="{62210906-997F-5946-A50C-7ED98C942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E49A332-3A45-5E45-85F3-CC0FBB9C6F10}" type="slidenum">
              <a:rPr lang="en-US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11</a:t>
            </a:fld>
            <a:endParaRPr lang="en-US" altLang="en-US" sz="1200" dirty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5026340"/>
      </p:ext>
    </p:extLst>
  </p:cSld>
  <p:clrMapOvr>
    <a:masterClrMapping/>
  </p:clrMapOvr>
  <p:transition spd="med">
    <p:wipe dir="r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20DF23E-CB57-414A-9298-23BC3B20F3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altLang="en-US" sz="4000" dirty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The Battle of Fort Necessity Pt. 4</a:t>
            </a:r>
          </a:p>
        </p:txBody>
      </p:sp>
      <p:sp>
        <p:nvSpPr>
          <p:cNvPr id="27650" name="Content Placeholder 5">
            <a:extLst>
              <a:ext uri="{FF2B5EF4-FFF2-40B4-BE49-F238E27FC236}">
                <a16:creationId xmlns:a16="http://schemas.microsoft.com/office/drawing/2014/main" id="{BBD692C1-A899-FB41-AFA5-30CF982916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17638"/>
            <a:ext cx="8382000" cy="4708525"/>
          </a:xfrm>
        </p:spPr>
        <p:txBody>
          <a:bodyPr/>
          <a:lstStyle/>
          <a:p>
            <a:r>
              <a:rPr lang="en-US" sz="2600" dirty="0">
                <a:effectLst/>
              </a:rPr>
              <a:t>Washington’s reputation was damaged by these events, but most Virginians believed his explanation and supported him.</a:t>
            </a:r>
          </a:p>
          <a:p>
            <a:r>
              <a:rPr lang="en-US" sz="2600" dirty="0"/>
              <a:t>One year later</a:t>
            </a:r>
            <a:r>
              <a:rPr lang="en-US" sz="2600" dirty="0">
                <a:effectLst/>
              </a:rPr>
              <a:t>, Washington joined General Edward Braddock and his troops in an expedition against Fort Duquesne.</a:t>
            </a:r>
          </a:p>
          <a:p>
            <a:r>
              <a:rPr lang="en-US" sz="2600" dirty="0">
                <a:effectLst/>
              </a:rPr>
              <a:t>Braddock’s army was nearly wiped out by a much smaller force of Indians allied with the French, and Braddock was killed, forcing a disgraceful return to Virginia.</a:t>
            </a:r>
          </a:p>
          <a:p>
            <a:r>
              <a:rPr lang="en-US" sz="2600" dirty="0">
                <a:effectLst/>
              </a:rPr>
              <a:t>By 1756, the conflict between France and Britain expanded into with fighting in Europe and much of the rest of the world.</a:t>
            </a:r>
          </a:p>
        </p:txBody>
      </p:sp>
      <p:sp>
        <p:nvSpPr>
          <p:cNvPr id="27651" name="Slide Number Placeholder 6">
            <a:extLst>
              <a:ext uri="{FF2B5EF4-FFF2-40B4-BE49-F238E27FC236}">
                <a16:creationId xmlns:a16="http://schemas.microsoft.com/office/drawing/2014/main" id="{62210906-997F-5946-A50C-7ED98C942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E49A332-3A45-5E45-85F3-CC0FBB9C6F10}" type="slidenum">
              <a:rPr lang="en-US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12</a:t>
            </a:fld>
            <a:endParaRPr lang="en-US" altLang="en-US" sz="1200" dirty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639616"/>
      </p:ext>
    </p:extLst>
  </p:cSld>
  <p:clrMapOvr>
    <a:masterClrMapping/>
  </p:clrMapOvr>
  <p:transition spd="med">
    <p:wipe dir="r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20DF23E-CB57-414A-9298-23BC3B20F3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altLang="en-US" sz="4000" dirty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The End of the War</a:t>
            </a:r>
          </a:p>
        </p:txBody>
      </p:sp>
      <p:sp>
        <p:nvSpPr>
          <p:cNvPr id="27650" name="Content Placeholder 5">
            <a:extLst>
              <a:ext uri="{FF2B5EF4-FFF2-40B4-BE49-F238E27FC236}">
                <a16:creationId xmlns:a16="http://schemas.microsoft.com/office/drawing/2014/main" id="{BBD692C1-A899-FB41-AFA5-30CF982916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17638"/>
            <a:ext cx="8382000" cy="4708525"/>
          </a:xfrm>
        </p:spPr>
        <p:txBody>
          <a:bodyPr/>
          <a:lstStyle/>
          <a:p>
            <a:r>
              <a:rPr lang="en-US" sz="2400" dirty="0">
                <a:effectLst/>
              </a:rPr>
              <a:t>British and colonial troops, as well as the navy, kept the pressure on France and eventually captured Fort Duquesne, Quebec, and Montreal </a:t>
            </a:r>
            <a:r>
              <a:rPr lang="en-US" sz="2400" dirty="0"/>
              <a:t>from</a:t>
            </a:r>
            <a:r>
              <a:rPr lang="en-US" sz="2400" dirty="0">
                <a:effectLst/>
              </a:rPr>
              <a:t> 1758 to 1760.</a:t>
            </a:r>
          </a:p>
          <a:p>
            <a:r>
              <a:rPr lang="en-US" sz="2400" dirty="0">
                <a:effectLst/>
              </a:rPr>
              <a:t>To avoid capture of their </a:t>
            </a:r>
            <a:r>
              <a:rPr lang="en-US" sz="2400" dirty="0"/>
              <a:t>valuable Caribbean sugar </a:t>
            </a:r>
            <a:r>
              <a:rPr lang="en-US" sz="2400" dirty="0">
                <a:effectLst/>
              </a:rPr>
              <a:t>colonies, France ended the war with the signing of the </a:t>
            </a:r>
            <a:r>
              <a:rPr lang="en-US" sz="2400" b="1" dirty="0">
                <a:effectLst/>
              </a:rPr>
              <a:t>Treaty of Paris of 1763</a:t>
            </a:r>
            <a:r>
              <a:rPr lang="en-US" sz="2400" dirty="0"/>
              <a:t>, which included </a:t>
            </a:r>
            <a:r>
              <a:rPr lang="en-US" sz="2400" dirty="0">
                <a:effectLst/>
              </a:rPr>
              <a:t>the transfer of Canada to British rule. </a:t>
            </a:r>
          </a:p>
          <a:p>
            <a:r>
              <a:rPr lang="en-US" sz="2400" dirty="0">
                <a:effectLst/>
              </a:rPr>
              <a:t>France secretly transferred control of Louisiana </a:t>
            </a:r>
            <a:r>
              <a:rPr lang="en-US" sz="2400" dirty="0"/>
              <a:t>to Spain, who had sided with France through the </a:t>
            </a:r>
            <a:r>
              <a:rPr lang="en-US" sz="2400" b="1" dirty="0"/>
              <a:t>Treaty of Fontainebleau</a:t>
            </a:r>
            <a:r>
              <a:rPr lang="en-US" sz="2400" dirty="0"/>
              <a:t> in 1762, to prevent the British from gaining possession of it</a:t>
            </a:r>
            <a:r>
              <a:rPr lang="en-US" sz="2400" dirty="0">
                <a:effectLst/>
              </a:rPr>
              <a:t>.</a:t>
            </a:r>
          </a:p>
          <a:p>
            <a:r>
              <a:rPr lang="en-US" sz="2400" dirty="0">
                <a:effectLst/>
              </a:rPr>
              <a:t>Spain gained territory in this arrangement, but it lost valuable colonies in Cuba and the Philippines to Britain, so </a:t>
            </a:r>
            <a:r>
              <a:rPr lang="en-US" sz="2400" dirty="0"/>
              <a:t>to regain control of those colonies, </a:t>
            </a:r>
            <a:r>
              <a:rPr lang="en-US" sz="2400" dirty="0">
                <a:effectLst/>
              </a:rPr>
              <a:t>Spain surrendered Florida to the British.</a:t>
            </a:r>
          </a:p>
        </p:txBody>
      </p:sp>
      <p:sp>
        <p:nvSpPr>
          <p:cNvPr id="27651" name="Slide Number Placeholder 6">
            <a:extLst>
              <a:ext uri="{FF2B5EF4-FFF2-40B4-BE49-F238E27FC236}">
                <a16:creationId xmlns:a16="http://schemas.microsoft.com/office/drawing/2014/main" id="{62210906-997F-5946-A50C-7ED98C942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E49A332-3A45-5E45-85F3-CC0FBB9C6F10}" type="slidenum">
              <a:rPr lang="en-US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13</a:t>
            </a:fld>
            <a:endParaRPr lang="en-US" altLang="en-US" sz="1200" dirty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4994108"/>
      </p:ext>
    </p:extLst>
  </p:cSld>
  <p:clrMapOvr>
    <a:masterClrMapping/>
  </p:clrMapOvr>
  <p:transition spd="med">
    <p:wipe dir="r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20DF23E-CB57-414A-9298-23BC3B20F3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altLang="en-US" sz="4000" dirty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War Debt Leads to New Colonial Policies</a:t>
            </a:r>
          </a:p>
        </p:txBody>
      </p:sp>
      <p:sp>
        <p:nvSpPr>
          <p:cNvPr id="27650" name="Content Placeholder 5">
            <a:extLst>
              <a:ext uri="{FF2B5EF4-FFF2-40B4-BE49-F238E27FC236}">
                <a16:creationId xmlns:a16="http://schemas.microsoft.com/office/drawing/2014/main" id="{BBD692C1-A899-FB41-AFA5-30CF982916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17638"/>
            <a:ext cx="8382000" cy="4708525"/>
          </a:xfrm>
        </p:spPr>
        <p:txBody>
          <a:bodyPr/>
          <a:lstStyle/>
          <a:p>
            <a:r>
              <a:rPr lang="en-US" sz="2600" dirty="0">
                <a:effectLst/>
              </a:rPr>
              <a:t>The end of the French and Indian War in 1763 should have been a good thing for Britain and her American colonies. </a:t>
            </a:r>
          </a:p>
          <a:p>
            <a:pPr lvl="1"/>
            <a:r>
              <a:rPr lang="en-US" sz="2300" dirty="0">
                <a:effectLst/>
              </a:rPr>
              <a:t>The land Britain gained from the </a:t>
            </a:r>
            <a:r>
              <a:rPr lang="en-US" sz="2300" dirty="0"/>
              <a:t>ordeal </a:t>
            </a:r>
            <a:r>
              <a:rPr lang="en-US" sz="2300" dirty="0">
                <a:effectLst/>
              </a:rPr>
              <a:t>was enormous.</a:t>
            </a:r>
          </a:p>
          <a:p>
            <a:pPr lvl="1"/>
            <a:r>
              <a:rPr lang="en-US" sz="2300" dirty="0"/>
              <a:t>T</a:t>
            </a:r>
            <a:r>
              <a:rPr lang="en-US" sz="2300" dirty="0">
                <a:effectLst/>
              </a:rPr>
              <a:t>he removal of France from North America reduced the threat of French or Indian attacks.</a:t>
            </a:r>
          </a:p>
          <a:p>
            <a:r>
              <a:rPr lang="en-US" sz="2600" dirty="0"/>
              <a:t>However, t</a:t>
            </a:r>
            <a:r>
              <a:rPr lang="en-US" sz="2600" dirty="0">
                <a:effectLst/>
              </a:rPr>
              <a:t>he war cost so much money to fund that British leaders had to borrow millions of English pounds, which left the government heavily in debt. </a:t>
            </a:r>
          </a:p>
          <a:p>
            <a:r>
              <a:rPr lang="en-US" sz="2600" dirty="0">
                <a:effectLst/>
              </a:rPr>
              <a:t>British leaders felt that the inhabitants of Great Britain already paid enough in taxes, so they turned to the colonies to relieve the debt.</a:t>
            </a:r>
          </a:p>
        </p:txBody>
      </p:sp>
      <p:sp>
        <p:nvSpPr>
          <p:cNvPr id="27651" name="Slide Number Placeholder 6">
            <a:extLst>
              <a:ext uri="{FF2B5EF4-FFF2-40B4-BE49-F238E27FC236}">
                <a16:creationId xmlns:a16="http://schemas.microsoft.com/office/drawing/2014/main" id="{62210906-997F-5946-A50C-7ED98C942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E49A332-3A45-5E45-85F3-CC0FBB9C6F10}" type="slidenum">
              <a:rPr lang="en-US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14</a:t>
            </a:fld>
            <a:endParaRPr lang="en-US" altLang="en-US" sz="1200" dirty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195219"/>
      </p:ext>
    </p:extLst>
  </p:cSld>
  <p:clrMapOvr>
    <a:masterClrMapping/>
  </p:clrMapOvr>
  <p:transition spd="med">
    <p:wipe dir="r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D724D0B-0973-8200-CC34-3A5A6E1364F9}"/>
              </a:ext>
            </a:extLst>
          </p:cNvPr>
          <p:cNvSpPr/>
          <p:nvPr/>
        </p:nvSpPr>
        <p:spPr>
          <a:xfrm>
            <a:off x="3464709" y="6400800"/>
            <a:ext cx="2214581" cy="320674"/>
          </a:xfrm>
          <a:prstGeom prst="rect">
            <a:avLst/>
          </a:prstGeom>
          <a:solidFill>
            <a:srgbClr val="10253F">
              <a:alpha val="81961"/>
            </a:srgbClr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F6E82F3-1ACE-DA4D-B681-4147C7033FC4}"/>
              </a:ext>
            </a:extLst>
          </p:cNvPr>
          <p:cNvSpPr txBox="1"/>
          <p:nvPr/>
        </p:nvSpPr>
        <p:spPr>
          <a:xfrm>
            <a:off x="3464709" y="6352143"/>
            <a:ext cx="2214581" cy="369332"/>
          </a:xfrm>
          <a:prstGeom prst="rect">
            <a:avLst/>
          </a:prstGeom>
          <a:noFill/>
          <a:effectLst>
            <a:softEdge rad="31750"/>
          </a:effectLst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+mn-lt"/>
                <a:ea typeface="+mn-ea"/>
                <a:hlinkClick r:id="rId4" action="ppaction://hlinksldjump"/>
              </a:rPr>
              <a:t>Return to Main Menu</a:t>
            </a:r>
            <a:endParaRPr lang="en-US" dirty="0">
              <a:latin typeface="+mn-lt"/>
              <a:ea typeface="+mn-ea"/>
            </a:endParaRPr>
          </a:p>
        </p:txBody>
      </p:sp>
      <p:sp>
        <p:nvSpPr>
          <p:cNvPr id="87045" name="Slide Number Placeholder 3">
            <a:extLst>
              <a:ext uri="{FF2B5EF4-FFF2-40B4-BE49-F238E27FC236}">
                <a16:creationId xmlns:a16="http://schemas.microsoft.com/office/drawing/2014/main" id="{95D68F33-59A4-FD41-9F1F-D351B09DE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9C1A0EA-90F7-C441-A676-B5E8E89F53F1}" type="slidenum">
              <a:rPr lang="en-US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15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6E74FF2-7B48-B378-9D71-10D31F2A2F59}"/>
              </a:ext>
            </a:extLst>
          </p:cNvPr>
          <p:cNvSpPr/>
          <p:nvPr/>
        </p:nvSpPr>
        <p:spPr>
          <a:xfrm>
            <a:off x="76200" y="5493604"/>
            <a:ext cx="8991600" cy="858540"/>
          </a:xfrm>
          <a:prstGeom prst="rect">
            <a:avLst/>
          </a:prstGeom>
          <a:solidFill>
            <a:srgbClr val="10253F">
              <a:alpha val="81961"/>
            </a:srgbClr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7046" name="TextBox 4">
            <a:extLst>
              <a:ext uri="{FF2B5EF4-FFF2-40B4-BE49-F238E27FC236}">
                <a16:creationId xmlns:a16="http://schemas.microsoft.com/office/drawing/2014/main" id="{3297C84C-1DAC-AF42-8032-A91BBA866D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5493603"/>
            <a:ext cx="8991600" cy="83099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chemeClr val="bg1"/>
                </a:solidFill>
              </a:rPr>
              <a:t>Image Credits</a:t>
            </a:r>
            <a:endParaRPr lang="en-US" altLang="en-US" sz="1200" dirty="0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 dirty="0">
                <a:solidFill>
                  <a:schemeClr val="bg1"/>
                </a:solidFill>
              </a:rPr>
              <a:t>Slide 1: </a:t>
            </a:r>
            <a:r>
              <a:rPr lang="en-US" sz="1000" dirty="0" err="1">
                <a:solidFill>
                  <a:schemeClr val="bg1"/>
                </a:solidFill>
              </a:rPr>
              <a:t>jc.winkler</a:t>
            </a:r>
            <a:r>
              <a:rPr lang="en-US" sz="1000" dirty="0">
                <a:solidFill>
                  <a:schemeClr val="bg1"/>
                </a:solidFill>
              </a:rPr>
              <a:t>, https://</a:t>
            </a:r>
            <a:r>
              <a:rPr lang="en-US" sz="1000" dirty="0" err="1">
                <a:solidFill>
                  <a:schemeClr val="bg1"/>
                </a:solidFill>
              </a:rPr>
              <a:t>creativecommons.org</a:t>
            </a:r>
            <a:r>
              <a:rPr lang="en-US" sz="1000" dirty="0">
                <a:solidFill>
                  <a:schemeClr val="bg1"/>
                </a:solidFill>
              </a:rPr>
              <a:t>/licenses/by/2.0/</a:t>
            </a:r>
            <a:r>
              <a:rPr lang="en-US" sz="1000" dirty="0" err="1">
                <a:solidFill>
                  <a:schemeClr val="bg1"/>
                </a:solidFill>
              </a:rPr>
              <a:t>deed.en</a:t>
            </a:r>
            <a:r>
              <a:rPr lang="en-US" altLang="en-US" sz="1000" dirty="0">
                <a:solidFill>
                  <a:schemeClr val="bg1"/>
                </a:solidFill>
              </a:rPr>
              <a:t>, Wikimedia Commons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 dirty="0">
                <a:solidFill>
                  <a:schemeClr val="bg1"/>
                </a:solidFill>
              </a:rPr>
              <a:t>Slide 2: </a:t>
            </a:r>
            <a:r>
              <a:rPr lang="en-US" sz="1000" dirty="0">
                <a:solidFill>
                  <a:schemeClr val="bg1"/>
                </a:solidFill>
              </a:rPr>
              <a:t>Bluepoint951, https://</a:t>
            </a:r>
            <a:r>
              <a:rPr lang="en-US" sz="1000" dirty="0" err="1">
                <a:solidFill>
                  <a:schemeClr val="bg1"/>
                </a:solidFill>
              </a:rPr>
              <a:t>creativecommons.org</a:t>
            </a:r>
            <a:r>
              <a:rPr lang="en-US" sz="1000" dirty="0">
                <a:solidFill>
                  <a:schemeClr val="bg1"/>
                </a:solidFill>
              </a:rPr>
              <a:t>/licenses/by-</a:t>
            </a:r>
            <a:r>
              <a:rPr lang="en-US" sz="1000" dirty="0" err="1">
                <a:solidFill>
                  <a:schemeClr val="bg1"/>
                </a:solidFill>
              </a:rPr>
              <a:t>sa</a:t>
            </a:r>
            <a:r>
              <a:rPr lang="en-US" sz="1000" dirty="0">
                <a:solidFill>
                  <a:schemeClr val="bg1"/>
                </a:solidFill>
              </a:rPr>
              <a:t>/2.5/</a:t>
            </a:r>
            <a:r>
              <a:rPr lang="en-US" sz="1000" dirty="0" err="1">
                <a:solidFill>
                  <a:schemeClr val="bg1"/>
                </a:solidFill>
              </a:rPr>
              <a:t>deed.en</a:t>
            </a:r>
            <a:r>
              <a:rPr lang="en-US" altLang="en-US" sz="1000" dirty="0">
                <a:solidFill>
                  <a:schemeClr val="bg1"/>
                </a:solidFill>
              </a:rPr>
              <a:t>, Wikimedia Commons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 dirty="0">
                <a:solidFill>
                  <a:schemeClr val="bg1"/>
                </a:solidFill>
              </a:rPr>
              <a:t>Final Slide: </a:t>
            </a:r>
            <a:r>
              <a:rPr lang="en-US" sz="1000" dirty="0">
                <a:solidFill>
                  <a:schemeClr val="bg1"/>
                </a:solidFill>
              </a:rPr>
              <a:t>Royalpt78, https://</a:t>
            </a:r>
            <a:r>
              <a:rPr lang="en-US" sz="1000" dirty="0" err="1">
                <a:solidFill>
                  <a:schemeClr val="bg1"/>
                </a:solidFill>
              </a:rPr>
              <a:t>creativecommons.org</a:t>
            </a:r>
            <a:r>
              <a:rPr lang="en-US" sz="1000" dirty="0">
                <a:solidFill>
                  <a:schemeClr val="bg1"/>
                </a:solidFill>
              </a:rPr>
              <a:t>/licenses/by-</a:t>
            </a:r>
            <a:r>
              <a:rPr lang="en-US" sz="1000" dirty="0" err="1">
                <a:solidFill>
                  <a:schemeClr val="bg1"/>
                </a:solidFill>
              </a:rPr>
              <a:t>sa</a:t>
            </a:r>
            <a:r>
              <a:rPr lang="en-US" sz="1000" dirty="0">
                <a:solidFill>
                  <a:schemeClr val="bg1"/>
                </a:solidFill>
              </a:rPr>
              <a:t>/3.0/</a:t>
            </a:r>
            <a:r>
              <a:rPr lang="en-US" sz="1000" dirty="0" err="1">
                <a:solidFill>
                  <a:schemeClr val="bg1"/>
                </a:solidFill>
              </a:rPr>
              <a:t>deed.en</a:t>
            </a:r>
            <a:r>
              <a:rPr lang="en-US" altLang="en-US" sz="1000">
                <a:solidFill>
                  <a:schemeClr val="bg1"/>
                </a:solidFill>
              </a:rPr>
              <a:t>, Wikimedia Commons</a:t>
            </a:r>
            <a:endParaRPr lang="en-US" altLang="en-US" sz="1000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5027032-9573-A6DA-19B7-21372C30607C}"/>
              </a:ext>
            </a:extLst>
          </p:cNvPr>
          <p:cNvSpPr txBox="1"/>
          <p:nvPr/>
        </p:nvSpPr>
        <p:spPr>
          <a:xfrm>
            <a:off x="6585857" y="0"/>
            <a:ext cx="25799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+mn-lt"/>
              </a:rPr>
              <a:t>St. Louis Cathedral, New Orleans</a:t>
            </a: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9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CE85ED0-F66E-7342-8820-C6887CDF4A5D}"/>
              </a:ext>
            </a:extLst>
          </p:cNvPr>
          <p:cNvSpPr/>
          <p:nvPr/>
        </p:nvSpPr>
        <p:spPr>
          <a:xfrm>
            <a:off x="165704" y="6153090"/>
            <a:ext cx="5701696" cy="400110"/>
          </a:xfrm>
          <a:prstGeom prst="rect">
            <a:avLst/>
          </a:prstGeom>
          <a:solidFill>
            <a:srgbClr val="10253F">
              <a:alpha val="81961"/>
            </a:srgbClr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D4CEA68-56DC-C747-86CF-FB0234B067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704" y="6153090"/>
            <a:ext cx="570169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DCE6F2"/>
                </a:solidFill>
              </a:rPr>
              <a:t>Section 2: </a:t>
            </a:r>
            <a:r>
              <a:rPr lang="en-US" altLang="en-US" sz="2000" b="1" dirty="0">
                <a:solidFill>
                  <a:srgbClr val="DCE6F2"/>
                </a:solidFill>
                <a:hlinkClick r:id="rId4" action="ppaction://hlinksldjump"/>
              </a:rPr>
              <a:t>The French and Indian War</a:t>
            </a:r>
            <a:endParaRPr lang="en-US" altLang="en-US" sz="2000" b="1" dirty="0">
              <a:solidFill>
                <a:srgbClr val="DCE6F2"/>
              </a:solidFill>
            </a:endParaRPr>
          </a:p>
        </p:txBody>
      </p:sp>
      <p:sp>
        <p:nvSpPr>
          <p:cNvPr id="17414" name="Slide Number Placeholder 4">
            <a:extLst>
              <a:ext uri="{FF2B5EF4-FFF2-40B4-BE49-F238E27FC236}">
                <a16:creationId xmlns:a16="http://schemas.microsoft.com/office/drawing/2014/main" id="{0F270598-F8B4-BE48-8371-F9E7ABCF26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75EE62E-1818-8046-95DE-99AB44846A3D}" type="slidenum">
              <a:rPr lang="en-US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2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93199FE-96E7-6BF1-69FB-2FF05B77988C}"/>
              </a:ext>
            </a:extLst>
          </p:cNvPr>
          <p:cNvSpPr txBox="1"/>
          <p:nvPr/>
        </p:nvSpPr>
        <p:spPr>
          <a:xfrm>
            <a:off x="5638800" y="-2977"/>
            <a:ext cx="35052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0" i="0" u="none" strike="noStrike" dirty="0">
                <a:solidFill>
                  <a:schemeClr val="bg1"/>
                </a:solidFill>
                <a:effectLst/>
                <a:latin typeface="+mn-lt"/>
              </a:rPr>
              <a:t> Louisiana State Capitol building, Baton Rouge</a:t>
            </a:r>
            <a:endParaRPr lang="en-US" sz="1400" dirty="0">
              <a:solidFill>
                <a:schemeClr val="bg1"/>
              </a:solidFill>
              <a:latin typeface="+mn-lt"/>
            </a:endParaRP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F178DD-FF4E-C641-9F69-E5DCAF559D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altLang="en-US" dirty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Section 2: The French and Indian War</a:t>
            </a:r>
          </a:p>
        </p:txBody>
      </p:sp>
      <p:sp>
        <p:nvSpPr>
          <p:cNvPr id="33795" name="Content Placeholder 2">
            <a:extLst>
              <a:ext uri="{FF2B5EF4-FFF2-40B4-BE49-F238E27FC236}">
                <a16:creationId xmlns:a16="http://schemas.microsoft.com/office/drawing/2014/main" id="{4801C63E-9260-574D-B5BF-D91992844E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Essential Question</a:t>
            </a:r>
          </a:p>
          <a:p>
            <a:pPr lvl="1" eaLnBrk="1" hangingPunct="1"/>
            <a:r>
              <a:rPr lang="en-US" dirty="0">
                <a:effectLst/>
              </a:rPr>
              <a:t>What were the consequences of the French and Indian War</a:t>
            </a:r>
            <a:r>
              <a:rPr lang="en-US" altLang="en-US" dirty="0">
                <a:ea typeface="ＭＳ Ｐゴシック" panose="020B0600070205080204" pitchFamily="34" charset="-128"/>
              </a:rPr>
              <a:t>?</a:t>
            </a:r>
          </a:p>
          <a:p>
            <a:pPr eaLnBrk="1" hangingPunct="1"/>
            <a:endParaRPr lang="en-US" altLang="en-US" dirty="0">
              <a:ea typeface="ＭＳ Ｐゴシック" panose="020B0600070205080204" pitchFamily="34" charset="-128"/>
            </a:endParaRPr>
          </a:p>
          <a:p>
            <a:pPr lvl="1" eaLnBrk="1" hangingPunct="1">
              <a:buFont typeface="Wingdings" pitchFamily="2" charset="2"/>
              <a:buChar char="Ø"/>
            </a:pPr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33796" name="Slide Number Placeholder 4">
            <a:extLst>
              <a:ext uri="{FF2B5EF4-FFF2-40B4-BE49-F238E27FC236}">
                <a16:creationId xmlns:a16="http://schemas.microsoft.com/office/drawing/2014/main" id="{75367152-C1E5-B04B-996E-09A91A94B5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715D887-8A27-CE4C-91C2-2BE9FE77150C}" type="slidenum">
              <a:rPr lang="en-US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3</a:t>
            </a:fld>
            <a:endParaRPr lang="en-US" altLang="en-US" sz="1200">
              <a:solidFill>
                <a:srgbClr val="898989"/>
              </a:solidFill>
            </a:endParaRPr>
          </a:p>
        </p:txBody>
      </p:sp>
    </p:spTree>
  </p:cSld>
  <p:clrMapOvr>
    <a:masterClrMapping/>
  </p:clrMapOvr>
  <p:transition spd="med">
    <p:wipe dir="r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7B4CA1-6FF7-374F-8192-A9D932D9D8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altLang="en-US" sz="4000" dirty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Section 2: The French and Indian War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8C7482-0505-FC4D-8A8D-7307AB6F1A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524000"/>
            <a:ext cx="8229600" cy="48006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ea typeface="+mn-ea"/>
                <a:cs typeface="+mn-cs"/>
              </a:rPr>
              <a:t>What terms do I need to know? 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n-US" dirty="0">
                <a:effectLst/>
              </a:rPr>
              <a:t>Treaty of Paris of 1763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n-US" dirty="0">
                <a:effectLst/>
              </a:rPr>
              <a:t>Treaty of Fontainebleau</a:t>
            </a:r>
            <a:endParaRPr lang="en-US" dirty="0">
              <a:ea typeface="+mn-ea"/>
            </a:endParaRPr>
          </a:p>
        </p:txBody>
      </p:sp>
      <p:sp>
        <p:nvSpPr>
          <p:cNvPr id="35843" name="Slide Number Placeholder 4">
            <a:extLst>
              <a:ext uri="{FF2B5EF4-FFF2-40B4-BE49-F238E27FC236}">
                <a16:creationId xmlns:a16="http://schemas.microsoft.com/office/drawing/2014/main" id="{6144A8EA-BE60-A346-8081-47E64364A2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9225D24-0B6E-5748-A510-EE631EE137F9}" type="slidenum">
              <a:rPr lang="en-US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4</a:t>
            </a:fld>
            <a:endParaRPr lang="en-US" altLang="en-US" sz="1200">
              <a:solidFill>
                <a:srgbClr val="898989"/>
              </a:solidFill>
            </a:endParaRPr>
          </a:p>
        </p:txBody>
      </p:sp>
    </p:spTree>
  </p:cSld>
  <p:clrMapOvr>
    <a:masterClrMapping/>
  </p:clrMapOvr>
  <p:transition spd="med">
    <p:wipe dir="r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20DF23E-CB57-414A-9298-23BC3B20F3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altLang="en-US" sz="4000" dirty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The French and Indian War</a:t>
            </a:r>
          </a:p>
        </p:txBody>
      </p:sp>
      <p:sp>
        <p:nvSpPr>
          <p:cNvPr id="27650" name="Content Placeholder 5">
            <a:extLst>
              <a:ext uri="{FF2B5EF4-FFF2-40B4-BE49-F238E27FC236}">
                <a16:creationId xmlns:a16="http://schemas.microsoft.com/office/drawing/2014/main" id="{BBD692C1-A899-FB41-AFA5-30CF982916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382000" cy="4525963"/>
          </a:xfrm>
        </p:spPr>
        <p:txBody>
          <a:bodyPr/>
          <a:lstStyle/>
          <a:p>
            <a:r>
              <a:rPr lang="en-US" sz="2800" dirty="0">
                <a:effectLst/>
              </a:rPr>
              <a:t>By the 1750s, over 2,000,000 colonists lived in Britain’s thirteen American </a:t>
            </a:r>
            <a:r>
              <a:rPr lang="en-US" sz="2800" dirty="0"/>
              <a:t>colonies while just 60,000 </a:t>
            </a:r>
            <a:r>
              <a:rPr lang="en-US" sz="2800" dirty="0">
                <a:effectLst/>
              </a:rPr>
              <a:t>French colonists lived to the north in Canada.</a:t>
            </a:r>
          </a:p>
          <a:p>
            <a:r>
              <a:rPr lang="en-US" sz="2800" dirty="0">
                <a:effectLst/>
              </a:rPr>
              <a:t>Farming in Canada’s cold climate likely limited the number of people who were willing to leave France and settle in Canada. </a:t>
            </a:r>
          </a:p>
          <a:p>
            <a:r>
              <a:rPr lang="en-US" sz="2800" dirty="0">
                <a:effectLst/>
              </a:rPr>
              <a:t>The valuable fur trade with Native Americans was the most profitable activity of the colonists in Canada.</a:t>
            </a:r>
          </a:p>
          <a:p>
            <a:r>
              <a:rPr lang="en-US" sz="2800" dirty="0"/>
              <a:t>This </a:t>
            </a:r>
            <a:r>
              <a:rPr lang="en-US" sz="2800" dirty="0">
                <a:effectLst/>
              </a:rPr>
              <a:t>led to frequent conflict among Indian nations for greater control of the fur trade.</a:t>
            </a:r>
          </a:p>
        </p:txBody>
      </p:sp>
      <p:sp>
        <p:nvSpPr>
          <p:cNvPr id="27651" name="Slide Number Placeholder 6">
            <a:extLst>
              <a:ext uri="{FF2B5EF4-FFF2-40B4-BE49-F238E27FC236}">
                <a16:creationId xmlns:a16="http://schemas.microsoft.com/office/drawing/2014/main" id="{62210906-997F-5946-A50C-7ED98C942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E49A332-3A45-5E45-85F3-CC0FBB9C6F10}" type="slidenum">
              <a:rPr lang="en-US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5</a:t>
            </a:fld>
            <a:endParaRPr lang="en-US" alt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6513640"/>
      </p:ext>
    </p:extLst>
  </p:cSld>
  <p:clrMapOvr>
    <a:masterClrMapping/>
  </p:clrMapOvr>
  <p:transition spd="med">
    <p:wipe dir="r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20DF23E-CB57-414A-9298-23BC3B20F3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altLang="en-US" sz="4000" dirty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The French and Indian War Pt. 2</a:t>
            </a:r>
          </a:p>
        </p:txBody>
      </p:sp>
      <p:sp>
        <p:nvSpPr>
          <p:cNvPr id="27650" name="Content Placeholder 5">
            <a:extLst>
              <a:ext uri="{FF2B5EF4-FFF2-40B4-BE49-F238E27FC236}">
                <a16:creationId xmlns:a16="http://schemas.microsoft.com/office/drawing/2014/main" id="{BBD692C1-A899-FB41-AFA5-30CF982916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382000" cy="4525963"/>
          </a:xfrm>
        </p:spPr>
        <p:txBody>
          <a:bodyPr/>
          <a:lstStyle/>
          <a:p>
            <a:r>
              <a:rPr lang="en-US" sz="2700" dirty="0">
                <a:effectLst/>
              </a:rPr>
              <a:t>The Iroquois Wars began in 1640 and lasted into the next century. </a:t>
            </a:r>
          </a:p>
          <a:p>
            <a:r>
              <a:rPr lang="en-US" sz="2700" dirty="0">
                <a:effectLst/>
              </a:rPr>
              <a:t>The Iroquois Confederacy wanted more land for fur trading with the Dutch and British, but this provoked conflict with their Native American neighbors and their French allies.</a:t>
            </a:r>
          </a:p>
          <a:p>
            <a:r>
              <a:rPr lang="en-US" sz="2700" dirty="0">
                <a:effectLst/>
              </a:rPr>
              <a:t>France maintained good relations with many Indian groups despite the Iroquois' victory. </a:t>
            </a:r>
          </a:p>
          <a:p>
            <a:r>
              <a:rPr lang="en-US" sz="2700" dirty="0">
                <a:effectLst/>
              </a:rPr>
              <a:t>This proved important when disputes over land west of the Appalachian Mountains erupted in the 1750s between eager British colonists and the French.</a:t>
            </a:r>
          </a:p>
        </p:txBody>
      </p:sp>
      <p:sp>
        <p:nvSpPr>
          <p:cNvPr id="27651" name="Slide Number Placeholder 6">
            <a:extLst>
              <a:ext uri="{FF2B5EF4-FFF2-40B4-BE49-F238E27FC236}">
                <a16:creationId xmlns:a16="http://schemas.microsoft.com/office/drawing/2014/main" id="{62210906-997F-5946-A50C-7ED98C942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E49A332-3A45-5E45-85F3-CC0FBB9C6F10}" type="slidenum">
              <a:rPr lang="en-US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6</a:t>
            </a:fld>
            <a:endParaRPr lang="en-US" alt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7737046"/>
      </p:ext>
    </p:extLst>
  </p:cSld>
  <p:clrMapOvr>
    <a:masterClrMapping/>
  </p:clrMapOvr>
  <p:transition spd="med">
    <p:wipe dir="r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20DF23E-CB57-414A-9298-23BC3B20F3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altLang="en-US" sz="4000" dirty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Control of the Ohio River</a:t>
            </a:r>
          </a:p>
        </p:txBody>
      </p:sp>
      <p:sp>
        <p:nvSpPr>
          <p:cNvPr id="27650" name="Content Placeholder 5">
            <a:extLst>
              <a:ext uri="{FF2B5EF4-FFF2-40B4-BE49-F238E27FC236}">
                <a16:creationId xmlns:a16="http://schemas.microsoft.com/office/drawing/2014/main" id="{BBD692C1-A899-FB41-AFA5-30CF982916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17638"/>
            <a:ext cx="8382000" cy="4708525"/>
          </a:xfrm>
        </p:spPr>
        <p:txBody>
          <a:bodyPr/>
          <a:lstStyle/>
          <a:p>
            <a:r>
              <a:rPr lang="en-US" sz="2650" dirty="0">
                <a:effectLst/>
              </a:rPr>
              <a:t>No roads existed in the frontier, and while there were paths made by Indians and animals, travel by river was an easier and faster way to move people and supplies. </a:t>
            </a:r>
          </a:p>
          <a:p>
            <a:r>
              <a:rPr lang="en-US" sz="2650" dirty="0">
                <a:effectLst/>
              </a:rPr>
              <a:t>Control of rivers like the Ohio River, which flowed from Pennsylvania to the Gulf of Mexico, was important.</a:t>
            </a:r>
          </a:p>
          <a:p>
            <a:r>
              <a:rPr lang="en-US" sz="2650" dirty="0"/>
              <a:t>The point where t</a:t>
            </a:r>
            <a:r>
              <a:rPr lang="en-US" sz="2650" dirty="0">
                <a:effectLst/>
              </a:rPr>
              <a:t>he Allegheny and Monongahela Rivers form the Ohio River made an ideal location for a fort that could control the rivers and region. </a:t>
            </a:r>
          </a:p>
          <a:p>
            <a:r>
              <a:rPr lang="en-US" sz="2650" dirty="0">
                <a:effectLst/>
              </a:rPr>
              <a:t>This spot became the flash point for war between Great Britain, France, their Indian allies, and  their colonists in the 1750s.</a:t>
            </a:r>
          </a:p>
        </p:txBody>
      </p:sp>
      <p:sp>
        <p:nvSpPr>
          <p:cNvPr id="27651" name="Slide Number Placeholder 6">
            <a:extLst>
              <a:ext uri="{FF2B5EF4-FFF2-40B4-BE49-F238E27FC236}">
                <a16:creationId xmlns:a16="http://schemas.microsoft.com/office/drawing/2014/main" id="{62210906-997F-5946-A50C-7ED98C942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E49A332-3A45-5E45-85F3-CC0FBB9C6F10}" type="slidenum">
              <a:rPr lang="en-US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7</a:t>
            </a:fld>
            <a:endParaRPr lang="en-US" alt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9922548"/>
      </p:ext>
    </p:extLst>
  </p:cSld>
  <p:clrMapOvr>
    <a:masterClrMapping/>
  </p:clrMapOvr>
  <p:transition spd="med">
    <p:wipe dir="r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20DF23E-CB57-414A-9298-23BC3B20F3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altLang="en-US" sz="4000" dirty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Young George Washington, Diplomat</a:t>
            </a:r>
          </a:p>
        </p:txBody>
      </p:sp>
      <p:sp>
        <p:nvSpPr>
          <p:cNvPr id="27650" name="Content Placeholder 5">
            <a:extLst>
              <a:ext uri="{FF2B5EF4-FFF2-40B4-BE49-F238E27FC236}">
                <a16:creationId xmlns:a16="http://schemas.microsoft.com/office/drawing/2014/main" id="{BBD692C1-A899-FB41-AFA5-30CF982916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17638"/>
            <a:ext cx="8382000" cy="4708525"/>
          </a:xfrm>
        </p:spPr>
        <p:txBody>
          <a:bodyPr/>
          <a:lstStyle/>
          <a:p>
            <a:r>
              <a:rPr lang="en-US" sz="2700" dirty="0">
                <a:effectLst/>
              </a:rPr>
              <a:t>Virginia’s Royal Governor Dinwiddie was alarmed by reports in 1753 that the French were building forts to secure the Ohio River.</a:t>
            </a:r>
          </a:p>
          <a:p>
            <a:r>
              <a:rPr lang="en-US" sz="2700" dirty="0">
                <a:effectLst/>
              </a:rPr>
              <a:t>Dinwiddie sent a young George Washington, a Virginia militia major, and a handful of men to order the French to leave. </a:t>
            </a:r>
          </a:p>
          <a:p>
            <a:r>
              <a:rPr lang="en-US" sz="2700" dirty="0">
                <a:effectLst/>
              </a:rPr>
              <a:t>The French politely welcomed Washington, read Dinwiddie’s demand for them to return to Canada, and then sent Washington back to Virginia with their refusal. </a:t>
            </a:r>
          </a:p>
          <a:p>
            <a:r>
              <a:rPr lang="en-US" sz="2700" dirty="0">
                <a:effectLst/>
              </a:rPr>
              <a:t>Both sides raced to seize and secure the land at the Ohio River.</a:t>
            </a:r>
          </a:p>
        </p:txBody>
      </p:sp>
      <p:sp>
        <p:nvSpPr>
          <p:cNvPr id="27651" name="Slide Number Placeholder 6">
            <a:extLst>
              <a:ext uri="{FF2B5EF4-FFF2-40B4-BE49-F238E27FC236}">
                <a16:creationId xmlns:a16="http://schemas.microsoft.com/office/drawing/2014/main" id="{62210906-997F-5946-A50C-7ED98C942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E49A332-3A45-5E45-85F3-CC0FBB9C6F10}" type="slidenum">
              <a:rPr lang="en-US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8</a:t>
            </a:fld>
            <a:endParaRPr lang="en-US" alt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680960"/>
      </p:ext>
    </p:extLst>
  </p:cSld>
  <p:clrMapOvr>
    <a:masterClrMapping/>
  </p:clrMapOvr>
  <p:transition spd="med">
    <p:wipe dir="r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20DF23E-CB57-414A-9298-23BC3B20F3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altLang="en-US" sz="4000" dirty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The Battle of Fort Necessity</a:t>
            </a:r>
          </a:p>
        </p:txBody>
      </p:sp>
      <p:sp>
        <p:nvSpPr>
          <p:cNvPr id="27650" name="Content Placeholder 5">
            <a:extLst>
              <a:ext uri="{FF2B5EF4-FFF2-40B4-BE49-F238E27FC236}">
                <a16:creationId xmlns:a16="http://schemas.microsoft.com/office/drawing/2014/main" id="{BBD692C1-A899-FB41-AFA5-30CF982916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17638"/>
            <a:ext cx="8382000" cy="4708525"/>
          </a:xfrm>
        </p:spPr>
        <p:txBody>
          <a:bodyPr/>
          <a:lstStyle/>
          <a:p>
            <a:r>
              <a:rPr lang="en-US" sz="2600" dirty="0">
                <a:effectLst/>
              </a:rPr>
              <a:t>The next year, Washington, now a colonel, led a force of Virginia troops westward to secure the site.</a:t>
            </a:r>
          </a:p>
          <a:p>
            <a:r>
              <a:rPr lang="en-US" sz="2600" dirty="0">
                <a:effectLst/>
              </a:rPr>
              <a:t>He learned the French had already built their own Fort Duquesne, so he had his men build a small fort 50 miles away called Fort Necessity and waited for reinforcements.</a:t>
            </a:r>
          </a:p>
          <a:p>
            <a:r>
              <a:rPr lang="en-US" sz="2600" dirty="0">
                <a:effectLst/>
              </a:rPr>
              <a:t>Colonel Washington learned a party of potential French spie</a:t>
            </a:r>
            <a:r>
              <a:rPr lang="en-US" sz="2600" dirty="0"/>
              <a:t>s </a:t>
            </a:r>
            <a:r>
              <a:rPr lang="en-US" sz="2600" dirty="0">
                <a:effectLst/>
              </a:rPr>
              <a:t>were encamped nearby, so he confronted them and ended up capturing or killing most in a few minutes. </a:t>
            </a:r>
          </a:p>
          <a:p>
            <a:r>
              <a:rPr lang="en-US" sz="2600" dirty="0">
                <a:effectLst/>
              </a:rPr>
              <a:t>This was Washington’s first military victory, but war had not been declared between Great Britain and France yet, which would be a problem.</a:t>
            </a:r>
          </a:p>
        </p:txBody>
      </p:sp>
      <p:sp>
        <p:nvSpPr>
          <p:cNvPr id="27651" name="Slide Number Placeholder 6">
            <a:extLst>
              <a:ext uri="{FF2B5EF4-FFF2-40B4-BE49-F238E27FC236}">
                <a16:creationId xmlns:a16="http://schemas.microsoft.com/office/drawing/2014/main" id="{62210906-997F-5946-A50C-7ED98C942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E49A332-3A45-5E45-85F3-CC0FBB9C6F10}" type="slidenum">
              <a:rPr lang="en-US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9</a:t>
            </a:fld>
            <a:endParaRPr lang="en-US" alt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2463108"/>
      </p:ext>
    </p:extLst>
  </p:cSld>
  <p:clrMapOvr>
    <a:masterClrMapping/>
  </p:clrMapOvr>
  <p:transition spd="med">
    <p:wipe dir="r"/>
  </p:transition>
</p:sld>
</file>

<file path=ppt/theme/theme1.xml><?xml version="1.0" encoding="utf-8"?>
<a:theme xmlns:a="http://schemas.openxmlformats.org/drawingml/2006/main" name="Office Theme">
  <a:themeElements>
    <a:clrScheme name="Custom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0000"/>
      </a:hlink>
      <a:folHlink>
        <a:srgbClr val="FF00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17260</TotalTime>
  <Words>1257</Words>
  <Application>Microsoft Macintosh PowerPoint</Application>
  <PresentationFormat>On-screen Show (4:3)</PresentationFormat>
  <Paragraphs>85</Paragraphs>
  <Slides>15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Wingdings</vt:lpstr>
      <vt:lpstr>Office Theme</vt:lpstr>
      <vt:lpstr>PowerPoint Presentation</vt:lpstr>
      <vt:lpstr>PowerPoint Presentation</vt:lpstr>
      <vt:lpstr>Section 2: The French and Indian War</vt:lpstr>
      <vt:lpstr>Section 2: The French and Indian War</vt:lpstr>
      <vt:lpstr>The French and Indian War</vt:lpstr>
      <vt:lpstr>The French and Indian War Pt. 2</vt:lpstr>
      <vt:lpstr>Control of the Ohio River</vt:lpstr>
      <vt:lpstr>Young George Washington, Diplomat</vt:lpstr>
      <vt:lpstr>The Battle of Fort Necessity</vt:lpstr>
      <vt:lpstr>The Battle of Fort Necessity Pt. 2</vt:lpstr>
      <vt:lpstr>The Battle of Fort Necessity Pt. 3</vt:lpstr>
      <vt:lpstr>The Battle of Fort Necessity Pt. 4</vt:lpstr>
      <vt:lpstr>The End of the War</vt:lpstr>
      <vt:lpstr>War Debt Leads to New Colonial Policies</vt:lpstr>
      <vt:lpstr>PowerPoint Presentation</vt:lpstr>
    </vt:vector>
  </TitlesOfParts>
  <Manager/>
  <Company>Clairmont Press, Inc.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United States and Louisiana: Beginnings to Ratification (6)  </dc:title>
  <dc:subject>©2023 Clairmont Press</dc:subject>
  <dc:creator/>
  <cp:keywords/>
  <dc:description>Study presentation to accompany student textbook. </dc:description>
  <cp:lastModifiedBy>Emmett Mullins</cp:lastModifiedBy>
  <cp:revision>451</cp:revision>
  <dcterms:created xsi:type="dcterms:W3CDTF">2010-06-02T19:20:05Z</dcterms:created>
  <dcterms:modified xsi:type="dcterms:W3CDTF">2023-01-25T22:09:33Z</dcterms:modified>
  <cp:category/>
</cp:coreProperties>
</file>