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19"/>
  </p:notesMasterIdLst>
  <p:handoutMasterIdLst>
    <p:handoutMasterId r:id="rId20"/>
  </p:handoutMasterIdLst>
  <p:sldIdLst>
    <p:sldId id="259" r:id="rId2"/>
    <p:sldId id="260" r:id="rId3"/>
    <p:sldId id="314" r:id="rId4"/>
    <p:sldId id="315" r:id="rId5"/>
    <p:sldId id="356" r:id="rId6"/>
    <p:sldId id="357" r:id="rId7"/>
    <p:sldId id="358" r:id="rId8"/>
    <p:sldId id="359" r:id="rId9"/>
    <p:sldId id="360" r:id="rId10"/>
    <p:sldId id="361" r:id="rId11"/>
    <p:sldId id="362" r:id="rId12"/>
    <p:sldId id="363" r:id="rId13"/>
    <p:sldId id="364" r:id="rId14"/>
    <p:sldId id="365" r:id="rId15"/>
    <p:sldId id="366" r:id="rId16"/>
    <p:sldId id="367" r:id="rId17"/>
    <p:sldId id="263" r:id="rId1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94718"/>
  </p:normalViewPr>
  <p:slideViewPr>
    <p:cSldViewPr>
      <p:cViewPr varScale="1">
        <p:scale>
          <a:sx n="117" d="100"/>
          <a:sy n="117" d="100"/>
        </p:scale>
        <p:origin x="1672" y="168"/>
      </p:cViewPr>
      <p:guideLst>
        <p:guide orient="horz" pos="2160"/>
        <p:guide pos="2880"/>
      </p:guideLst>
    </p:cSldViewPr>
  </p:slideViewPr>
  <p:outlineViewPr>
    <p:cViewPr>
      <p:scale>
        <a:sx n="33" d="100"/>
        <a:sy n="33" d="100"/>
      </p:scale>
      <p:origin x="0" y="-4175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DC8B8E-7EA8-EA42-ACD2-62B92258622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C5BF167-B57E-8A4E-826F-D0F5370955A0}"/>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D2B81EA-47DE-E349-97C0-6BD286CCEAAE}" type="datetimeFigureOut">
              <a:rPr lang="en-US" altLang="en-US"/>
              <a:pPr>
                <a:defRPr/>
              </a:pPr>
              <a:t>1/25/23</a:t>
            </a:fld>
            <a:endParaRPr lang="en-US" altLang="en-US"/>
          </a:p>
        </p:txBody>
      </p:sp>
      <p:sp>
        <p:nvSpPr>
          <p:cNvPr id="4" name="Footer Placeholder 3">
            <a:extLst>
              <a:ext uri="{FF2B5EF4-FFF2-40B4-BE49-F238E27FC236}">
                <a16:creationId xmlns:a16="http://schemas.microsoft.com/office/drawing/2014/main" id="{C0EA5CDF-C5E7-4344-ADA1-6C659956FD2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216E86FC-04F6-E743-88AF-FEBFCBCF527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5E92D58-DEAC-1644-B679-E489D53444D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FF2ED3-B4B1-564C-AF92-4C6DE7CD730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52B7B95-1125-EC47-BCDA-2F9FD559E62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BB2FB47-3866-544B-8D7F-DD9900E395FD}" type="datetimeFigureOut">
              <a:rPr lang="en-US" altLang="en-US"/>
              <a:pPr>
                <a:defRPr/>
              </a:pPr>
              <a:t>1/25/23</a:t>
            </a:fld>
            <a:endParaRPr lang="en-US" altLang="en-US"/>
          </a:p>
        </p:txBody>
      </p:sp>
      <p:sp>
        <p:nvSpPr>
          <p:cNvPr id="4" name="Slide Image Placeholder 3">
            <a:extLst>
              <a:ext uri="{FF2B5EF4-FFF2-40B4-BE49-F238E27FC236}">
                <a16:creationId xmlns:a16="http://schemas.microsoft.com/office/drawing/2014/main" id="{9645F194-0352-2C47-A338-D2AB8971FE4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98B95AA-25FE-3042-B9C0-03D1343D84D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2CAD4E8-A10B-0A4A-AA60-826AC4FB072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7285D4D-FA69-654B-876E-5761CC1E865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020AA9F-A738-024B-AF77-5BD7E82EAB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72E7643-10DC-DC4C-865F-89F6719A48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D523295A-90FE-BD40-89CD-977AB86069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2071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63802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0465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72141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96801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512774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061381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225C04AE-CF9E-3D4C-8514-FC0D020A9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235C5D59-DF88-8047-AB12-AD09CA9A36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D9F10AC-20D0-714C-8BA4-C93278D4EA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61531944-6651-584D-BD15-605CEB14CA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u="sng">
              <a:solidFill>
                <a:srgbClr val="FF0000"/>
              </a:solidFill>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07E0ED4F-A018-2B4B-9D6A-958836D319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37A7DC2B-FB20-964C-B981-862A322D0B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552266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DFD53492-9873-B540-BEE2-974F7E75F0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52014477-04A1-E24C-B072-99A43B2944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28265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76145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65336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34882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45587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57604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023D23-103C-4D4A-B5D6-9AFB5A5F480D}"/>
              </a:ext>
            </a:extLst>
          </p:cNvPr>
          <p:cNvSpPr>
            <a:spLocks noGrp="1"/>
          </p:cNvSpPr>
          <p:nvPr>
            <p:ph type="dt" sz="half" idx="10"/>
          </p:nvPr>
        </p:nvSpPr>
        <p:spPr/>
        <p:txBody>
          <a:bodyPr/>
          <a:lstStyle>
            <a:lvl1pPr>
              <a:defRPr/>
            </a:lvl1pPr>
          </a:lstStyle>
          <a:p>
            <a:pPr>
              <a:defRPr/>
            </a:pPr>
            <a:fld id="{D4649E75-FBCC-D848-82D5-A3D61B8F6AAA}" type="datetime1">
              <a:rPr lang="en-US" altLang="en-US"/>
              <a:pPr>
                <a:defRPr/>
              </a:pPr>
              <a:t>1/25/23</a:t>
            </a:fld>
            <a:endParaRPr lang="en-US" altLang="en-US"/>
          </a:p>
        </p:txBody>
      </p:sp>
      <p:sp>
        <p:nvSpPr>
          <p:cNvPr id="5" name="Footer Placeholder 4">
            <a:extLst>
              <a:ext uri="{FF2B5EF4-FFF2-40B4-BE49-F238E27FC236}">
                <a16:creationId xmlns:a16="http://schemas.microsoft.com/office/drawing/2014/main" id="{0F3C25D0-6699-3B4D-99D1-27E13BCDBA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E69069-A428-AE44-9F29-4DB26E19028E}"/>
              </a:ext>
            </a:extLst>
          </p:cNvPr>
          <p:cNvSpPr>
            <a:spLocks noGrp="1"/>
          </p:cNvSpPr>
          <p:nvPr>
            <p:ph type="sldNum" sz="quarter" idx="12"/>
          </p:nvPr>
        </p:nvSpPr>
        <p:spPr/>
        <p:txBody>
          <a:bodyPr/>
          <a:lstStyle>
            <a:lvl1pPr>
              <a:defRPr/>
            </a:lvl1pPr>
          </a:lstStyle>
          <a:p>
            <a:pPr>
              <a:defRPr/>
            </a:pPr>
            <a:fld id="{5E044772-75C0-614F-A53B-0E5AFA62BDC5}" type="slidenum">
              <a:rPr lang="en-US" altLang="en-US"/>
              <a:pPr>
                <a:defRPr/>
              </a:pPr>
              <a:t>‹#›</a:t>
            </a:fld>
            <a:endParaRPr lang="en-US" altLang="en-US"/>
          </a:p>
        </p:txBody>
      </p:sp>
    </p:spTree>
    <p:extLst>
      <p:ext uri="{BB962C8B-B14F-4D97-AF65-F5344CB8AC3E}">
        <p14:creationId xmlns:p14="http://schemas.microsoft.com/office/powerpoint/2010/main" val="3777995605"/>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5D30F-0ED2-1546-A34F-0B05CABEB2C5}"/>
              </a:ext>
            </a:extLst>
          </p:cNvPr>
          <p:cNvSpPr>
            <a:spLocks noGrp="1"/>
          </p:cNvSpPr>
          <p:nvPr>
            <p:ph type="dt" sz="half" idx="10"/>
          </p:nvPr>
        </p:nvSpPr>
        <p:spPr/>
        <p:txBody>
          <a:bodyPr/>
          <a:lstStyle>
            <a:lvl1pPr>
              <a:defRPr/>
            </a:lvl1pPr>
          </a:lstStyle>
          <a:p>
            <a:pPr>
              <a:defRPr/>
            </a:pPr>
            <a:fld id="{8C32B683-AF77-AE4F-9A27-4C1B9D21C8AD}" type="datetime1">
              <a:rPr lang="en-US" altLang="en-US"/>
              <a:pPr>
                <a:defRPr/>
              </a:pPr>
              <a:t>1/25/23</a:t>
            </a:fld>
            <a:endParaRPr lang="en-US" altLang="en-US"/>
          </a:p>
        </p:txBody>
      </p:sp>
      <p:sp>
        <p:nvSpPr>
          <p:cNvPr id="5" name="Footer Placeholder 4">
            <a:extLst>
              <a:ext uri="{FF2B5EF4-FFF2-40B4-BE49-F238E27FC236}">
                <a16:creationId xmlns:a16="http://schemas.microsoft.com/office/drawing/2014/main" id="{D2819F54-A055-1A4F-87AA-1F2C3B3CA6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9D2C0F-9E50-7F42-BFC4-8D0A7EA0711E}"/>
              </a:ext>
            </a:extLst>
          </p:cNvPr>
          <p:cNvSpPr>
            <a:spLocks noGrp="1"/>
          </p:cNvSpPr>
          <p:nvPr>
            <p:ph type="sldNum" sz="quarter" idx="12"/>
          </p:nvPr>
        </p:nvSpPr>
        <p:spPr/>
        <p:txBody>
          <a:bodyPr/>
          <a:lstStyle>
            <a:lvl1pPr>
              <a:defRPr/>
            </a:lvl1pPr>
          </a:lstStyle>
          <a:p>
            <a:pPr>
              <a:defRPr/>
            </a:pPr>
            <a:fld id="{5DF7A732-9FCE-BD40-B9D3-77388167F729}" type="slidenum">
              <a:rPr lang="en-US" altLang="en-US"/>
              <a:pPr>
                <a:defRPr/>
              </a:pPr>
              <a:t>‹#›</a:t>
            </a:fld>
            <a:endParaRPr lang="en-US" altLang="en-US"/>
          </a:p>
        </p:txBody>
      </p:sp>
    </p:spTree>
    <p:extLst>
      <p:ext uri="{BB962C8B-B14F-4D97-AF65-F5344CB8AC3E}">
        <p14:creationId xmlns:p14="http://schemas.microsoft.com/office/powerpoint/2010/main" val="2974488009"/>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C8812-312A-F34B-9B91-A63DBC0184A8}"/>
              </a:ext>
            </a:extLst>
          </p:cNvPr>
          <p:cNvSpPr>
            <a:spLocks noGrp="1"/>
          </p:cNvSpPr>
          <p:nvPr>
            <p:ph type="dt" sz="half" idx="10"/>
          </p:nvPr>
        </p:nvSpPr>
        <p:spPr/>
        <p:txBody>
          <a:bodyPr/>
          <a:lstStyle>
            <a:lvl1pPr>
              <a:defRPr/>
            </a:lvl1pPr>
          </a:lstStyle>
          <a:p>
            <a:pPr>
              <a:defRPr/>
            </a:pPr>
            <a:fld id="{9E4A5808-C7FF-2646-A832-AF0ADF64793E}" type="datetime1">
              <a:rPr lang="en-US" altLang="en-US"/>
              <a:pPr>
                <a:defRPr/>
              </a:pPr>
              <a:t>1/25/23</a:t>
            </a:fld>
            <a:endParaRPr lang="en-US" altLang="en-US"/>
          </a:p>
        </p:txBody>
      </p:sp>
      <p:sp>
        <p:nvSpPr>
          <p:cNvPr id="5" name="Footer Placeholder 4">
            <a:extLst>
              <a:ext uri="{FF2B5EF4-FFF2-40B4-BE49-F238E27FC236}">
                <a16:creationId xmlns:a16="http://schemas.microsoft.com/office/drawing/2014/main" id="{A289F4A9-1AF7-E145-B941-9EA098626F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6A339B-5506-4E4D-84E8-496AFC82492A}"/>
              </a:ext>
            </a:extLst>
          </p:cNvPr>
          <p:cNvSpPr>
            <a:spLocks noGrp="1"/>
          </p:cNvSpPr>
          <p:nvPr>
            <p:ph type="sldNum" sz="quarter" idx="12"/>
          </p:nvPr>
        </p:nvSpPr>
        <p:spPr/>
        <p:txBody>
          <a:bodyPr/>
          <a:lstStyle>
            <a:lvl1pPr>
              <a:defRPr/>
            </a:lvl1pPr>
          </a:lstStyle>
          <a:p>
            <a:pPr>
              <a:defRPr/>
            </a:pPr>
            <a:fld id="{13A84411-09A0-3740-9F94-5AE4CE483083}" type="slidenum">
              <a:rPr lang="en-US" altLang="en-US"/>
              <a:pPr>
                <a:defRPr/>
              </a:pPr>
              <a:t>‹#›</a:t>
            </a:fld>
            <a:endParaRPr lang="en-US" altLang="en-US"/>
          </a:p>
        </p:txBody>
      </p:sp>
    </p:spTree>
    <p:extLst>
      <p:ext uri="{BB962C8B-B14F-4D97-AF65-F5344CB8AC3E}">
        <p14:creationId xmlns:p14="http://schemas.microsoft.com/office/powerpoint/2010/main" val="2696329194"/>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a:lvl1pPr>
            <a:lvl2pPr>
              <a:buFont typeface="Arial" pitchFamily="34" charset="0"/>
              <a:buChar char="•"/>
              <a:defRPr/>
            </a:lvl2pPr>
            <a:lvl3pPr>
              <a:buFont typeface="Wingdings" pitchFamily="2" charset="2"/>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F90E438D-0B5C-314D-9ED2-68B213A02843}"/>
              </a:ext>
            </a:extLst>
          </p:cNvPr>
          <p:cNvSpPr>
            <a:spLocks noGrp="1"/>
          </p:cNvSpPr>
          <p:nvPr>
            <p:ph type="dt" sz="half" idx="10"/>
          </p:nvPr>
        </p:nvSpPr>
        <p:spPr/>
        <p:txBody>
          <a:bodyPr/>
          <a:lstStyle>
            <a:lvl1pPr>
              <a:defRPr/>
            </a:lvl1pPr>
          </a:lstStyle>
          <a:p>
            <a:pPr>
              <a:defRPr/>
            </a:pPr>
            <a:fld id="{BDA6C1CC-5EA4-2F41-82BE-0AF9822187DE}" type="datetime1">
              <a:rPr lang="en-US" altLang="en-US"/>
              <a:pPr>
                <a:defRPr/>
              </a:pPr>
              <a:t>1/25/23</a:t>
            </a:fld>
            <a:endParaRPr lang="en-US" altLang="en-US"/>
          </a:p>
        </p:txBody>
      </p:sp>
      <p:sp>
        <p:nvSpPr>
          <p:cNvPr id="6" name="Footer Placeholder 4">
            <a:extLst>
              <a:ext uri="{FF2B5EF4-FFF2-40B4-BE49-F238E27FC236}">
                <a16:creationId xmlns:a16="http://schemas.microsoft.com/office/drawing/2014/main" id="{08118FC8-921B-724F-A804-22318D1B52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36B0ED-0E43-7843-8D19-FF4AC260A885}"/>
              </a:ext>
            </a:extLst>
          </p:cNvPr>
          <p:cNvSpPr>
            <a:spLocks noGrp="1"/>
          </p:cNvSpPr>
          <p:nvPr>
            <p:ph type="sldNum" sz="quarter" idx="12"/>
          </p:nvPr>
        </p:nvSpPr>
        <p:spPr/>
        <p:txBody>
          <a:bodyPr/>
          <a:lstStyle>
            <a:lvl1pPr>
              <a:defRPr/>
            </a:lvl1pPr>
          </a:lstStyle>
          <a:p>
            <a:pPr>
              <a:defRPr/>
            </a:pPr>
            <a:fld id="{3D7F41B4-6D46-8545-BA8F-386684934155}" type="slidenum">
              <a:rPr lang="en-US" altLang="en-US"/>
              <a:pPr>
                <a:defRPr/>
              </a:pPr>
              <a:t>‹#›</a:t>
            </a:fld>
            <a:endParaRPr lang="en-US" altLang="en-US"/>
          </a:p>
        </p:txBody>
      </p:sp>
      <p:pic>
        <p:nvPicPr>
          <p:cNvPr id="8" name="Picture 2">
            <a:extLst>
              <a:ext uri="{FF2B5EF4-FFF2-40B4-BE49-F238E27FC236}">
                <a16:creationId xmlns:a16="http://schemas.microsoft.com/office/drawing/2014/main" id="{C465E21D-D5EB-AF24-9017-F82DE19E5F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615050"/>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CA8531-7658-6344-BA64-70247CB7982A}"/>
              </a:ext>
            </a:extLst>
          </p:cNvPr>
          <p:cNvSpPr>
            <a:spLocks noGrp="1"/>
          </p:cNvSpPr>
          <p:nvPr>
            <p:ph type="dt" sz="half" idx="10"/>
          </p:nvPr>
        </p:nvSpPr>
        <p:spPr/>
        <p:txBody>
          <a:bodyPr/>
          <a:lstStyle>
            <a:lvl1pPr>
              <a:defRPr/>
            </a:lvl1pPr>
          </a:lstStyle>
          <a:p>
            <a:pPr>
              <a:defRPr/>
            </a:pPr>
            <a:fld id="{B5FDE8FF-8A40-1E49-AECB-D81A7534263E}" type="datetime1">
              <a:rPr lang="en-US" altLang="en-US"/>
              <a:pPr>
                <a:defRPr/>
              </a:pPr>
              <a:t>1/25/23</a:t>
            </a:fld>
            <a:endParaRPr lang="en-US" altLang="en-US"/>
          </a:p>
        </p:txBody>
      </p:sp>
      <p:sp>
        <p:nvSpPr>
          <p:cNvPr id="5" name="Footer Placeholder 4">
            <a:extLst>
              <a:ext uri="{FF2B5EF4-FFF2-40B4-BE49-F238E27FC236}">
                <a16:creationId xmlns:a16="http://schemas.microsoft.com/office/drawing/2014/main" id="{C6D20F41-84D9-2E45-9F5F-1B76B6FB54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D3BD19-A66D-E845-A0BA-5084B4B0CA61}"/>
              </a:ext>
            </a:extLst>
          </p:cNvPr>
          <p:cNvSpPr>
            <a:spLocks noGrp="1"/>
          </p:cNvSpPr>
          <p:nvPr>
            <p:ph type="sldNum" sz="quarter" idx="12"/>
          </p:nvPr>
        </p:nvSpPr>
        <p:spPr/>
        <p:txBody>
          <a:bodyPr/>
          <a:lstStyle>
            <a:lvl1pPr>
              <a:defRPr/>
            </a:lvl1pPr>
          </a:lstStyle>
          <a:p>
            <a:pPr>
              <a:defRPr/>
            </a:pPr>
            <a:fld id="{EF83E01E-CADD-2D46-A830-E6C4F215F388}" type="slidenum">
              <a:rPr lang="en-US" altLang="en-US"/>
              <a:pPr>
                <a:defRPr/>
              </a:pPr>
              <a:t>‹#›</a:t>
            </a:fld>
            <a:endParaRPr lang="en-US" altLang="en-US"/>
          </a:p>
        </p:txBody>
      </p:sp>
    </p:spTree>
    <p:extLst>
      <p:ext uri="{BB962C8B-B14F-4D97-AF65-F5344CB8AC3E}">
        <p14:creationId xmlns:p14="http://schemas.microsoft.com/office/powerpoint/2010/main" val="3617956463"/>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6" name="Date Placeholder 4">
            <a:extLst>
              <a:ext uri="{FF2B5EF4-FFF2-40B4-BE49-F238E27FC236}">
                <a16:creationId xmlns:a16="http://schemas.microsoft.com/office/drawing/2014/main" id="{E9DC3B64-F694-C741-A7B9-40143AA438A2}"/>
              </a:ext>
            </a:extLst>
          </p:cNvPr>
          <p:cNvSpPr>
            <a:spLocks noGrp="1"/>
          </p:cNvSpPr>
          <p:nvPr>
            <p:ph type="dt" sz="half" idx="10"/>
          </p:nvPr>
        </p:nvSpPr>
        <p:spPr/>
        <p:txBody>
          <a:bodyPr/>
          <a:lstStyle>
            <a:lvl1pPr>
              <a:defRPr/>
            </a:lvl1pPr>
          </a:lstStyle>
          <a:p>
            <a:pPr>
              <a:defRPr/>
            </a:pPr>
            <a:fld id="{6838249F-1931-8F44-A746-44632F8966E9}" type="datetime1">
              <a:rPr lang="en-US" altLang="en-US"/>
              <a:pPr>
                <a:defRPr/>
              </a:pPr>
              <a:t>1/25/23</a:t>
            </a:fld>
            <a:endParaRPr lang="en-US" altLang="en-US"/>
          </a:p>
        </p:txBody>
      </p:sp>
      <p:sp>
        <p:nvSpPr>
          <p:cNvPr id="7" name="Footer Placeholder 5">
            <a:extLst>
              <a:ext uri="{FF2B5EF4-FFF2-40B4-BE49-F238E27FC236}">
                <a16:creationId xmlns:a16="http://schemas.microsoft.com/office/drawing/2014/main" id="{4A710D50-BD0D-914B-8DCE-F8E68FC9EA9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95984A5-488F-0340-BE71-C4A6D557FEF2}"/>
              </a:ext>
            </a:extLst>
          </p:cNvPr>
          <p:cNvSpPr>
            <a:spLocks noGrp="1"/>
          </p:cNvSpPr>
          <p:nvPr>
            <p:ph type="sldNum" sz="quarter" idx="12"/>
          </p:nvPr>
        </p:nvSpPr>
        <p:spPr/>
        <p:txBody>
          <a:bodyPr/>
          <a:lstStyle>
            <a:lvl1pPr>
              <a:defRPr/>
            </a:lvl1pPr>
          </a:lstStyle>
          <a:p>
            <a:pPr>
              <a:defRPr/>
            </a:pPr>
            <a:fld id="{5D8C7A77-7402-ED4C-B7D1-88DEB91357A7}" type="slidenum">
              <a:rPr lang="en-US" altLang="en-US"/>
              <a:pPr>
                <a:defRPr/>
              </a:pPr>
              <a:t>‹#›</a:t>
            </a:fld>
            <a:endParaRPr lang="en-US" altLang="en-US"/>
          </a:p>
        </p:txBody>
      </p:sp>
      <p:pic>
        <p:nvPicPr>
          <p:cNvPr id="5" name="Picture 2">
            <a:extLst>
              <a:ext uri="{FF2B5EF4-FFF2-40B4-BE49-F238E27FC236}">
                <a16:creationId xmlns:a16="http://schemas.microsoft.com/office/drawing/2014/main" id="{07F16F19-D2C4-B497-38B5-B980685224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285598"/>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buFont typeface="Wingdings" pitchFamily="2" charset="2"/>
              <a:buChar char="Ø"/>
              <a:defRPr sz="2000"/>
            </a:lvl2pPr>
            <a:lvl3pPr>
              <a:buFont typeface="Wingdings" pitchFamily="2" charset="2"/>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C5BE30-1489-6A4C-9723-10068251C1B9}"/>
              </a:ext>
            </a:extLst>
          </p:cNvPr>
          <p:cNvSpPr>
            <a:spLocks noGrp="1"/>
          </p:cNvSpPr>
          <p:nvPr>
            <p:ph type="dt" sz="half" idx="10"/>
          </p:nvPr>
        </p:nvSpPr>
        <p:spPr/>
        <p:txBody>
          <a:bodyPr/>
          <a:lstStyle>
            <a:lvl1pPr>
              <a:defRPr/>
            </a:lvl1pPr>
          </a:lstStyle>
          <a:p>
            <a:pPr>
              <a:defRPr/>
            </a:pPr>
            <a:fld id="{F57FFBE8-67FE-DC49-8315-16EFC8695FA6}" type="datetime1">
              <a:rPr lang="en-US" altLang="en-US"/>
              <a:pPr>
                <a:defRPr/>
              </a:pPr>
              <a:t>1/25/23</a:t>
            </a:fld>
            <a:endParaRPr lang="en-US" altLang="en-US"/>
          </a:p>
        </p:txBody>
      </p:sp>
      <p:sp>
        <p:nvSpPr>
          <p:cNvPr id="8" name="Footer Placeholder 4">
            <a:extLst>
              <a:ext uri="{FF2B5EF4-FFF2-40B4-BE49-F238E27FC236}">
                <a16:creationId xmlns:a16="http://schemas.microsoft.com/office/drawing/2014/main" id="{8B390090-4F30-3E4C-995B-D425A5C14E8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4D49245-C0B2-0B48-888C-FE5466C2208C}"/>
              </a:ext>
            </a:extLst>
          </p:cNvPr>
          <p:cNvSpPr>
            <a:spLocks noGrp="1"/>
          </p:cNvSpPr>
          <p:nvPr>
            <p:ph type="sldNum" sz="quarter" idx="12"/>
          </p:nvPr>
        </p:nvSpPr>
        <p:spPr/>
        <p:txBody>
          <a:bodyPr/>
          <a:lstStyle>
            <a:lvl1pPr>
              <a:defRPr/>
            </a:lvl1pPr>
          </a:lstStyle>
          <a:p>
            <a:pPr>
              <a:defRPr/>
            </a:pPr>
            <a:fld id="{D39E8BCB-7D74-754E-A3E2-B80051558008}" type="slidenum">
              <a:rPr lang="en-US" altLang="en-US"/>
              <a:pPr>
                <a:defRPr/>
              </a:pPr>
              <a:t>‹#›</a:t>
            </a:fld>
            <a:endParaRPr lang="en-US" altLang="en-US"/>
          </a:p>
        </p:txBody>
      </p:sp>
      <p:pic>
        <p:nvPicPr>
          <p:cNvPr id="11" name="Picture 2">
            <a:extLst>
              <a:ext uri="{FF2B5EF4-FFF2-40B4-BE49-F238E27FC236}">
                <a16:creationId xmlns:a16="http://schemas.microsoft.com/office/drawing/2014/main" id="{269E53F7-B28B-CB03-9DA7-9BDBE59BE8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10105"/>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028EB43-8494-0142-868D-23A5BAFDAA02}"/>
              </a:ext>
            </a:extLst>
          </p:cNvPr>
          <p:cNvSpPr>
            <a:spLocks noGrp="1"/>
          </p:cNvSpPr>
          <p:nvPr>
            <p:ph type="dt" sz="half" idx="10"/>
          </p:nvPr>
        </p:nvSpPr>
        <p:spPr/>
        <p:txBody>
          <a:bodyPr/>
          <a:lstStyle>
            <a:lvl1pPr>
              <a:defRPr/>
            </a:lvl1pPr>
          </a:lstStyle>
          <a:p>
            <a:pPr>
              <a:defRPr/>
            </a:pPr>
            <a:fld id="{2FF3DC7F-124E-8F4F-807A-51BFDA0A088C}" type="datetime1">
              <a:rPr lang="en-US" altLang="en-US"/>
              <a:pPr>
                <a:defRPr/>
              </a:pPr>
              <a:t>1/25/23</a:t>
            </a:fld>
            <a:endParaRPr lang="en-US" altLang="en-US"/>
          </a:p>
        </p:txBody>
      </p:sp>
      <p:sp>
        <p:nvSpPr>
          <p:cNvPr id="4" name="Footer Placeholder 4">
            <a:extLst>
              <a:ext uri="{FF2B5EF4-FFF2-40B4-BE49-F238E27FC236}">
                <a16:creationId xmlns:a16="http://schemas.microsoft.com/office/drawing/2014/main" id="{DE202E66-CD45-1B49-BB3D-E000DC8597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F7DED2-4EFF-0049-8A62-860D813A035C}"/>
              </a:ext>
            </a:extLst>
          </p:cNvPr>
          <p:cNvSpPr>
            <a:spLocks noGrp="1"/>
          </p:cNvSpPr>
          <p:nvPr>
            <p:ph type="sldNum" sz="quarter" idx="12"/>
          </p:nvPr>
        </p:nvSpPr>
        <p:spPr/>
        <p:txBody>
          <a:bodyPr/>
          <a:lstStyle>
            <a:lvl1pPr>
              <a:defRPr/>
            </a:lvl1pPr>
          </a:lstStyle>
          <a:p>
            <a:pPr>
              <a:defRPr/>
            </a:pPr>
            <a:fld id="{64D1D8FF-9C4C-4D4D-97FB-E59114088B80}" type="slidenum">
              <a:rPr lang="en-US" altLang="en-US"/>
              <a:pPr>
                <a:defRPr/>
              </a:pPr>
              <a:t>‹#›</a:t>
            </a:fld>
            <a:endParaRPr lang="en-US" altLang="en-US"/>
          </a:p>
        </p:txBody>
      </p:sp>
    </p:spTree>
    <p:extLst>
      <p:ext uri="{BB962C8B-B14F-4D97-AF65-F5344CB8AC3E}">
        <p14:creationId xmlns:p14="http://schemas.microsoft.com/office/powerpoint/2010/main" val="2790039882"/>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930EA8-4DF2-EB4B-91D6-776D9F26558E}"/>
              </a:ext>
            </a:extLst>
          </p:cNvPr>
          <p:cNvSpPr>
            <a:spLocks noGrp="1"/>
          </p:cNvSpPr>
          <p:nvPr>
            <p:ph type="dt" sz="half" idx="10"/>
          </p:nvPr>
        </p:nvSpPr>
        <p:spPr/>
        <p:txBody>
          <a:bodyPr/>
          <a:lstStyle>
            <a:lvl1pPr>
              <a:defRPr/>
            </a:lvl1pPr>
          </a:lstStyle>
          <a:p>
            <a:pPr>
              <a:defRPr/>
            </a:pPr>
            <a:fld id="{641898FC-1AE7-1C42-BA1C-3AF7F1FC5954}" type="datetime1">
              <a:rPr lang="en-US" altLang="en-US"/>
              <a:pPr>
                <a:defRPr/>
              </a:pPr>
              <a:t>1/25/23</a:t>
            </a:fld>
            <a:endParaRPr lang="en-US" altLang="en-US"/>
          </a:p>
        </p:txBody>
      </p:sp>
      <p:sp>
        <p:nvSpPr>
          <p:cNvPr id="3" name="Footer Placeholder 4">
            <a:extLst>
              <a:ext uri="{FF2B5EF4-FFF2-40B4-BE49-F238E27FC236}">
                <a16:creationId xmlns:a16="http://schemas.microsoft.com/office/drawing/2014/main" id="{F0595D1D-C52F-4A4B-A029-938C66D770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15CDBA-5F44-6B4F-9AB9-854B2EDA6611}"/>
              </a:ext>
            </a:extLst>
          </p:cNvPr>
          <p:cNvSpPr>
            <a:spLocks noGrp="1"/>
          </p:cNvSpPr>
          <p:nvPr>
            <p:ph type="sldNum" sz="quarter" idx="12"/>
          </p:nvPr>
        </p:nvSpPr>
        <p:spPr/>
        <p:txBody>
          <a:bodyPr/>
          <a:lstStyle>
            <a:lvl1pPr>
              <a:defRPr/>
            </a:lvl1pPr>
          </a:lstStyle>
          <a:p>
            <a:pPr>
              <a:defRPr/>
            </a:pPr>
            <a:fld id="{40FB374C-15EE-0948-A419-131489020DDC}" type="slidenum">
              <a:rPr lang="en-US" altLang="en-US"/>
              <a:pPr>
                <a:defRPr/>
              </a:pPr>
              <a:t>‹#›</a:t>
            </a:fld>
            <a:endParaRPr lang="en-US" altLang="en-US"/>
          </a:p>
        </p:txBody>
      </p:sp>
    </p:spTree>
    <p:extLst>
      <p:ext uri="{BB962C8B-B14F-4D97-AF65-F5344CB8AC3E}">
        <p14:creationId xmlns:p14="http://schemas.microsoft.com/office/powerpoint/2010/main" val="1707680798"/>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39768C-C447-AB42-B481-8F3B4D2093F1}"/>
              </a:ext>
            </a:extLst>
          </p:cNvPr>
          <p:cNvSpPr>
            <a:spLocks noGrp="1"/>
          </p:cNvSpPr>
          <p:nvPr>
            <p:ph type="dt" sz="half" idx="10"/>
          </p:nvPr>
        </p:nvSpPr>
        <p:spPr/>
        <p:txBody>
          <a:bodyPr/>
          <a:lstStyle>
            <a:lvl1pPr>
              <a:defRPr/>
            </a:lvl1pPr>
          </a:lstStyle>
          <a:p>
            <a:pPr>
              <a:defRPr/>
            </a:pPr>
            <a:fld id="{72FBACF8-CA13-6745-B779-289C479BFCB8}" type="datetime1">
              <a:rPr lang="en-US" altLang="en-US"/>
              <a:pPr>
                <a:defRPr/>
              </a:pPr>
              <a:t>1/25/23</a:t>
            </a:fld>
            <a:endParaRPr lang="en-US" altLang="en-US"/>
          </a:p>
        </p:txBody>
      </p:sp>
      <p:sp>
        <p:nvSpPr>
          <p:cNvPr id="6" name="Footer Placeholder 4">
            <a:extLst>
              <a:ext uri="{FF2B5EF4-FFF2-40B4-BE49-F238E27FC236}">
                <a16:creationId xmlns:a16="http://schemas.microsoft.com/office/drawing/2014/main" id="{C8817332-D123-BD4E-80B5-3D61C1ED05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806BBD-8D46-1341-8C7A-00E6CD46EC4C}"/>
              </a:ext>
            </a:extLst>
          </p:cNvPr>
          <p:cNvSpPr>
            <a:spLocks noGrp="1"/>
          </p:cNvSpPr>
          <p:nvPr>
            <p:ph type="sldNum" sz="quarter" idx="12"/>
          </p:nvPr>
        </p:nvSpPr>
        <p:spPr/>
        <p:txBody>
          <a:bodyPr/>
          <a:lstStyle>
            <a:lvl1pPr>
              <a:defRPr/>
            </a:lvl1pPr>
          </a:lstStyle>
          <a:p>
            <a:pPr>
              <a:defRPr/>
            </a:pPr>
            <a:fld id="{4DAB2383-C5C1-574C-A594-79185F742934}" type="slidenum">
              <a:rPr lang="en-US" altLang="en-US"/>
              <a:pPr>
                <a:defRPr/>
              </a:pPr>
              <a:t>‹#›</a:t>
            </a:fld>
            <a:endParaRPr lang="en-US" altLang="en-US"/>
          </a:p>
        </p:txBody>
      </p:sp>
    </p:spTree>
    <p:extLst>
      <p:ext uri="{BB962C8B-B14F-4D97-AF65-F5344CB8AC3E}">
        <p14:creationId xmlns:p14="http://schemas.microsoft.com/office/powerpoint/2010/main" val="2354193901"/>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4ACE9C4-F629-2A40-A47F-53D3550D6A54}"/>
              </a:ext>
            </a:extLst>
          </p:cNvPr>
          <p:cNvSpPr>
            <a:spLocks noGrp="1"/>
          </p:cNvSpPr>
          <p:nvPr>
            <p:ph type="dt" sz="half" idx="10"/>
          </p:nvPr>
        </p:nvSpPr>
        <p:spPr/>
        <p:txBody>
          <a:bodyPr/>
          <a:lstStyle>
            <a:lvl1pPr>
              <a:defRPr/>
            </a:lvl1pPr>
          </a:lstStyle>
          <a:p>
            <a:pPr>
              <a:defRPr/>
            </a:pPr>
            <a:fld id="{669CBEA6-D56D-6344-8B8B-0C76DF8DF9E3}" type="datetime1">
              <a:rPr lang="en-US" altLang="en-US"/>
              <a:pPr>
                <a:defRPr/>
              </a:pPr>
              <a:t>1/25/23</a:t>
            </a:fld>
            <a:endParaRPr lang="en-US" altLang="en-US"/>
          </a:p>
        </p:txBody>
      </p:sp>
      <p:sp>
        <p:nvSpPr>
          <p:cNvPr id="6" name="Footer Placeholder 4">
            <a:extLst>
              <a:ext uri="{FF2B5EF4-FFF2-40B4-BE49-F238E27FC236}">
                <a16:creationId xmlns:a16="http://schemas.microsoft.com/office/drawing/2014/main" id="{65411705-E96E-B644-A4FB-A85EB5203A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5EF683-6C74-8D45-8553-587E0EA23C94}"/>
              </a:ext>
            </a:extLst>
          </p:cNvPr>
          <p:cNvSpPr>
            <a:spLocks noGrp="1"/>
          </p:cNvSpPr>
          <p:nvPr>
            <p:ph type="sldNum" sz="quarter" idx="12"/>
          </p:nvPr>
        </p:nvSpPr>
        <p:spPr/>
        <p:txBody>
          <a:bodyPr/>
          <a:lstStyle>
            <a:lvl1pPr>
              <a:defRPr/>
            </a:lvl1pPr>
          </a:lstStyle>
          <a:p>
            <a:pPr>
              <a:defRPr/>
            </a:pPr>
            <a:fld id="{8BFAAEE9-407C-7749-B065-2C22FE0573F9}" type="slidenum">
              <a:rPr lang="en-US" altLang="en-US"/>
              <a:pPr>
                <a:defRPr/>
              </a:pPr>
              <a:t>‹#›</a:t>
            </a:fld>
            <a:endParaRPr lang="en-US" altLang="en-US"/>
          </a:p>
        </p:txBody>
      </p:sp>
    </p:spTree>
    <p:extLst>
      <p:ext uri="{BB962C8B-B14F-4D97-AF65-F5344CB8AC3E}">
        <p14:creationId xmlns:p14="http://schemas.microsoft.com/office/powerpoint/2010/main" val="4144382044"/>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AA4F531-2885-364D-BE41-5DE58390B21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14F68B1-6921-3345-88D3-EA5C14EEAD6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113DCCD-1776-1447-A86F-E07231B7D2D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7299EE6B-C19E-0644-BBAE-CB1B202A491A}" type="datetime1">
              <a:rPr lang="en-US" altLang="en-US"/>
              <a:pPr>
                <a:defRPr/>
              </a:pPr>
              <a:t>1/25/23</a:t>
            </a:fld>
            <a:endParaRPr lang="en-US" altLang="en-US"/>
          </a:p>
        </p:txBody>
      </p:sp>
      <p:sp>
        <p:nvSpPr>
          <p:cNvPr id="5" name="Footer Placeholder 4">
            <a:extLst>
              <a:ext uri="{FF2B5EF4-FFF2-40B4-BE49-F238E27FC236}">
                <a16:creationId xmlns:a16="http://schemas.microsoft.com/office/drawing/2014/main" id="{92024205-9F5A-E741-A92A-B8362CAC17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B0BA53D-4526-5847-96B1-385196915BE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5840E49-68D3-1E47-B895-10681E47FD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2" r:id="rId1"/>
    <p:sldLayoutId id="2147483851" r:id="rId2"/>
    <p:sldLayoutId id="2147483843" r:id="rId3"/>
    <p:sldLayoutId id="2147483852"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med">
    <p:wipe dir="r"/>
  </p:transition>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sz="4400">
          <a:solidFill>
            <a:schemeClr val="tx1"/>
          </a:solidFill>
          <a:latin typeface="Calibri" pitchFamily="34" charset="0"/>
          <a:ea typeface="ＭＳ Ｐゴシック" charset="-128"/>
        </a:defRPr>
      </a:lvl6pPr>
      <a:lvl7pPr marL="914400" algn="ctr" rtl="0" fontAlgn="base">
        <a:spcBef>
          <a:spcPct val="0"/>
        </a:spcBef>
        <a:spcAft>
          <a:spcPct val="0"/>
        </a:spcAft>
        <a:defRPr sz="4400">
          <a:solidFill>
            <a:schemeClr val="tx1"/>
          </a:solidFill>
          <a:latin typeface="Calibri" pitchFamily="34" charset="0"/>
          <a:ea typeface="ＭＳ Ｐゴシック" charset="-128"/>
        </a:defRPr>
      </a:lvl7pPr>
      <a:lvl8pPr marL="1371600" algn="ctr" rtl="0" fontAlgn="base">
        <a:spcBef>
          <a:spcPct val="0"/>
        </a:spcBef>
        <a:spcAft>
          <a:spcPct val="0"/>
        </a:spcAft>
        <a:defRPr sz="4400">
          <a:solidFill>
            <a:schemeClr val="tx1"/>
          </a:solidFill>
          <a:latin typeface="Calibri" pitchFamily="34" charset="0"/>
          <a:ea typeface="ＭＳ Ｐゴシック" charset="-128"/>
        </a:defRPr>
      </a:lvl8pPr>
      <a:lvl9pPr marL="1828800" algn="ctr"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72054D-B4D4-DD42-B042-57558BB855A3}"/>
              </a:ext>
            </a:extLst>
          </p:cNvPr>
          <p:cNvSpPr txBox="1"/>
          <p:nvPr/>
        </p:nvSpPr>
        <p:spPr>
          <a:xfrm>
            <a:off x="762000" y="5414962"/>
            <a:ext cx="7543800" cy="1077218"/>
          </a:xfrm>
          <a:prstGeom prst="rect">
            <a:avLst/>
          </a:prstGeom>
          <a:noFill/>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US" altLang="en-US" sz="3200" b="1" dirty="0">
                <a:solidFill>
                  <a:schemeClr val="bg1"/>
                </a:solidFill>
                <a:effectLst>
                  <a:outerShdw blurRad="38100" dist="38100" dir="2700000" algn="tl">
                    <a:srgbClr val="C0C0C0"/>
                  </a:outerShdw>
                </a:effectLst>
              </a:rPr>
              <a:t>Chapter 10: The Road to Independence</a:t>
            </a:r>
          </a:p>
          <a:p>
            <a:pPr eaLnBrk="1" hangingPunct="1">
              <a:defRPr/>
            </a:pPr>
            <a:r>
              <a:rPr lang="en-US" altLang="en-US" sz="3200" b="1" dirty="0">
                <a:solidFill>
                  <a:schemeClr val="bg1"/>
                </a:solidFill>
                <a:effectLst>
                  <a:outerShdw blurRad="38100" dist="38100" dir="2700000" algn="tl">
                    <a:srgbClr val="C0C0C0"/>
                  </a:outerShdw>
                </a:effectLst>
              </a:rPr>
              <a:t>STUDY PRESENTATION</a:t>
            </a:r>
          </a:p>
        </p:txBody>
      </p:sp>
      <p:sp>
        <p:nvSpPr>
          <p:cNvPr id="5" name="Text Box 4">
            <a:extLst>
              <a:ext uri="{FF2B5EF4-FFF2-40B4-BE49-F238E27FC236}">
                <a16:creationId xmlns:a16="http://schemas.microsoft.com/office/drawing/2014/main" id="{5A312407-B158-1D48-BF57-2EE4B40DE1B6}"/>
              </a:ext>
            </a:extLst>
          </p:cNvPr>
          <p:cNvSpPr txBox="1">
            <a:spLocks noChangeArrowheads="1"/>
          </p:cNvSpPr>
          <p:nvPr/>
        </p:nvSpPr>
        <p:spPr bwMode="auto">
          <a:xfrm>
            <a:off x="7543800" y="6613525"/>
            <a:ext cx="1600200" cy="246063"/>
          </a:xfrm>
          <a:prstGeom prst="rect">
            <a:avLst/>
          </a:prstGeom>
          <a:noFill/>
          <a:ln w="9525">
            <a:noFill/>
            <a:miter lim="800000"/>
            <a:headEnd/>
            <a:tailEnd/>
          </a:ln>
          <a:effec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50000"/>
              </a:spcBef>
              <a:defRPr/>
            </a:pPr>
            <a:r>
              <a:rPr lang="en-US" altLang="en-US" sz="1000">
                <a:solidFill>
                  <a:srgbClr val="D9D9D9"/>
                </a:solidFill>
                <a:effectLst>
                  <a:outerShdw blurRad="38100" dist="38100" dir="2700000" algn="tl">
                    <a:srgbClr val="C0C0C0"/>
                  </a:outerShdw>
                </a:effectLst>
                <a:latin typeface="Arial" panose="020B0604020202020204" pitchFamily="34" charset="0"/>
              </a:rPr>
              <a:t>© 2023 </a:t>
            </a:r>
            <a:r>
              <a:rPr lang="en-US" altLang="en-US" sz="1000" dirty="0">
                <a:solidFill>
                  <a:srgbClr val="D9D9D9"/>
                </a:solidFill>
                <a:effectLst>
                  <a:outerShdw blurRad="38100" dist="38100" dir="2700000" algn="tl">
                    <a:srgbClr val="C0C0C0"/>
                  </a:outerShdw>
                </a:effectLst>
                <a:latin typeface="Arial" panose="020B0604020202020204" pitchFamily="34" charset="0"/>
              </a:rPr>
              <a:t>Clairmont Press</a:t>
            </a:r>
          </a:p>
        </p:txBody>
      </p:sp>
      <p:sp>
        <p:nvSpPr>
          <p:cNvPr id="15366" name="TextBox 2">
            <a:extLst>
              <a:ext uri="{FF2B5EF4-FFF2-40B4-BE49-F238E27FC236}">
                <a16:creationId xmlns:a16="http://schemas.microsoft.com/office/drawing/2014/main" id="{80A1CD7B-A904-1844-BEDD-4DA253826040}"/>
              </a:ext>
            </a:extLst>
          </p:cNvPr>
          <p:cNvSpPr txBox="1">
            <a:spLocks noChangeArrowheads="1"/>
          </p:cNvSpPr>
          <p:nvPr/>
        </p:nvSpPr>
        <p:spPr bwMode="auto">
          <a:xfrm>
            <a:off x="8208963" y="6369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pic>
        <p:nvPicPr>
          <p:cNvPr id="2" name="Picture 1">
            <a:extLst>
              <a:ext uri="{FF2B5EF4-FFF2-40B4-BE49-F238E27FC236}">
                <a16:creationId xmlns:a16="http://schemas.microsoft.com/office/drawing/2014/main" id="{5A384A19-9B03-06F4-341F-49BFCC9A8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41" y="2068703"/>
            <a:ext cx="8479518" cy="2720594"/>
          </a:xfrm>
          <a:prstGeom prst="rect">
            <a:avLst/>
          </a:prstGeom>
          <a:noFill/>
          <a:effectLst>
            <a:glow rad="131466">
              <a:schemeClr val="bg1">
                <a:alpha val="75000"/>
              </a:schemeClr>
            </a:glow>
          </a:effectLst>
        </p:spPr>
      </p:pic>
      <p:pic>
        <p:nvPicPr>
          <p:cNvPr id="3" name="Picture 2">
            <a:extLst>
              <a:ext uri="{FF2B5EF4-FFF2-40B4-BE49-F238E27FC236}">
                <a16:creationId xmlns:a16="http://schemas.microsoft.com/office/drawing/2014/main" id="{9870AE0D-C7DB-B739-D33A-B106131920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241" y="2068703"/>
            <a:ext cx="8479518" cy="2720594"/>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Coercive (Intolerable) Acts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600" dirty="0">
                <a:effectLst/>
              </a:rPr>
              <a:t>Thousands of British troops were sent in the summer of 1774 to enforce these laws.</a:t>
            </a:r>
          </a:p>
          <a:p>
            <a:r>
              <a:rPr lang="en-US" sz="2600" dirty="0">
                <a:effectLst/>
              </a:rPr>
              <a:t>The Quartering Act, which applied to all the colonies, required colonists to provide and pay for housing and food for British troops stationed there.</a:t>
            </a:r>
          </a:p>
          <a:p>
            <a:r>
              <a:rPr lang="en-US" sz="2600" dirty="0">
                <a:effectLst/>
              </a:rPr>
              <a:t>These laws were called the </a:t>
            </a:r>
            <a:r>
              <a:rPr lang="en-US" sz="2600" b="1" dirty="0">
                <a:effectLst/>
              </a:rPr>
              <a:t>Coercive Acts </a:t>
            </a:r>
            <a:r>
              <a:rPr lang="en-US" sz="2600" dirty="0">
                <a:effectLst/>
              </a:rPr>
              <a:t>in England, but in America, they were called the </a:t>
            </a:r>
            <a:r>
              <a:rPr lang="en-US" sz="2600" b="1" dirty="0">
                <a:effectLst/>
              </a:rPr>
              <a:t>Intolerable Acts</a:t>
            </a:r>
            <a:r>
              <a:rPr lang="en-US" sz="2600" dirty="0">
                <a:effectLst/>
              </a:rPr>
              <a:t>, with colonists saying</a:t>
            </a:r>
            <a:r>
              <a:rPr lang="en-US" sz="2600" dirty="0"/>
              <a:t> these acts went to far and violated their rights.</a:t>
            </a:r>
            <a:endParaRPr lang="en-US" sz="2600" dirty="0">
              <a:effectLst/>
            </a:endParaRPr>
          </a:p>
          <a:p>
            <a:r>
              <a:rPr lang="en-US" sz="2600" dirty="0">
                <a:effectLst/>
              </a:rPr>
              <a:t>Many colonists believed what happened at the Tea Party was too much, but they believed Parliament’s overreaction was even worse and couldn’t be ignored.</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10</a:t>
            </a:fld>
            <a:endParaRPr lang="en-US" altLang="en-US" sz="1200">
              <a:solidFill>
                <a:srgbClr val="898989"/>
              </a:solidFill>
            </a:endParaRPr>
          </a:p>
        </p:txBody>
      </p:sp>
    </p:spTree>
    <p:extLst>
      <p:ext uri="{BB962C8B-B14F-4D97-AF65-F5344CB8AC3E}">
        <p14:creationId xmlns:p14="http://schemas.microsoft.com/office/powerpoint/2010/main" val="2745325641"/>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Reaction to the Intolerable Acts</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effectLst/>
              </a:rPr>
              <a:t>Across the colonies, colonists met to discuss how to respond, wondering if they should try to help Massachusetts or stay out of the dispute?</a:t>
            </a:r>
          </a:p>
          <a:p>
            <a:r>
              <a:rPr lang="en-US" sz="2800" dirty="0">
                <a:effectLst/>
              </a:rPr>
              <a:t>Some colonists believed Parliament was right to punish Massachusetts, that they got what they deserved for being troublemakers, and the others should stay out of the dispute.</a:t>
            </a:r>
          </a:p>
          <a:p>
            <a:r>
              <a:rPr lang="en-US" sz="2800" dirty="0">
                <a:effectLst/>
              </a:rPr>
              <a:t>Other colonists countered, arguing the Intolerable Acts were unconstitutional and had to be opposed, because the alternative would be Parliament passing unconstitutional laws and oppressing every colony.</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11</a:t>
            </a:fld>
            <a:endParaRPr lang="en-US" altLang="en-US" sz="1200">
              <a:solidFill>
                <a:srgbClr val="898989"/>
              </a:solidFill>
            </a:endParaRPr>
          </a:p>
        </p:txBody>
      </p:sp>
    </p:spTree>
    <p:extLst>
      <p:ext uri="{BB962C8B-B14F-4D97-AF65-F5344CB8AC3E}">
        <p14:creationId xmlns:p14="http://schemas.microsoft.com/office/powerpoint/2010/main" val="1526559416"/>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First Continental Congress</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t>C</a:t>
            </a:r>
            <a:r>
              <a:rPr lang="en-US" sz="2800" dirty="0">
                <a:effectLst/>
              </a:rPr>
              <a:t>olonial leaders were summoned for a meeting in Philadelphia to discuss the matter further.</a:t>
            </a:r>
          </a:p>
          <a:p>
            <a:r>
              <a:rPr lang="en-US" sz="2800" dirty="0">
                <a:effectLst/>
              </a:rPr>
              <a:t>Every colonies but Georgia sent representatives to this </a:t>
            </a:r>
            <a:r>
              <a:rPr lang="en-US" sz="2800" b="1" dirty="0">
                <a:effectLst/>
              </a:rPr>
              <a:t>First Continental Congress</a:t>
            </a:r>
            <a:r>
              <a:rPr lang="en-US" sz="2800" dirty="0">
                <a:solidFill>
                  <a:srgbClr val="000000"/>
                </a:solidFill>
                <a:effectLst/>
              </a:rPr>
              <a:t>.</a:t>
            </a:r>
          </a:p>
          <a:p>
            <a:r>
              <a:rPr lang="en-US" sz="2800" dirty="0">
                <a:effectLst/>
              </a:rPr>
              <a:t>Those who arrived in September 1774 were some of the most important leaders in the colonies:</a:t>
            </a:r>
          </a:p>
          <a:p>
            <a:pPr lvl="1"/>
            <a:r>
              <a:rPr lang="en-US" sz="2400" dirty="0">
                <a:effectLst/>
              </a:rPr>
              <a:t>Sam Adams, John Dickinson, and Patrick Henry were all known throughout the colonies for their opposition to Parliament.</a:t>
            </a:r>
          </a:p>
          <a:p>
            <a:pPr lvl="1"/>
            <a:r>
              <a:rPr lang="en-US" sz="2400" dirty="0">
                <a:effectLst/>
              </a:rPr>
              <a:t>Other delegates like John Adams and George Washington would soon emerge as leaders.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12</a:t>
            </a:fld>
            <a:endParaRPr lang="en-US" altLang="en-US" sz="1200">
              <a:solidFill>
                <a:srgbClr val="898989"/>
              </a:solidFill>
            </a:endParaRPr>
          </a:p>
        </p:txBody>
      </p:sp>
    </p:spTree>
    <p:extLst>
      <p:ext uri="{BB962C8B-B14F-4D97-AF65-F5344CB8AC3E}">
        <p14:creationId xmlns:p14="http://schemas.microsoft.com/office/powerpoint/2010/main" val="4065251622"/>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First Continental Congress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effectLst/>
              </a:rPr>
              <a:t>The delegates agreed that Parliament’s actions against Massachusetts were unconstitutional and illegal, but they disagreed on what to do about it.</a:t>
            </a:r>
          </a:p>
          <a:p>
            <a:r>
              <a:rPr lang="en-US" sz="2800" dirty="0">
                <a:effectLst/>
              </a:rPr>
              <a:t>Some believed written petitions to Parliament and King George III would be best, others argued the petitions they sent for earlier acts had little effect, but most agreed it was time to take more forceful actions.</a:t>
            </a:r>
          </a:p>
          <a:p>
            <a:r>
              <a:rPr lang="en-US" sz="2800" dirty="0">
                <a:effectLst/>
              </a:rPr>
              <a:t>Some wanted all the colonies to prepare their</a:t>
            </a:r>
            <a:r>
              <a:rPr lang="en-US" sz="2800" dirty="0"/>
              <a:t> </a:t>
            </a:r>
            <a:r>
              <a:rPr lang="en-US" sz="2800" dirty="0">
                <a:effectLst/>
              </a:rPr>
              <a:t>militias, but most thought such a proposal went too far as the idea of fighting against their own countrymen was too much for many to consider in 1774.</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13</a:t>
            </a:fld>
            <a:endParaRPr lang="en-US" altLang="en-US" sz="1200">
              <a:solidFill>
                <a:srgbClr val="898989"/>
              </a:solidFill>
            </a:endParaRPr>
          </a:p>
        </p:txBody>
      </p:sp>
    </p:spTree>
    <p:extLst>
      <p:ext uri="{BB962C8B-B14F-4D97-AF65-F5344CB8AC3E}">
        <p14:creationId xmlns:p14="http://schemas.microsoft.com/office/powerpoint/2010/main" val="1168616732"/>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First Continental Congress Pt. 3</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500" dirty="0">
                <a:effectLst/>
              </a:rPr>
              <a:t>The First Continental Congress voted to boycott nearly all British goods as long as the Intolerable </a:t>
            </a:r>
            <a:r>
              <a:rPr lang="en-US" sz="2500" dirty="0"/>
              <a:t>Acts existed to pressure Parliament, pledging to stop selling goods to Britain if the acts were </a:t>
            </a:r>
            <a:r>
              <a:rPr lang="en-US" sz="2500" dirty="0">
                <a:effectLst/>
              </a:rPr>
              <a:t>not repealed by September 1775.</a:t>
            </a:r>
          </a:p>
          <a:p>
            <a:r>
              <a:rPr lang="en-US" sz="2500" dirty="0">
                <a:effectLst/>
              </a:rPr>
              <a:t>This showed a lot of support for Massachusetts and was the opposite of what Parliament expected.</a:t>
            </a:r>
          </a:p>
          <a:p>
            <a:r>
              <a:rPr lang="en-US" sz="2500" dirty="0">
                <a:effectLst/>
              </a:rPr>
              <a:t>British leaders believed their harsh measures against Massachusetts would intimidate the other colonies to behave better, but it instead brought them closer together.</a:t>
            </a:r>
          </a:p>
          <a:p>
            <a:r>
              <a:rPr lang="en-US" sz="2500" dirty="0">
                <a:effectLst/>
              </a:rPr>
              <a:t>Many colonists saw Boston’s problem as their own and were willing to sacrifice their own comfort in order to help them.</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14</a:t>
            </a:fld>
            <a:endParaRPr lang="en-US" altLang="en-US" sz="1200">
              <a:solidFill>
                <a:srgbClr val="898989"/>
              </a:solidFill>
            </a:endParaRPr>
          </a:p>
        </p:txBody>
      </p:sp>
    </p:spTree>
    <p:extLst>
      <p:ext uri="{BB962C8B-B14F-4D97-AF65-F5344CB8AC3E}">
        <p14:creationId xmlns:p14="http://schemas.microsoft.com/office/powerpoint/2010/main" val="2489435581"/>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Gunpowder and Arms</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effectLst/>
              </a:rPr>
              <a:t>Colonial leaders hoped the boycott would convince Parliament to repeal its actions, but there were reports of more British troops sailing for Boston to join those already in the city.</a:t>
            </a:r>
          </a:p>
          <a:p>
            <a:r>
              <a:rPr lang="en-US" sz="2800" dirty="0">
                <a:effectLst/>
              </a:rPr>
              <a:t>Parliament also banned the shipment of gunpowder and musket to the colonies, suggesting Parliament hoped to disarm them to subdue the colonies by force.</a:t>
            </a:r>
          </a:p>
          <a:p>
            <a:r>
              <a:rPr lang="en-US" sz="2800" dirty="0"/>
              <a:t>O</a:t>
            </a:r>
            <a:r>
              <a:rPr lang="en-US" sz="2800" dirty="0">
                <a:effectLst/>
              </a:rPr>
              <a:t>btaining gunpowder and weapons, as well as forming and training militias, became the primary task across the colonies.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15</a:t>
            </a:fld>
            <a:endParaRPr lang="en-US" altLang="en-US" sz="1200">
              <a:solidFill>
                <a:srgbClr val="898989"/>
              </a:solidFill>
            </a:endParaRPr>
          </a:p>
        </p:txBody>
      </p:sp>
    </p:spTree>
    <p:extLst>
      <p:ext uri="{BB962C8B-B14F-4D97-AF65-F5344CB8AC3E}">
        <p14:creationId xmlns:p14="http://schemas.microsoft.com/office/powerpoint/2010/main" val="3165966144"/>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“Liberty or Death”</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effectLst/>
              </a:rPr>
              <a:t>Patrick Henry declared, “Give me liberty or give me death!” at a meeting of Virginia’s leaders in spring of 1775, arguing there was no reason for Britain to send so many troops other than to subdue the colonists and that war with Great Britain could not be avoided.</a:t>
            </a:r>
          </a:p>
          <a:p>
            <a:r>
              <a:rPr lang="en-US" sz="2800" dirty="0">
                <a:effectLst/>
              </a:rPr>
              <a:t>Twelve years </a:t>
            </a:r>
            <a:r>
              <a:rPr lang="en-US" sz="2800">
                <a:effectLst/>
              </a:rPr>
              <a:t>of disagreements </a:t>
            </a:r>
            <a:r>
              <a:rPr lang="en-US" sz="2800" dirty="0">
                <a:effectLst/>
              </a:rPr>
              <a:t>between the Parliament and the colonies in America had now reached a breaking point, and events in Massachusetts three weeks after Henry’s speech would prove him correct.</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16</a:t>
            </a:fld>
            <a:endParaRPr lang="en-US" altLang="en-US" sz="1200">
              <a:solidFill>
                <a:srgbClr val="898989"/>
              </a:solidFill>
            </a:endParaRPr>
          </a:p>
        </p:txBody>
      </p:sp>
    </p:spTree>
    <p:extLst>
      <p:ext uri="{BB962C8B-B14F-4D97-AF65-F5344CB8AC3E}">
        <p14:creationId xmlns:p14="http://schemas.microsoft.com/office/powerpoint/2010/main" val="2556473032"/>
      </p:ext>
    </p:extLst>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724D0B-0973-8200-CC34-3A5A6E1364F9}"/>
              </a:ext>
            </a:extLst>
          </p:cNvPr>
          <p:cNvSpPr/>
          <p:nvPr/>
        </p:nvSpPr>
        <p:spPr>
          <a:xfrm>
            <a:off x="3464709" y="6400800"/>
            <a:ext cx="2214581" cy="320674"/>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FF6E82F3-1ACE-DA4D-B681-4147C7033FC4}"/>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4" action="ppaction://hlinksldjump"/>
              </a:rPr>
              <a:t>Return to Main Menu</a:t>
            </a:r>
            <a:endParaRPr lang="en-US" dirty="0">
              <a:latin typeface="+mn-lt"/>
              <a:ea typeface="+mn-ea"/>
            </a:endParaRPr>
          </a:p>
        </p:txBody>
      </p:sp>
      <p:sp>
        <p:nvSpPr>
          <p:cNvPr id="87045" name="Slide Number Placeholder 3">
            <a:extLst>
              <a:ext uri="{FF2B5EF4-FFF2-40B4-BE49-F238E27FC236}">
                <a16:creationId xmlns:a16="http://schemas.microsoft.com/office/drawing/2014/main" id="{95D68F33-59A4-FD41-9F1F-D351B09DE1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9C1A0EA-90F7-C441-A676-B5E8E89F53F1}" type="slidenum">
              <a:rPr lang="en-US" altLang="en-US" sz="1200" smtClean="0">
                <a:solidFill>
                  <a:srgbClr val="898989"/>
                </a:solidFill>
              </a:rPr>
              <a:pPr>
                <a:spcBef>
                  <a:spcPct val="0"/>
                </a:spcBef>
                <a:buFontTx/>
                <a:buNone/>
              </a:pPr>
              <a:t>17</a:t>
            </a:fld>
            <a:endParaRPr lang="en-US" altLang="en-US" sz="1200">
              <a:solidFill>
                <a:srgbClr val="898989"/>
              </a:solidFill>
            </a:endParaRPr>
          </a:p>
        </p:txBody>
      </p:sp>
      <p:sp>
        <p:nvSpPr>
          <p:cNvPr id="3" name="Rectangle 2">
            <a:extLst>
              <a:ext uri="{FF2B5EF4-FFF2-40B4-BE49-F238E27FC236}">
                <a16:creationId xmlns:a16="http://schemas.microsoft.com/office/drawing/2014/main" id="{D6E74FF2-7B48-B378-9D71-10D31F2A2F59}"/>
              </a:ext>
            </a:extLst>
          </p:cNvPr>
          <p:cNvSpPr/>
          <p:nvPr/>
        </p:nvSpPr>
        <p:spPr>
          <a:xfrm>
            <a:off x="76200" y="5493604"/>
            <a:ext cx="8991600" cy="858540"/>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046" name="TextBox 4">
            <a:extLst>
              <a:ext uri="{FF2B5EF4-FFF2-40B4-BE49-F238E27FC236}">
                <a16:creationId xmlns:a16="http://schemas.microsoft.com/office/drawing/2014/main" id="{3297C84C-1DAC-AF42-8032-A91BBA866D53}"/>
              </a:ext>
            </a:extLst>
          </p:cNvPr>
          <p:cNvSpPr txBox="1">
            <a:spLocks noChangeArrowheads="1"/>
          </p:cNvSpPr>
          <p:nvPr/>
        </p:nvSpPr>
        <p:spPr bwMode="auto">
          <a:xfrm>
            <a:off x="76200" y="5493603"/>
            <a:ext cx="8991600"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chemeClr val="bg1"/>
                </a:solidFill>
              </a:rPr>
              <a:t>Image Credits</a:t>
            </a:r>
            <a:endParaRPr lang="en-US" altLang="en-US" sz="1200" dirty="0">
              <a:solidFill>
                <a:schemeClr val="bg1"/>
              </a:solidFill>
            </a:endParaRPr>
          </a:p>
          <a:p>
            <a:pPr eaLnBrk="1" hangingPunct="1">
              <a:spcBef>
                <a:spcPct val="0"/>
              </a:spcBef>
              <a:buFontTx/>
              <a:buNone/>
            </a:pPr>
            <a:r>
              <a:rPr lang="en-US" altLang="en-US" sz="1000" dirty="0">
                <a:solidFill>
                  <a:schemeClr val="bg1"/>
                </a:solidFill>
              </a:rPr>
              <a:t>Slide 1: </a:t>
            </a:r>
            <a:r>
              <a:rPr lang="en-US" sz="1000" dirty="0" err="1">
                <a:solidFill>
                  <a:schemeClr val="bg1"/>
                </a:solidFill>
              </a:rPr>
              <a:t>jc.winkler</a:t>
            </a:r>
            <a:r>
              <a:rPr lang="en-US" sz="1000" dirty="0">
                <a:solidFill>
                  <a:schemeClr val="bg1"/>
                </a:solidFill>
              </a:rPr>
              <a:t>, https://</a:t>
            </a:r>
            <a:r>
              <a:rPr lang="en-US" sz="1000" dirty="0" err="1">
                <a:solidFill>
                  <a:schemeClr val="bg1"/>
                </a:solidFill>
              </a:rPr>
              <a:t>creativecommons.org</a:t>
            </a:r>
            <a:r>
              <a:rPr lang="en-US" sz="1000" dirty="0">
                <a:solidFill>
                  <a:schemeClr val="bg1"/>
                </a:solidFill>
              </a:rPr>
              <a:t>/licenses/by/2.0/</a:t>
            </a:r>
            <a:r>
              <a:rPr lang="en-US" sz="1000" dirty="0" err="1">
                <a:solidFill>
                  <a:schemeClr val="bg1"/>
                </a:solidFill>
              </a:rPr>
              <a:t>deed.en</a:t>
            </a:r>
            <a:r>
              <a:rPr lang="en-US" altLang="en-US" sz="1000" dirty="0">
                <a:solidFill>
                  <a:schemeClr val="bg1"/>
                </a:solidFill>
              </a:rPr>
              <a:t>, Wikimedia Commons </a:t>
            </a:r>
          </a:p>
          <a:p>
            <a:pPr eaLnBrk="1" hangingPunct="1">
              <a:spcBef>
                <a:spcPct val="0"/>
              </a:spcBef>
              <a:buFontTx/>
              <a:buNone/>
            </a:pPr>
            <a:r>
              <a:rPr lang="en-US" altLang="en-US" sz="1000" dirty="0">
                <a:solidFill>
                  <a:schemeClr val="bg1"/>
                </a:solidFill>
              </a:rPr>
              <a:t>Slide 2: </a:t>
            </a:r>
            <a:r>
              <a:rPr lang="en-US" sz="1000" dirty="0">
                <a:solidFill>
                  <a:schemeClr val="bg1"/>
                </a:solidFill>
              </a:rPr>
              <a:t>Bluepoint951,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/2.5/</a:t>
            </a:r>
            <a:r>
              <a:rPr lang="en-US" sz="1000" dirty="0" err="1">
                <a:solidFill>
                  <a:schemeClr val="bg1"/>
                </a:solidFill>
              </a:rPr>
              <a:t>deed.en</a:t>
            </a:r>
            <a:r>
              <a:rPr lang="en-US" altLang="en-US" sz="1000" dirty="0">
                <a:solidFill>
                  <a:schemeClr val="bg1"/>
                </a:solidFill>
              </a:rPr>
              <a:t>, Wikimedia Commons</a:t>
            </a:r>
          </a:p>
          <a:p>
            <a:pPr eaLnBrk="1" hangingPunct="1">
              <a:spcBef>
                <a:spcPct val="0"/>
              </a:spcBef>
              <a:buFontTx/>
              <a:buNone/>
            </a:pPr>
            <a:r>
              <a:rPr lang="en-US" altLang="en-US" sz="1000" dirty="0">
                <a:solidFill>
                  <a:schemeClr val="bg1"/>
                </a:solidFill>
              </a:rPr>
              <a:t>Final Slide: </a:t>
            </a:r>
            <a:r>
              <a:rPr lang="en-US" sz="1000" dirty="0">
                <a:solidFill>
                  <a:schemeClr val="bg1"/>
                </a:solidFill>
              </a:rPr>
              <a:t>Royalpt78,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/3.0/</a:t>
            </a:r>
            <a:r>
              <a:rPr lang="en-US" sz="1000" dirty="0" err="1">
                <a:solidFill>
                  <a:schemeClr val="bg1"/>
                </a:solidFill>
              </a:rPr>
              <a:t>deed.en</a:t>
            </a:r>
            <a:r>
              <a:rPr lang="en-US" altLang="en-US" sz="1000">
                <a:solidFill>
                  <a:schemeClr val="bg1"/>
                </a:solidFill>
              </a:rPr>
              <a:t>, Wikimedia Commons</a:t>
            </a:r>
            <a:endParaRPr lang="en-US" altLang="en-US" sz="1000" dirty="0">
              <a:solidFill>
                <a:schemeClr val="bg1"/>
              </a:solidFill>
            </a:endParaRPr>
          </a:p>
        </p:txBody>
      </p:sp>
      <p:sp>
        <p:nvSpPr>
          <p:cNvPr id="5" name="TextBox 4">
            <a:extLst>
              <a:ext uri="{FF2B5EF4-FFF2-40B4-BE49-F238E27FC236}">
                <a16:creationId xmlns:a16="http://schemas.microsoft.com/office/drawing/2014/main" id="{65027032-9573-A6DA-19B7-21372C30607C}"/>
              </a:ext>
            </a:extLst>
          </p:cNvPr>
          <p:cNvSpPr txBox="1"/>
          <p:nvPr/>
        </p:nvSpPr>
        <p:spPr>
          <a:xfrm>
            <a:off x="6585857" y="0"/>
            <a:ext cx="2579914" cy="307777"/>
          </a:xfrm>
          <a:prstGeom prst="rect">
            <a:avLst/>
          </a:prstGeom>
          <a:noFill/>
        </p:spPr>
        <p:txBody>
          <a:bodyPr wrap="square" rtlCol="0">
            <a:spAutoFit/>
          </a:bodyPr>
          <a:lstStyle/>
          <a:p>
            <a:r>
              <a:rPr lang="en-US" sz="1400" dirty="0">
                <a:solidFill>
                  <a:schemeClr val="bg1"/>
                </a:solidFill>
                <a:latin typeface="+mn-lt"/>
              </a:rPr>
              <a:t>St. Louis Cathedral, New Orleans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85ED0-F66E-7342-8820-C6887CDF4A5D}"/>
              </a:ext>
            </a:extLst>
          </p:cNvPr>
          <p:cNvSpPr/>
          <p:nvPr/>
        </p:nvSpPr>
        <p:spPr>
          <a:xfrm>
            <a:off x="165704" y="6149688"/>
            <a:ext cx="5701696" cy="403512"/>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Box 3">
            <a:extLst>
              <a:ext uri="{FF2B5EF4-FFF2-40B4-BE49-F238E27FC236}">
                <a16:creationId xmlns:a16="http://schemas.microsoft.com/office/drawing/2014/main" id="{DD4CEA68-56DC-C747-86CF-FB0234B0674C}"/>
              </a:ext>
            </a:extLst>
          </p:cNvPr>
          <p:cNvSpPr txBox="1">
            <a:spLocks noChangeArrowheads="1"/>
          </p:cNvSpPr>
          <p:nvPr/>
        </p:nvSpPr>
        <p:spPr bwMode="auto">
          <a:xfrm>
            <a:off x="165704" y="6149688"/>
            <a:ext cx="57016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None/>
            </a:pPr>
            <a:r>
              <a:rPr lang="en-US" altLang="en-US" sz="2000" b="1" dirty="0">
                <a:solidFill>
                  <a:srgbClr val="DCE6F2"/>
                </a:solidFill>
              </a:rPr>
              <a:t>Section 4: </a:t>
            </a:r>
            <a:r>
              <a:rPr lang="en-US" altLang="en-US" sz="2000" b="1" dirty="0">
                <a:solidFill>
                  <a:srgbClr val="DCE6F2"/>
                </a:solidFill>
                <a:hlinkClick r:id="rId4" action="ppaction://hlinksldjump"/>
              </a:rPr>
              <a:t>Tensions Rise to a Breaking Point</a:t>
            </a:r>
            <a:endParaRPr lang="en-US" altLang="en-US" sz="2000" b="1" dirty="0">
              <a:solidFill>
                <a:srgbClr val="DCE6F2"/>
              </a:solidFill>
            </a:endParaRPr>
          </a:p>
        </p:txBody>
      </p:sp>
      <p:sp>
        <p:nvSpPr>
          <p:cNvPr id="17414" name="Slide Number Placeholder 4">
            <a:extLst>
              <a:ext uri="{FF2B5EF4-FFF2-40B4-BE49-F238E27FC236}">
                <a16:creationId xmlns:a16="http://schemas.microsoft.com/office/drawing/2014/main" id="{0F270598-F8B4-BE48-8371-F9E7ABCF26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75EE62E-1818-8046-95DE-99AB44846A3D}" type="slidenum">
              <a:rPr lang="en-US" altLang="en-US" sz="1200" smtClean="0">
                <a:solidFill>
                  <a:srgbClr val="898989"/>
                </a:solidFill>
              </a:rPr>
              <a:pPr>
                <a:spcBef>
                  <a:spcPct val="0"/>
                </a:spcBef>
                <a:buFontTx/>
                <a:buNone/>
              </a:pPr>
              <a:t>2</a:t>
            </a:fld>
            <a:endParaRPr lang="en-US" altLang="en-US" sz="1200">
              <a:solidFill>
                <a:srgbClr val="898989"/>
              </a:solidFill>
            </a:endParaRPr>
          </a:p>
        </p:txBody>
      </p:sp>
      <p:sp>
        <p:nvSpPr>
          <p:cNvPr id="2" name="TextBox 1">
            <a:extLst>
              <a:ext uri="{FF2B5EF4-FFF2-40B4-BE49-F238E27FC236}">
                <a16:creationId xmlns:a16="http://schemas.microsoft.com/office/drawing/2014/main" id="{B93199FE-96E7-6BF1-69FB-2FF05B77988C}"/>
              </a:ext>
            </a:extLst>
          </p:cNvPr>
          <p:cNvSpPr txBox="1"/>
          <p:nvPr/>
        </p:nvSpPr>
        <p:spPr>
          <a:xfrm>
            <a:off x="5638800" y="-2977"/>
            <a:ext cx="3505200" cy="307777"/>
          </a:xfrm>
          <a:prstGeom prst="rect">
            <a:avLst/>
          </a:prstGeom>
          <a:noFill/>
        </p:spPr>
        <p:txBody>
          <a:bodyPr wrap="square">
            <a:spAutoFit/>
          </a:bodyPr>
          <a:lstStyle/>
          <a:p>
            <a:r>
              <a:rPr lang="en-US" sz="1400" b="0" i="0" u="none" strike="noStrike" dirty="0">
                <a:solidFill>
                  <a:schemeClr val="bg1"/>
                </a:solidFill>
                <a:effectLst/>
                <a:latin typeface="+mn-lt"/>
              </a:rPr>
              <a:t> Louisiana State Capitol building, Baton Rouge</a:t>
            </a:r>
            <a:endParaRPr lang="en-US" sz="1400" dirty="0">
              <a:solidFill>
                <a:schemeClr val="bg1"/>
              </a:solidFill>
              <a:latin typeface="+mn-l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3599-AE79-724C-B660-5A8CDA43A2A2}"/>
              </a:ext>
            </a:extLst>
          </p:cNvPr>
          <p:cNvSpPr>
            <a:spLocks noGrp="1"/>
          </p:cNvSpPr>
          <p:nvPr>
            <p:ph type="title"/>
          </p:nvPr>
        </p:nvSpPr>
        <p:spPr>
          <a:xfrm>
            <a:off x="457200" y="136525"/>
            <a:ext cx="8229600" cy="1387475"/>
          </a:xfrm>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Section 4: Tensions Rise to</a:t>
            </a:r>
            <a:br>
              <a:rPr lang="en-US" altLang="en-US" sz="4000" dirty="0">
                <a:effectLst>
                  <a:outerShdw blurRad="38100" dist="38100" dir="2700000" algn="tl">
                    <a:srgbClr val="C0C0C0"/>
                  </a:outerShdw>
                </a:effectLst>
                <a:ea typeface="ＭＳ Ｐゴシック" panose="020B0600070205080204" pitchFamily="34" charset="-128"/>
              </a:rPr>
            </a:br>
            <a:r>
              <a:rPr lang="en-US" altLang="en-US" sz="4000" dirty="0">
                <a:effectLst>
                  <a:outerShdw blurRad="38100" dist="38100" dir="2700000" algn="tl">
                    <a:srgbClr val="C0C0C0"/>
                  </a:outerShdw>
                </a:effectLst>
                <a:ea typeface="ＭＳ Ｐゴシック" panose="020B0600070205080204" pitchFamily="34" charset="-128"/>
              </a:rPr>
              <a:t>a Breaking Point</a:t>
            </a:r>
          </a:p>
        </p:txBody>
      </p:sp>
      <p:sp>
        <p:nvSpPr>
          <p:cNvPr id="66562" name="Content Placeholder 2">
            <a:extLst>
              <a:ext uri="{FF2B5EF4-FFF2-40B4-BE49-F238E27FC236}">
                <a16:creationId xmlns:a16="http://schemas.microsoft.com/office/drawing/2014/main" id="{64D514BF-7756-1740-A109-08F9DADA8C2C}"/>
              </a:ext>
            </a:extLst>
          </p:cNvPr>
          <p:cNvSpPr>
            <a:spLocks noGrp="1"/>
          </p:cNvSpPr>
          <p:nvPr>
            <p:ph idx="1"/>
          </p:nvPr>
        </p:nvSpPr>
        <p:spPr/>
        <p:txBody>
          <a:bodyPr/>
          <a:lstStyle/>
          <a:p>
            <a:pPr eaLnBrk="1" hangingPunct="1"/>
            <a:r>
              <a:rPr lang="en-US" altLang="en-US" dirty="0">
                <a:ea typeface="ＭＳ Ｐゴシック" panose="020B0600070205080204" pitchFamily="34" charset="-128"/>
              </a:rPr>
              <a:t>Essential Question</a:t>
            </a:r>
          </a:p>
          <a:p>
            <a:pPr lvl="1" eaLnBrk="1" hangingPunct="1"/>
            <a:r>
              <a:rPr lang="en-US" altLang="en-US" dirty="0">
                <a:ea typeface="ＭＳ Ｐゴシック" panose="020B0600070205080204" pitchFamily="34" charset="-128"/>
              </a:rPr>
              <a:t>Why did colonists opposed the Tea Act even though it might lower the price of tea?</a:t>
            </a:r>
          </a:p>
          <a:p>
            <a:pPr eaLnBrk="1" hangingPunct="1"/>
            <a:endParaRPr lang="en-US" altLang="en-US" dirty="0">
              <a:ea typeface="ＭＳ Ｐゴシック" panose="020B0600070205080204" pitchFamily="34" charset="-128"/>
            </a:endParaRPr>
          </a:p>
          <a:p>
            <a:pPr lvl="1" eaLnBrk="1" hangingPunct="1">
              <a:buFont typeface="Wingdings" pitchFamily="2" charset="2"/>
              <a:buChar char="Ø"/>
            </a:pPr>
            <a:endParaRPr lang="en-US" altLang="en-US" dirty="0">
              <a:ea typeface="ＭＳ Ｐゴシック" panose="020B0600070205080204" pitchFamily="34" charset="-128"/>
            </a:endParaRPr>
          </a:p>
        </p:txBody>
      </p:sp>
      <p:sp>
        <p:nvSpPr>
          <p:cNvPr id="66563" name="Slide Number Placeholder 4">
            <a:extLst>
              <a:ext uri="{FF2B5EF4-FFF2-40B4-BE49-F238E27FC236}">
                <a16:creationId xmlns:a16="http://schemas.microsoft.com/office/drawing/2014/main" id="{F6079A44-2680-E042-9D60-AAEDDBE22F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AC5939F-780E-C84B-A8B8-E48B54E2AD00}" type="slidenum">
              <a:rPr lang="en-US" altLang="en-US" sz="1200" smtClean="0">
                <a:solidFill>
                  <a:srgbClr val="898989"/>
                </a:solidFill>
              </a:rPr>
              <a:pPr>
                <a:spcBef>
                  <a:spcPct val="0"/>
                </a:spcBef>
                <a:buFontTx/>
                <a:buNone/>
              </a:pPr>
              <a:t>3</a:t>
            </a:fld>
            <a:endParaRPr lang="en-US" altLang="en-US" sz="1200">
              <a:solidFill>
                <a:srgbClr val="898989"/>
              </a:solidFill>
            </a:endParaRPr>
          </a:p>
        </p:txBody>
      </p:sp>
    </p:spTree>
    <p:extLst>
      <p:ext uri="{BB962C8B-B14F-4D97-AF65-F5344CB8AC3E}">
        <p14:creationId xmlns:p14="http://schemas.microsoft.com/office/powerpoint/2010/main" val="2074860352"/>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a:extLst>
              <a:ext uri="{FF2B5EF4-FFF2-40B4-BE49-F238E27FC236}">
                <a16:creationId xmlns:a16="http://schemas.microsoft.com/office/drawing/2014/main" id="{3C226482-EFC1-5248-9742-EE0BFD4A007B}"/>
              </a:ext>
            </a:extLst>
          </p:cNvPr>
          <p:cNvSpPr>
            <a:spLocks noGrp="1"/>
          </p:cNvSpPr>
          <p:nvPr>
            <p:ph idx="1"/>
          </p:nvPr>
        </p:nvSpPr>
        <p:spPr>
          <a:xfrm>
            <a:off x="685800" y="1524000"/>
            <a:ext cx="8229600" cy="4800600"/>
          </a:xfrm>
        </p:spPr>
        <p:txBody>
          <a:bodyPr/>
          <a:lstStyle/>
          <a:p>
            <a:pPr eaLnBrk="1" hangingPunct="1"/>
            <a:r>
              <a:rPr lang="en-US" altLang="en-US" dirty="0">
                <a:ea typeface="ＭＳ Ｐゴシック" panose="020B0600070205080204" pitchFamily="34" charset="-128"/>
              </a:rPr>
              <a:t>What terms do I need to know? </a:t>
            </a:r>
          </a:p>
          <a:p>
            <a:pPr lvl="1" eaLnBrk="1" hangingPunct="1"/>
            <a:r>
              <a:rPr lang="en-US" altLang="en-US" dirty="0">
                <a:ea typeface="ＭＳ Ｐゴシック" panose="020B0600070205080204" pitchFamily="34" charset="-128"/>
              </a:rPr>
              <a:t>Tea Act</a:t>
            </a:r>
          </a:p>
          <a:p>
            <a:pPr lvl="1" eaLnBrk="1" hangingPunct="1"/>
            <a:r>
              <a:rPr lang="en-US" altLang="en-US" dirty="0">
                <a:ea typeface="ＭＳ Ｐゴシック" panose="020B0600070205080204" pitchFamily="34" charset="-128"/>
              </a:rPr>
              <a:t>Committees of Correspondence</a:t>
            </a:r>
          </a:p>
          <a:p>
            <a:pPr lvl="1" eaLnBrk="1" hangingPunct="1"/>
            <a:r>
              <a:rPr lang="en-US" altLang="en-US" dirty="0">
                <a:ea typeface="ＭＳ Ｐゴシック" panose="020B0600070205080204" pitchFamily="34" charset="-128"/>
              </a:rPr>
              <a:t>Boston Tea Party</a:t>
            </a:r>
          </a:p>
          <a:p>
            <a:pPr lvl="1" eaLnBrk="1" hangingPunct="1"/>
            <a:r>
              <a:rPr lang="en-US" altLang="en-US" dirty="0">
                <a:ea typeface="ＭＳ Ｐゴシック" panose="020B0600070205080204" pitchFamily="34" charset="-128"/>
              </a:rPr>
              <a:t>blockade</a:t>
            </a:r>
          </a:p>
          <a:p>
            <a:pPr lvl="1" eaLnBrk="1" hangingPunct="1"/>
            <a:r>
              <a:rPr lang="en-US" altLang="en-US" dirty="0">
                <a:ea typeface="ＭＳ Ｐゴシック" panose="020B0600070205080204" pitchFamily="34" charset="-128"/>
              </a:rPr>
              <a:t>Coercive (Intolerable) Acts</a:t>
            </a:r>
          </a:p>
          <a:p>
            <a:pPr lvl="1" eaLnBrk="1" hangingPunct="1"/>
            <a:r>
              <a:rPr lang="en-US" altLang="en-US" dirty="0">
                <a:ea typeface="ＭＳ Ｐゴシック" panose="020B0600070205080204" pitchFamily="34" charset="-128"/>
              </a:rPr>
              <a:t>First Continental Congress</a:t>
            </a:r>
          </a:p>
          <a:p>
            <a:pPr lvl="1" eaLnBrk="1" hangingPunct="1"/>
            <a:endParaRPr lang="en-US" altLang="en-US" dirty="0">
              <a:ea typeface="ＭＳ Ｐゴシック" panose="020B0600070205080204" pitchFamily="34" charset="-128"/>
            </a:endParaRPr>
          </a:p>
          <a:p>
            <a:pPr lvl="1" eaLnBrk="1" hangingPunct="1"/>
            <a:endParaRPr lang="en-US" altLang="en-US" dirty="0">
              <a:ea typeface="ＭＳ Ｐゴシック" panose="020B0600070205080204" pitchFamily="34" charset="-128"/>
            </a:endParaRPr>
          </a:p>
        </p:txBody>
      </p:sp>
      <p:sp>
        <p:nvSpPr>
          <p:cNvPr id="68611" name="Slide Number Placeholder 4">
            <a:extLst>
              <a:ext uri="{FF2B5EF4-FFF2-40B4-BE49-F238E27FC236}">
                <a16:creationId xmlns:a16="http://schemas.microsoft.com/office/drawing/2014/main" id="{BE620DF5-E0D8-C34F-93FB-CAF7F8DD8A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FCA253E-EEB4-654F-A955-034E52160727}" type="slidenum">
              <a:rPr lang="en-US" altLang="en-US" sz="1200" smtClean="0">
                <a:solidFill>
                  <a:srgbClr val="898989"/>
                </a:solidFill>
              </a:rPr>
              <a:pPr>
                <a:spcBef>
                  <a:spcPct val="0"/>
                </a:spcBef>
                <a:buFontTx/>
                <a:buNone/>
              </a:pPr>
              <a:t>4</a:t>
            </a:fld>
            <a:endParaRPr lang="en-US" altLang="en-US" sz="1200">
              <a:solidFill>
                <a:srgbClr val="898989"/>
              </a:solidFill>
            </a:endParaRPr>
          </a:p>
        </p:txBody>
      </p:sp>
      <p:sp>
        <p:nvSpPr>
          <p:cNvPr id="5" name="Title 1">
            <a:extLst>
              <a:ext uri="{FF2B5EF4-FFF2-40B4-BE49-F238E27FC236}">
                <a16:creationId xmlns:a16="http://schemas.microsoft.com/office/drawing/2014/main" id="{76965816-01ED-2240-33FA-C31214C470FF}"/>
              </a:ext>
            </a:extLst>
          </p:cNvPr>
          <p:cNvSpPr>
            <a:spLocks noGrp="1"/>
          </p:cNvSpPr>
          <p:nvPr>
            <p:ph type="title"/>
          </p:nvPr>
        </p:nvSpPr>
        <p:spPr>
          <a:xfrm>
            <a:off x="457200" y="136525"/>
            <a:ext cx="8229600" cy="1387475"/>
          </a:xfrm>
        </p:spPr>
        <p:txBody>
          <a:bodyPr>
            <a:norm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Section 4: Tensions Rise to</a:t>
            </a:r>
            <a:br>
              <a:rPr lang="en-US" altLang="en-US" sz="4000" dirty="0">
                <a:effectLst>
                  <a:outerShdw blurRad="38100" dist="38100" dir="2700000" algn="tl">
                    <a:srgbClr val="C0C0C0"/>
                  </a:outerShdw>
                </a:effectLst>
                <a:ea typeface="ＭＳ Ｐゴシック" panose="020B0600070205080204" pitchFamily="34" charset="-128"/>
              </a:rPr>
            </a:br>
            <a:r>
              <a:rPr lang="en-US" altLang="en-US" sz="4000" dirty="0">
                <a:effectLst>
                  <a:outerShdw blurRad="38100" dist="38100" dir="2700000" algn="tl">
                    <a:srgbClr val="C0C0C0"/>
                  </a:outerShdw>
                </a:effectLst>
                <a:ea typeface="ＭＳ Ｐゴシック" panose="020B0600070205080204" pitchFamily="34" charset="-128"/>
              </a:rPr>
              <a:t>a Breaking Point</a:t>
            </a:r>
          </a:p>
        </p:txBody>
      </p:sp>
    </p:spTree>
    <p:extLst>
      <p:ext uri="{BB962C8B-B14F-4D97-AF65-F5344CB8AC3E}">
        <p14:creationId xmlns:p14="http://schemas.microsoft.com/office/powerpoint/2010/main" val="1143273086"/>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Tensions Rise to a Breaking Point</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500" dirty="0">
                <a:effectLst/>
              </a:rPr>
              <a:t>Repealing the Townshend Duties and removing British troops from Boston helped calm tensions between Britain and the colonies.</a:t>
            </a:r>
          </a:p>
          <a:p>
            <a:r>
              <a:rPr lang="en-US" sz="2500" dirty="0">
                <a:effectLst/>
              </a:rPr>
              <a:t>Although the tax on tea remained, most colonists resumed their purchase of boycotted goods except for tea.</a:t>
            </a:r>
          </a:p>
          <a:p>
            <a:r>
              <a:rPr lang="en-US" sz="2500" dirty="0">
                <a:effectLst/>
              </a:rPr>
              <a:t>Many colonists refused to buy British tea,</a:t>
            </a:r>
            <a:r>
              <a:rPr lang="en-US" sz="2500" dirty="0"/>
              <a:t> others drank smuggled Dutch tea, and s</a:t>
            </a:r>
            <a:r>
              <a:rPr lang="en-US" sz="2500" dirty="0">
                <a:effectLst/>
              </a:rPr>
              <a:t>ome stopped drinking tea.</a:t>
            </a:r>
          </a:p>
          <a:p>
            <a:r>
              <a:rPr lang="en-US" sz="2500" dirty="0">
                <a:effectLst/>
              </a:rPr>
              <a:t>The British East India Company soon found itself with a large supply of rotting.</a:t>
            </a:r>
          </a:p>
          <a:p>
            <a:r>
              <a:rPr lang="en-US" sz="2500" dirty="0">
                <a:effectLst/>
              </a:rPr>
              <a:t>It begged Parliament for help, and they passing a new law they hoped would convince the American colonists to drink the tea.</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a:t>
            </a:fld>
            <a:endParaRPr lang="en-US" altLang="en-US" sz="1200">
              <a:solidFill>
                <a:srgbClr val="898989"/>
              </a:solidFill>
            </a:endParaRPr>
          </a:p>
        </p:txBody>
      </p:sp>
    </p:spTree>
    <p:extLst>
      <p:ext uri="{BB962C8B-B14F-4D97-AF65-F5344CB8AC3E}">
        <p14:creationId xmlns:p14="http://schemas.microsoft.com/office/powerpoint/2010/main" val="1393879719"/>
      </p:ext>
    </p:extLst>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Tea Act of 1773</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800" dirty="0">
                <a:effectLst/>
              </a:rPr>
              <a:t>The </a:t>
            </a:r>
            <a:r>
              <a:rPr lang="en-US" sz="2800" b="1" dirty="0">
                <a:effectLst/>
              </a:rPr>
              <a:t>Tea Act </a:t>
            </a:r>
            <a:r>
              <a:rPr lang="en-US" sz="2800" dirty="0">
                <a:effectLst/>
              </a:rPr>
              <a:t>was not designed to raise money from the colonies and was instead meant to help the East India Company, making them the only legal supplier of tea to the colonies.</a:t>
            </a:r>
          </a:p>
          <a:p>
            <a:r>
              <a:rPr lang="en-US" sz="2800" dirty="0">
                <a:effectLst/>
              </a:rPr>
              <a:t>The act also removed several trade regulations that increased the price of the tea.</a:t>
            </a:r>
          </a:p>
          <a:p>
            <a:r>
              <a:rPr lang="en-US" sz="2800" dirty="0">
                <a:effectLst/>
              </a:rPr>
              <a:t>Parliament believed the Tea Act would allow the East India Company to sell its tea to the colonists even cheaper than the smuggled Dutch tea and might convince the boycotting colonists to purchase it.</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6</a:t>
            </a:fld>
            <a:endParaRPr lang="en-US" altLang="en-US" sz="1200">
              <a:solidFill>
                <a:srgbClr val="898989"/>
              </a:solidFill>
            </a:endParaRPr>
          </a:p>
        </p:txBody>
      </p:sp>
    </p:spTree>
    <p:extLst>
      <p:ext uri="{BB962C8B-B14F-4D97-AF65-F5344CB8AC3E}">
        <p14:creationId xmlns:p14="http://schemas.microsoft.com/office/powerpoint/2010/main" val="1404549618"/>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Tea Act of 1773 Pt. 2</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700" dirty="0">
                <a:effectLst/>
              </a:rPr>
              <a:t>Many colonial leaders condemned the Tea Act, noting the tax on tea remained and lowering the price was just a way to trick colonists into buying the taxed tea.</a:t>
            </a:r>
          </a:p>
          <a:p>
            <a:r>
              <a:rPr lang="en-US" sz="2700" b="1" dirty="0">
                <a:effectLst/>
              </a:rPr>
              <a:t>Committees of Correspondence </a:t>
            </a:r>
            <a:r>
              <a:rPr lang="en-US" sz="2700" dirty="0">
                <a:effectLst/>
              </a:rPr>
              <a:t>formed in most of the colonies, with the purpose to share information between the colonies through frequent letters and allow the colonies to coordinate their opposition to Parliament.</a:t>
            </a:r>
          </a:p>
          <a:p>
            <a:r>
              <a:rPr lang="en-US" sz="2700" dirty="0">
                <a:effectLst/>
              </a:rPr>
              <a:t>When large tea shipments were sent to the colonies in 1773, protesters in several cities prevented the tea from being unloaded, but they went a step further in Boston.</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7</a:t>
            </a:fld>
            <a:endParaRPr lang="en-US" altLang="en-US" sz="1200">
              <a:solidFill>
                <a:srgbClr val="898989"/>
              </a:solidFill>
            </a:endParaRPr>
          </a:p>
        </p:txBody>
      </p:sp>
    </p:spTree>
    <p:extLst>
      <p:ext uri="{BB962C8B-B14F-4D97-AF65-F5344CB8AC3E}">
        <p14:creationId xmlns:p14="http://schemas.microsoft.com/office/powerpoint/2010/main" val="3759832812"/>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Boston Tea Party</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600" dirty="0">
                <a:effectLst/>
              </a:rPr>
              <a:t>On December 16, 1773, a large crowd of Bostonians discussed what to do about three East India tea ships docked in </a:t>
            </a:r>
            <a:r>
              <a:rPr lang="en-US" sz="2600" dirty="0"/>
              <a:t>the h</a:t>
            </a:r>
            <a:r>
              <a:rPr lang="en-US" sz="2600" dirty="0">
                <a:effectLst/>
              </a:rPr>
              <a:t>arbor, wanting to prevent it from being unloaded, sold, or consumed.</a:t>
            </a:r>
          </a:p>
          <a:p>
            <a:r>
              <a:rPr lang="en-US" sz="2600" dirty="0">
                <a:effectLst/>
              </a:rPr>
              <a:t>Fifty men disguised themselves as Indians and dumped over 300 chests of tea, worth over a million dollars today, into the ocean.</a:t>
            </a:r>
          </a:p>
          <a:p>
            <a:r>
              <a:rPr lang="en-US" sz="2600" dirty="0">
                <a:effectLst/>
              </a:rPr>
              <a:t>British officials were furious, and they demanded those involved be arrested and the tea be paid for.</a:t>
            </a:r>
          </a:p>
          <a:p>
            <a:r>
              <a:rPr lang="en-US" sz="2600" dirty="0">
                <a:effectLst/>
              </a:rPr>
              <a:t>Few in Boston cooperated, and only one person was identified and arrested for his involvement in the event known as the </a:t>
            </a:r>
            <a:r>
              <a:rPr lang="en-US" sz="2600" b="1" dirty="0">
                <a:effectLst/>
              </a:rPr>
              <a:t>Boston Tea Party</a:t>
            </a:r>
            <a:r>
              <a:rPr lang="en-US" sz="2600" dirty="0">
                <a:effectLst/>
              </a:rPr>
              <a:t>.</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8</a:t>
            </a:fld>
            <a:endParaRPr lang="en-US" altLang="en-US" sz="1200">
              <a:solidFill>
                <a:srgbClr val="898989"/>
              </a:solidFill>
            </a:endParaRPr>
          </a:p>
        </p:txBody>
      </p:sp>
    </p:spTree>
    <p:extLst>
      <p:ext uri="{BB962C8B-B14F-4D97-AF65-F5344CB8AC3E}">
        <p14:creationId xmlns:p14="http://schemas.microsoft.com/office/powerpoint/2010/main" val="577753226"/>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Autofit/>
          </a:bodyPr>
          <a:lstStyle/>
          <a:p>
            <a:pPr eaLnBrk="1" hangingPunct="1">
              <a:defRPr/>
            </a:pPr>
            <a:r>
              <a:rPr lang="en-US" altLang="en-US" sz="4000" dirty="0">
                <a:effectLst>
                  <a:outerShdw blurRad="38100" dist="38100" dir="2700000" algn="tl">
                    <a:srgbClr val="C0C0C0"/>
                  </a:outerShdw>
                </a:effectLst>
                <a:ea typeface="ＭＳ Ｐゴシック" panose="020B0600070205080204" pitchFamily="34" charset="-128"/>
              </a:rPr>
              <a:t>The Coercive (Intolerable) Acts</a:t>
            </a:r>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417638"/>
            <a:ext cx="8382000" cy="4708525"/>
          </a:xfrm>
        </p:spPr>
        <p:txBody>
          <a:bodyPr/>
          <a:lstStyle/>
          <a:p>
            <a:r>
              <a:rPr lang="en-US" sz="2400" dirty="0">
                <a:effectLst/>
              </a:rPr>
              <a:t>Parliament hit back in spring of 1774 with many laws punishing the whole colony of Massachusetts, especially Boston.</a:t>
            </a:r>
          </a:p>
          <a:p>
            <a:r>
              <a:rPr lang="en-US" sz="2400" dirty="0">
                <a:effectLst/>
              </a:rPr>
              <a:t>The Boston Port Act ordered the British navy to close </a:t>
            </a:r>
            <a:r>
              <a:rPr lang="en-US" sz="2400" b="1" dirty="0"/>
              <a:t>blockade </a:t>
            </a:r>
            <a:r>
              <a:rPr lang="en-US" sz="2400" dirty="0">
                <a:effectLst/>
              </a:rPr>
              <a:t>Boston’s port</a:t>
            </a:r>
            <a:r>
              <a:rPr lang="en-US" sz="2400" dirty="0"/>
              <a:t>, meaning </a:t>
            </a:r>
            <a:r>
              <a:rPr lang="en-US" sz="2400" dirty="0">
                <a:effectLst/>
              </a:rPr>
              <a:t>the use of naval forces to stop shipping.</a:t>
            </a:r>
          </a:p>
          <a:p>
            <a:r>
              <a:rPr lang="en-US" sz="2400" dirty="0">
                <a:effectLst/>
              </a:rPr>
              <a:t>Hundreds of people los</a:t>
            </a:r>
            <a:r>
              <a:rPr lang="en-US" sz="2400" dirty="0"/>
              <a:t>t their jobs </a:t>
            </a:r>
            <a:r>
              <a:rPr lang="en-US" sz="2400" dirty="0">
                <a:effectLst/>
              </a:rPr>
              <a:t>as a result, and the entire city suffered from the lack of trade.</a:t>
            </a:r>
          </a:p>
          <a:p>
            <a:r>
              <a:rPr lang="en-US" sz="2400" dirty="0">
                <a:effectLst/>
              </a:rPr>
              <a:t>The Massachusetts Government Act replaced the elected government official with a military general, Thomas Gage, who was free to rule the colony as he pleased.</a:t>
            </a:r>
          </a:p>
          <a:p>
            <a:r>
              <a:rPr lang="en-US" sz="2400" dirty="0">
                <a:effectLst/>
              </a:rPr>
              <a:t>The new military governor also sent accused criminals to England for trial instead, violating a long-held British principle of the right to be tried by a jury of one’s peers.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9</a:t>
            </a:fld>
            <a:endParaRPr lang="en-US" altLang="en-US" sz="1200">
              <a:solidFill>
                <a:srgbClr val="898989"/>
              </a:solidFill>
            </a:endParaRPr>
          </a:p>
        </p:txBody>
      </p:sp>
    </p:spTree>
    <p:extLst>
      <p:ext uri="{BB962C8B-B14F-4D97-AF65-F5344CB8AC3E}">
        <p14:creationId xmlns:p14="http://schemas.microsoft.com/office/powerpoint/2010/main" val="3634357785"/>
      </p:ext>
    </p:extLst>
  </p:cSld>
  <p:clrMapOvr>
    <a:masterClrMapping/>
  </p:clrMapOvr>
  <p:transition spd="med">
    <p:wipe dir="r"/>
  </p:transition>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17249</TotalTime>
  <Words>1412</Words>
  <Application>Microsoft Macintosh PowerPoint</Application>
  <PresentationFormat>On-screen Show (4:3)</PresentationFormat>
  <Paragraphs>94</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Wingdings</vt:lpstr>
      <vt:lpstr>Office Theme</vt:lpstr>
      <vt:lpstr>PowerPoint Presentation</vt:lpstr>
      <vt:lpstr>PowerPoint Presentation</vt:lpstr>
      <vt:lpstr>Section 4: Tensions Rise to a Breaking Point</vt:lpstr>
      <vt:lpstr>Section 4: Tensions Rise to a Breaking Point</vt:lpstr>
      <vt:lpstr>Tensions Rise to a Breaking Point</vt:lpstr>
      <vt:lpstr>The Tea Act of 1773</vt:lpstr>
      <vt:lpstr>The Tea Act of 1773 Pt. 2</vt:lpstr>
      <vt:lpstr>The Boston Tea Party</vt:lpstr>
      <vt:lpstr>The Coercive (Intolerable) Acts</vt:lpstr>
      <vt:lpstr>The Coercive (Intolerable) Acts Pt. 2</vt:lpstr>
      <vt:lpstr>Reaction to the Intolerable Acts</vt:lpstr>
      <vt:lpstr>The First Continental Congress</vt:lpstr>
      <vt:lpstr>The First Continental Congress Pt. 2</vt:lpstr>
      <vt:lpstr>The First Continental Congress Pt. 3</vt:lpstr>
      <vt:lpstr>Gunpowder and Arms</vt:lpstr>
      <vt:lpstr>“Liberty or Death”</vt:lpstr>
      <vt:lpstr>PowerPoint Presentation</vt:lpstr>
    </vt:vector>
  </TitlesOfParts>
  <Manager/>
  <Company>Clairmont Press,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United States and Louisiana: Beginnings to Ratification (6)  </dc:title>
  <dc:subject>©2023 Clairmont Press</dc:subject>
  <dc:creator/>
  <cp:keywords/>
  <dc:description>Study presentation to accompany student textbook. </dc:description>
  <cp:lastModifiedBy>Emmett Mullins</cp:lastModifiedBy>
  <cp:revision>451</cp:revision>
  <dcterms:created xsi:type="dcterms:W3CDTF">2010-06-02T19:20:05Z</dcterms:created>
  <dcterms:modified xsi:type="dcterms:W3CDTF">2023-01-25T21:57:04Z</dcterms:modified>
  <cp:category/>
</cp:coreProperties>
</file>