
<file path=[Content_Types].xml><?xml version="1.0" encoding="utf-8"?>
<Types xmlns="http://schemas.openxmlformats.org/package/2006/content-types">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4" r:id="rId1"/>
  </p:sldMasterIdLst>
  <p:notesMasterIdLst>
    <p:notesMasterId r:id="rId9"/>
  </p:notesMasterIdLst>
  <p:sldIdLst>
    <p:sldId id="297" r:id="rId2"/>
    <p:sldId id="292" r:id="rId3"/>
    <p:sldId id="293" r:id="rId4"/>
    <p:sldId id="294" r:id="rId5"/>
    <p:sldId id="295" r:id="rId6"/>
    <p:sldId id="296" r:id="rId7"/>
    <p:sldId id="303" r:id="rId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EFB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Trebuchet MS"/>
          <a:ea typeface="Trebuchet MS"/>
          <a:cs typeface="Trebuchet M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Trebuchet MS"/>
          <a:ea typeface="Trebuchet MS"/>
          <a:cs typeface="Trebuchet M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Trebuchet MS"/>
          <a:ea typeface="Trebuchet MS"/>
          <a:cs typeface="Trebuchet M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Trebuchet MS"/>
          <a:ea typeface="Trebuchet MS"/>
          <a:cs typeface="Trebuchet MS"/>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Trebuchet MS"/>
          <a:ea typeface="Trebuchet MS"/>
          <a:cs typeface="Trebuchet MS"/>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Trebuchet MS"/>
          <a:ea typeface="Trebuchet MS"/>
          <a:cs typeface="Trebuchet MS"/>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Trebuchet MS"/>
          <a:ea typeface="Trebuchet MS"/>
          <a:cs typeface="Trebuchet MS"/>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Trebuchet MS"/>
          <a:ea typeface="Trebuchet MS"/>
          <a:cs typeface="Trebuchet M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Trebuchet MS"/>
          <a:ea typeface="Trebuchet MS"/>
          <a:cs typeface="Trebuchet M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Trebuchet MS"/>
          <a:ea typeface="Trebuchet MS"/>
          <a:cs typeface="Trebuchet M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Trebuchet MS"/>
          <a:ea typeface="Trebuchet MS"/>
          <a:cs typeface="Trebuchet MS"/>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Trebuchet MS"/>
          <a:ea typeface="Trebuchet MS"/>
          <a:cs typeface="Trebuchet M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33"/>
    <p:restoredTop sz="84542"/>
  </p:normalViewPr>
  <p:slideViewPr>
    <p:cSldViewPr snapToGrid="0" snapToObjects="1">
      <p:cViewPr varScale="1">
        <p:scale>
          <a:sx n="139" d="100"/>
          <a:sy n="139" d="100"/>
        </p:scale>
        <p:origin x="2576" y="16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6" name="Shape 56"/>
          <p:cNvSpPr>
            <a:spLocks noGrp="1" noRot="1" noChangeAspect="1"/>
          </p:cNvSpPr>
          <p:nvPr>
            <p:ph type="sldImg"/>
          </p:nvPr>
        </p:nvSpPr>
        <p:spPr>
          <a:xfrm>
            <a:off x="1143000" y="685800"/>
            <a:ext cx="4572000" cy="3429000"/>
          </a:xfrm>
          <a:prstGeom prst="rect">
            <a:avLst/>
          </a:prstGeom>
        </p:spPr>
        <p:txBody>
          <a:bodyPr/>
          <a:lstStyle/>
          <a:p>
            <a:endParaRPr/>
          </a:p>
        </p:txBody>
      </p:sp>
      <p:sp>
        <p:nvSpPr>
          <p:cNvPr id="57" name="Shape 5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905692704"/>
      </p:ext>
    </p:extLst>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202124"/>
                </a:solidFill>
                <a:effectLst/>
                <a:latin typeface="arial" panose="020B0604020202020204" pitchFamily="34" charset="0"/>
              </a:rPr>
              <a:t>Answers will vary. Allow no more than two minutes for students to make their lists. In the class discussion, be sure to focus students’ responses on OBSERVATIONS only, not speculation about the subject of the image. </a:t>
            </a:r>
          </a:p>
          <a:p>
            <a:r>
              <a:rPr lang="en-US" b="0" i="0" u="none" strike="noStrike" dirty="0">
                <a:solidFill>
                  <a:srgbClr val="202124"/>
                </a:solidFill>
                <a:effectLst/>
                <a:latin typeface="arial" panose="020B0604020202020204" pitchFamily="34" charset="0"/>
              </a:rPr>
              <a:t>Students will use these observations on Tuesday. </a:t>
            </a:r>
            <a:endParaRPr lang="en-US" dirty="0"/>
          </a:p>
        </p:txBody>
      </p:sp>
    </p:spTree>
    <p:extLst>
      <p:ext uri="{BB962C8B-B14F-4D97-AF65-F5344CB8AC3E}">
        <p14:creationId xmlns:p14="http://schemas.microsoft.com/office/powerpoint/2010/main" val="2574466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Answers will vary.  </a:t>
            </a:r>
          </a:p>
        </p:txBody>
      </p:sp>
    </p:spTree>
    <p:extLst>
      <p:ext uri="{BB962C8B-B14F-4D97-AF65-F5344CB8AC3E}">
        <p14:creationId xmlns:p14="http://schemas.microsoft.com/office/powerpoint/2010/main" val="1975857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Answers will vary. </a:t>
            </a:r>
          </a:p>
        </p:txBody>
      </p:sp>
    </p:spTree>
    <p:extLst>
      <p:ext uri="{BB962C8B-B14F-4D97-AF65-F5344CB8AC3E}">
        <p14:creationId xmlns:p14="http://schemas.microsoft.com/office/powerpoint/2010/main" val="39090710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Answers will vary but may include the detailed carving, it is made of metal (silver?), it’s not something that a regular person could make at home – it would require a skilled craftsman, etc. </a:t>
            </a:r>
          </a:p>
        </p:txBody>
      </p:sp>
    </p:spTree>
    <p:extLst>
      <p:ext uri="{BB962C8B-B14F-4D97-AF65-F5344CB8AC3E}">
        <p14:creationId xmlns:p14="http://schemas.microsoft.com/office/powerpoint/2010/main" val="527286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Answers will vary. Examples: light switch, remote controls, smartphones can be used to control lighting in a room, etc. </a:t>
            </a:r>
          </a:p>
          <a:p>
            <a:r>
              <a:rPr lang="en-US" dirty="0"/>
              <a:t>For the second question, there are many examples of luxury goods which cost more than cheaper versions which perform the </a:t>
            </a:r>
            <a:r>
              <a:rPr lang="en-US"/>
              <a:t>same task. </a:t>
            </a:r>
            <a:endParaRPr lang="en-US" dirty="0"/>
          </a:p>
        </p:txBody>
      </p:sp>
    </p:spTree>
    <p:extLst>
      <p:ext uri="{BB962C8B-B14F-4D97-AF65-F5344CB8AC3E}">
        <p14:creationId xmlns:p14="http://schemas.microsoft.com/office/powerpoint/2010/main" val="10977752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10421461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0930634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7895356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50394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5549237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42031040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DDF080-5E8C-48AD-84E5-6C08B304C14E}" type="datetimeFigureOut">
              <a:rPr lang="en-US" dirty="0"/>
              <a:t>8/7/23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1266321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7117466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31" name="Shape 31"/>
          <p:cNvSpPr>
            <a:spLocks noGrp="1"/>
          </p:cNvSpPr>
          <p:nvPr>
            <p:ph type="body" sz="half" idx="1"/>
          </p:nvPr>
        </p:nvSpPr>
        <p:spPr>
          <a:xfrm>
            <a:off x="457200" y="1600200"/>
            <a:ext cx="4038600" cy="4525963"/>
          </a:xfrm>
          <a:prstGeom prst="rect">
            <a:avLst/>
          </a:prstGeom>
        </p:spPr>
        <p:txBody>
          <a:bodyPr/>
          <a:lstStyle>
            <a:lvl1pPr marL="342900" indent="-342900">
              <a:lnSpc>
                <a:spcPct val="100000"/>
              </a:lnSpc>
              <a:spcBef>
                <a:spcPts val="600"/>
              </a:spcBef>
              <a:defRPr sz="2800"/>
            </a:lvl1pPr>
            <a:lvl2pPr marL="790575" indent="-333375">
              <a:lnSpc>
                <a:spcPct val="100000"/>
              </a:lnSpc>
              <a:spcBef>
                <a:spcPts val="600"/>
              </a:spcBef>
              <a:defRPr sz="2800"/>
            </a:lvl2pPr>
            <a:lvl3pPr marL="1234439" indent="-320039">
              <a:lnSpc>
                <a:spcPct val="100000"/>
              </a:lnSpc>
              <a:spcBef>
                <a:spcPts val="600"/>
              </a:spcBef>
              <a:defRPr sz="2800"/>
            </a:lvl3pPr>
            <a:lvl4pPr marL="1727200" indent="-355600">
              <a:lnSpc>
                <a:spcPct val="100000"/>
              </a:lnSpc>
              <a:spcBef>
                <a:spcPts val="600"/>
              </a:spcBef>
              <a:defRPr sz="2800"/>
            </a:lvl4pPr>
            <a:lvl5pPr marL="2184400" indent="-355600">
              <a:lnSpc>
                <a:spcPct val="100000"/>
              </a:lnSpc>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32" name="Shape 32"/>
          <p:cNvSpPr>
            <a:spLocks noGrp="1"/>
          </p:cNvSpPr>
          <p:nvPr>
            <p:ph type="sldNum" sz="quarter" idx="2"/>
          </p:nvPr>
        </p:nvSpPr>
        <p:spPr>
          <a:prstGeom prst="rect">
            <a:avLst/>
          </a:prstGeom>
        </p:spPr>
        <p:txBody>
          <a:bodyPr/>
          <a:lstStyle/>
          <a:p>
            <a:fld id="{86CB4B4D-7CA3-9044-876B-883B54F8677D}" type="slidenum">
              <a:t>‹#›</a:t>
            </a:fld>
            <a:endParaRPr/>
          </a:p>
        </p:txBody>
      </p:sp>
      <p:sp>
        <p:nvSpPr>
          <p:cNvPr id="33" name="Shape 33"/>
          <p:cNvSpPr>
            <a:spLocks noGrp="1"/>
          </p:cNvSpPr>
          <p:nvPr>
            <p:ph type="title"/>
          </p:nvPr>
        </p:nvSpPr>
        <p:spPr>
          <a:prstGeom prst="rect">
            <a:avLst/>
          </a:prstGeom>
        </p:spPr>
        <p:txBody>
          <a:bodyPr/>
          <a:lstStyle/>
          <a:p>
            <a:r>
              <a:t>Title Text</a:t>
            </a:r>
          </a:p>
        </p:txBody>
      </p:sp>
    </p:spTree>
    <p:extLst>
      <p:ext uri="{BB962C8B-B14F-4D97-AF65-F5344CB8AC3E}">
        <p14:creationId xmlns:p14="http://schemas.microsoft.com/office/powerpoint/2010/main" val="37534301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DDF080-5E8C-48AD-84E5-6C08B304C14E}" type="datetimeFigureOut">
              <a:rPr lang="en-US" dirty="0"/>
              <a:t>8/7/23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629198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6166850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8/7/23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4029213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8/7/23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521907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8/7/23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2505299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8/7/23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11323597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0DDF080-5E8C-48AD-84E5-6C08B304C14E}" type="datetimeFigureOut">
              <a:rPr lang="en-US" dirty="0"/>
              <a:t>8/7/23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0778534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8/7/23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7694712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8/7/23</a:t>
            </a:fld>
            <a:endParaRPr lang="en-US" dirty="0"/>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86CB4B4D-7CA3-9044-876B-883B54F8677D}" type="slidenum">
              <a:rPr lang="en-US" smtClean="0"/>
              <a:t>‹#›</a:t>
            </a:fld>
            <a:endParaRPr lang="en-US"/>
          </a:p>
        </p:txBody>
      </p:sp>
    </p:spTree>
    <p:extLst>
      <p:ext uri="{BB962C8B-B14F-4D97-AF65-F5344CB8AC3E}">
        <p14:creationId xmlns:p14="http://schemas.microsoft.com/office/powerpoint/2010/main" val="455703021"/>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 id="2147483667" r:id="rId13"/>
    <p:sldLayoutId id="2147483668" r:id="rId14"/>
    <p:sldLayoutId id="2147483669" r:id="rId15"/>
    <p:sldLayoutId id="2147483670" r:id="rId16"/>
    <p:sldLayoutId id="2147483671" r:id="rId17"/>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0" name="Shape 60"/>
          <p:cNvSpPr/>
          <p:nvPr/>
        </p:nvSpPr>
        <p:spPr>
          <a:xfrm>
            <a:off x="7543800" y="6545790"/>
            <a:ext cx="1600200" cy="24622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r">
              <a:spcBef>
                <a:spcPts val="600"/>
              </a:spcBef>
              <a:defRPr sz="1000">
                <a:solidFill>
                  <a:srgbClr val="FFFFFF"/>
                </a:solidFill>
                <a:effectLst>
                  <a:outerShdw blurRad="38100" dist="38100" dir="2700000" rotWithShape="0">
                    <a:srgbClr val="C0C0C0"/>
                  </a:outerShdw>
                </a:effectLst>
                <a:latin typeface="Arial"/>
                <a:ea typeface="Arial"/>
                <a:cs typeface="Arial"/>
                <a:sym typeface="Arial"/>
              </a:defRPr>
            </a:lvl1pPr>
          </a:lstStyle>
          <a:p>
            <a:r>
              <a:rPr dirty="0"/>
              <a:t>© 20</a:t>
            </a:r>
            <a:r>
              <a:rPr lang="en-US" dirty="0"/>
              <a:t>23</a:t>
            </a:r>
            <a:r>
              <a:rPr dirty="0"/>
              <a:t> Clairmont Press</a:t>
            </a:r>
          </a:p>
        </p:txBody>
      </p:sp>
      <p:sp>
        <p:nvSpPr>
          <p:cNvPr id="6" name="Shape 59">
            <a:extLst>
              <a:ext uri="{FF2B5EF4-FFF2-40B4-BE49-F238E27FC236}">
                <a16:creationId xmlns:a16="http://schemas.microsoft.com/office/drawing/2014/main" id="{B63CE2EC-53D4-6348-9DFE-68F417C48EBD}"/>
              </a:ext>
            </a:extLst>
          </p:cNvPr>
          <p:cNvSpPr/>
          <p:nvPr/>
        </p:nvSpPr>
        <p:spPr>
          <a:xfrm>
            <a:off x="0" y="4451579"/>
            <a:ext cx="9141246" cy="1446550"/>
          </a:xfrm>
          <a:prstGeom prst="rect">
            <a:avLst/>
          </a:prstGeom>
          <a:solidFill>
            <a:srgbClr val="DCE6F2">
              <a:alpha val="32000"/>
            </a:srgbClr>
          </a:solidFill>
          <a:ln w="12700">
            <a:miter lim="400000"/>
          </a:ln>
          <a:extLst>
            <a:ext uri="{C572A759-6A51-4108-AA02-DFA0A04FC94B}">
              <ma14:wrappingTextBoxFlag xmlns:ma14="http://schemas.microsoft.com/office/mac/drawingml/2011/main" xmlns="" val="1"/>
            </a:ext>
          </a:extLst>
        </p:spPr>
        <p:txBody>
          <a:bodyPr lIns="45719" rIns="45719">
            <a:spAutoFit/>
          </a:bodyPr>
          <a:lstStyle/>
          <a:p>
            <a:pPr algn="r">
              <a:defRPr sz="3200">
                <a:solidFill>
                  <a:srgbClr val="FFFFFF"/>
                </a:solidFill>
                <a:effectLst>
                  <a:outerShdw blurRad="38100" dist="19050" dir="2700000" rotWithShape="0">
                    <a:srgbClr val="000000">
                      <a:alpha val="40000"/>
                    </a:srgbClr>
                  </a:outerShdw>
                </a:effectLst>
              </a:defRPr>
            </a:pPr>
            <a:r>
              <a:rPr lang="en-US" sz="4400" b="1" dirty="0">
                <a:ln w="3175">
                  <a:solidFill>
                    <a:schemeClr val="tx1"/>
                  </a:solidFill>
                </a:ln>
              </a:rPr>
              <a:t>SMART SKILLS</a:t>
            </a:r>
          </a:p>
          <a:p>
            <a:pPr algn="r">
              <a:defRPr sz="3200">
                <a:solidFill>
                  <a:srgbClr val="FFFFFF"/>
                </a:solidFill>
                <a:effectLst>
                  <a:outerShdw blurRad="38100" dist="19050" dir="2700000" rotWithShape="0">
                    <a:srgbClr val="000000">
                      <a:alpha val="40000"/>
                    </a:srgbClr>
                  </a:outerShdw>
                </a:effectLst>
              </a:defRPr>
            </a:pPr>
            <a:r>
              <a:rPr lang="en-US" sz="4400" b="1" dirty="0">
                <a:ln w="3175">
                  <a:solidFill>
                    <a:schemeClr val="tx1"/>
                  </a:solidFill>
                </a:ln>
              </a:rPr>
              <a:t>Week 23 </a:t>
            </a:r>
            <a:r>
              <a:rPr lang="mr-IN" sz="4400" b="1" dirty="0">
                <a:ln w="3175">
                  <a:solidFill>
                    <a:schemeClr val="tx1"/>
                  </a:solidFill>
                </a:ln>
              </a:rPr>
              <a:t>–</a:t>
            </a:r>
            <a:r>
              <a:rPr lang="en-US" sz="4400" b="1">
                <a:ln w="3175">
                  <a:solidFill>
                    <a:schemeClr val="tx1"/>
                  </a:solidFill>
                </a:ln>
              </a:rPr>
              <a:t> Art &amp; Artifacts 5</a:t>
            </a:r>
            <a:endParaRPr sz="4400" b="1" dirty="0">
              <a:ln w="3175">
                <a:solidFill>
                  <a:schemeClr val="tx1"/>
                </a:solidFill>
              </a:ln>
            </a:endParaRPr>
          </a:p>
        </p:txBody>
      </p:sp>
      <p:pic>
        <p:nvPicPr>
          <p:cNvPr id="2" name="Picture 1">
            <a:extLst>
              <a:ext uri="{FF2B5EF4-FFF2-40B4-BE49-F238E27FC236}">
                <a16:creationId xmlns:a16="http://schemas.microsoft.com/office/drawing/2014/main" id="{272F495D-C21D-89F0-2A27-F15EE10DD657}"/>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1105900" y="2002972"/>
            <a:ext cx="6929445" cy="2213573"/>
          </a:xfrm>
          <a:prstGeom prst="rect">
            <a:avLst/>
          </a:prstGeom>
          <a:ln>
            <a:noFill/>
          </a:ln>
          <a:effectLst>
            <a:glow rad="444500">
              <a:schemeClr val="bg1">
                <a:lumMod val="20000"/>
                <a:lumOff val="80000"/>
                <a:alpha val="32000"/>
              </a:schemeClr>
            </a:glow>
            <a:outerShdw blurRad="63500" sx="102000" sy="102000" algn="ctr" rotWithShape="0">
              <a:prstClr val="black">
                <a:alpha val="40000"/>
              </a:prstClr>
            </a:outerShdw>
          </a:effectLst>
        </p:spPr>
      </p:pic>
    </p:spTree>
    <p:extLst>
      <p:ext uri="{BB962C8B-B14F-4D97-AF65-F5344CB8AC3E}">
        <p14:creationId xmlns:p14="http://schemas.microsoft.com/office/powerpoint/2010/main" val="97656901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0-#ppt_w/2"/>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Shape 70"/>
          <p:cNvSpPr>
            <a:spLocks noGrp="1"/>
          </p:cNvSpPr>
          <p:nvPr>
            <p:ph type="sldNum" sz="quarter" idx="2"/>
          </p:nvPr>
        </p:nvSpPr>
        <p:spPr>
          <a:xfrm>
            <a:off x="8631238" y="6527800"/>
            <a:ext cx="207962" cy="295275"/>
          </a:xfrm>
          <a:prstGeom prst="rect">
            <a:avLst/>
          </a:prstGeom>
          <a:extLst>
            <a:ext uri="{C572A759-6A51-4108-AA02-DFA0A04FC94B}"/>
          </a:extLst>
        </p:spPr>
        <p:txBody>
          <a:bodyPr/>
          <a:lstStyle/>
          <a:p>
            <a:pPr>
              <a:defRPr/>
            </a:pPr>
            <a:fld id="{7ACA4088-8252-4BA4-8008-25CC244E7A5C}" type="slidenum">
              <a:rPr/>
              <a:pPr>
                <a:defRPr/>
              </a:pPr>
              <a:t>2</a:t>
            </a:fld>
            <a:endParaRPr/>
          </a:p>
        </p:txBody>
      </p:sp>
      <p:sp>
        <p:nvSpPr>
          <p:cNvPr id="68" name="Shape 68"/>
          <p:cNvSpPr>
            <a:spLocks noGrp="1"/>
          </p:cNvSpPr>
          <p:nvPr>
            <p:ph type="title"/>
          </p:nvPr>
        </p:nvSpPr>
        <p:spPr>
          <a:xfrm>
            <a:off x="0" y="0"/>
            <a:ext cx="5704114" cy="1143000"/>
          </a:xfrm>
        </p:spPr>
        <p:txBody>
          <a:bodyPr vert="horz" wrap="square" tIns="45720" bIns="45720" numCol="1" anchorCtr="0" compatLnSpc="1">
            <a:prstTxWarp prst="textNoShape">
              <a:avLst/>
            </a:prstTxWarp>
          </a:bodyPr>
          <a:lstStyle/>
          <a:p>
            <a:pPr defTabSz="868363" eaLnBrk="1" hangingPunct="1"/>
            <a:r>
              <a:rPr lang="en-US" altLang="en-US" sz="4100" dirty="0">
                <a:effectLst>
                  <a:outerShdw blurRad="38100" dist="38100" dir="2700000" algn="tl">
                    <a:srgbClr val="FFFFFF"/>
                  </a:outerShdw>
                </a:effectLst>
                <a:latin typeface="Trebuchet MS" pitchFamily="34" charset="0"/>
                <a:ea typeface="Trebuchet MS" pitchFamily="34" charset="0"/>
                <a:cs typeface="Trebuchet MS" pitchFamily="34" charset="0"/>
              </a:rPr>
              <a:t>Monday</a:t>
            </a:r>
          </a:p>
        </p:txBody>
      </p:sp>
      <p:sp>
        <p:nvSpPr>
          <p:cNvPr id="10" name="Shape 69">
            <a:extLst>
              <a:ext uri="{FF2B5EF4-FFF2-40B4-BE49-F238E27FC236}">
                <a16:creationId xmlns:a16="http://schemas.microsoft.com/office/drawing/2014/main" id="{C177987E-0B48-9626-C561-8E637B6991E0}"/>
              </a:ext>
            </a:extLst>
          </p:cNvPr>
          <p:cNvSpPr txBox="1">
            <a:spLocks/>
          </p:cNvSpPr>
          <p:nvPr/>
        </p:nvSpPr>
        <p:spPr>
          <a:xfrm>
            <a:off x="774060" y="5492877"/>
            <a:ext cx="7190364" cy="1034923"/>
          </a:xfrm>
          <a:prstGeom prst="rect">
            <a:avLst/>
          </a:prstGeom>
        </p:spPr>
        <p:txBody>
          <a:bodyPr vert="horz" lIns="91440" tIns="45720" rIns="91440" bIns="45720" rtlCol="0">
            <a:normAutofit/>
          </a:bodyPr>
          <a:lstStyle>
            <a:lvl1pPr marL="342900" indent="-342900" algn="l" defTabSz="457200" rtl="0" eaLnBrk="1" latinLnBrk="0" hangingPunct="1">
              <a:lnSpc>
                <a:spcPct val="100000"/>
              </a:lnSpc>
              <a:spcBef>
                <a:spcPts val="600"/>
              </a:spcBef>
              <a:spcAft>
                <a:spcPts val="0"/>
              </a:spcAft>
              <a:buClr>
                <a:schemeClr val="accent1"/>
              </a:buClr>
              <a:buSzPct val="80000"/>
              <a:buFont typeface="Wingdings 3" charset="2"/>
              <a:buChar char=""/>
              <a:defRPr sz="2800" kern="1200">
                <a:solidFill>
                  <a:schemeClr val="tx1">
                    <a:lumMod val="75000"/>
                    <a:lumOff val="25000"/>
                  </a:schemeClr>
                </a:solidFill>
                <a:latin typeface="+mn-lt"/>
                <a:ea typeface="+mn-ea"/>
                <a:cs typeface="+mn-cs"/>
              </a:defRPr>
            </a:lvl1pPr>
            <a:lvl2pPr marL="790575" indent="-333375" algn="l" defTabSz="457200" rtl="0" eaLnBrk="1" latinLnBrk="0" hangingPunct="1">
              <a:lnSpc>
                <a:spcPct val="100000"/>
              </a:lnSpc>
              <a:spcBef>
                <a:spcPts val="600"/>
              </a:spcBef>
              <a:spcAft>
                <a:spcPts val="0"/>
              </a:spcAft>
              <a:buClr>
                <a:schemeClr val="accent1"/>
              </a:buClr>
              <a:buSzPct val="80000"/>
              <a:buFont typeface="Wingdings 3" charset="2"/>
              <a:buChar char=""/>
              <a:defRPr sz="2800" kern="1200">
                <a:solidFill>
                  <a:schemeClr val="tx1">
                    <a:lumMod val="75000"/>
                    <a:lumOff val="25000"/>
                  </a:schemeClr>
                </a:solidFill>
                <a:latin typeface="+mn-lt"/>
                <a:ea typeface="+mn-ea"/>
                <a:cs typeface="+mn-cs"/>
              </a:defRPr>
            </a:lvl2pPr>
            <a:lvl3pPr marL="1234439" indent="-320039" algn="l" defTabSz="457200" rtl="0" eaLnBrk="1" latinLnBrk="0" hangingPunct="1">
              <a:lnSpc>
                <a:spcPct val="100000"/>
              </a:lnSpc>
              <a:spcBef>
                <a:spcPts val="600"/>
              </a:spcBef>
              <a:spcAft>
                <a:spcPts val="0"/>
              </a:spcAft>
              <a:buClr>
                <a:schemeClr val="accent1"/>
              </a:buClr>
              <a:buSzPct val="80000"/>
              <a:buFont typeface="Wingdings 3" charset="2"/>
              <a:buChar char=""/>
              <a:defRPr sz="2800" kern="1200">
                <a:solidFill>
                  <a:schemeClr val="tx1">
                    <a:lumMod val="75000"/>
                    <a:lumOff val="25000"/>
                  </a:schemeClr>
                </a:solidFill>
                <a:latin typeface="+mn-lt"/>
                <a:ea typeface="+mn-ea"/>
                <a:cs typeface="+mn-cs"/>
              </a:defRPr>
            </a:lvl3pPr>
            <a:lvl4pPr marL="1727200" indent="-355600" algn="l" defTabSz="457200" rtl="0" eaLnBrk="1" latinLnBrk="0" hangingPunct="1">
              <a:lnSpc>
                <a:spcPct val="100000"/>
              </a:lnSpc>
              <a:spcBef>
                <a:spcPts val="600"/>
              </a:spcBef>
              <a:spcAft>
                <a:spcPts val="0"/>
              </a:spcAft>
              <a:buClr>
                <a:schemeClr val="accent1"/>
              </a:buClr>
              <a:buSzPct val="80000"/>
              <a:buFont typeface="Wingdings 3" charset="2"/>
              <a:buChar char=""/>
              <a:defRPr sz="2800" kern="1200">
                <a:solidFill>
                  <a:schemeClr val="tx1">
                    <a:lumMod val="75000"/>
                    <a:lumOff val="25000"/>
                  </a:schemeClr>
                </a:solidFill>
                <a:latin typeface="+mn-lt"/>
                <a:ea typeface="+mn-ea"/>
                <a:cs typeface="+mn-cs"/>
              </a:defRPr>
            </a:lvl4pPr>
            <a:lvl5pPr marL="2184400" indent="-355600" algn="l" defTabSz="457200" rtl="0" eaLnBrk="1" latinLnBrk="0" hangingPunct="1">
              <a:lnSpc>
                <a:spcPct val="100000"/>
              </a:lnSpc>
              <a:spcBef>
                <a:spcPts val="600"/>
              </a:spcBef>
              <a:spcAft>
                <a:spcPts val="0"/>
              </a:spcAft>
              <a:buClr>
                <a:schemeClr val="accent1"/>
              </a:buClr>
              <a:buSzPct val="80000"/>
              <a:buFont typeface="Wingdings 3" charset="2"/>
              <a:buChar char=""/>
              <a:defRPr sz="28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lvl="1" indent="0">
              <a:buFont typeface="Wingdings" pitchFamily="2" charset="2"/>
              <a:buNone/>
            </a:pPr>
            <a:r>
              <a:rPr lang="en-US" altLang="en-US" sz="2400" dirty="0">
                <a:latin typeface="Trebuchet MS" pitchFamily="34" charset="0"/>
                <a:ea typeface="Trebuchet MS" pitchFamily="34" charset="0"/>
                <a:cs typeface="Trebuchet MS" pitchFamily="34" charset="0"/>
              </a:rPr>
              <a:t>Study the image carefully. </a:t>
            </a:r>
          </a:p>
          <a:p>
            <a:pPr marL="0" lvl="1" indent="0">
              <a:buFont typeface="Wingdings" pitchFamily="2" charset="2"/>
              <a:buNone/>
            </a:pPr>
            <a:r>
              <a:rPr lang="en-US" altLang="en-US" sz="2400" dirty="0">
                <a:latin typeface="Trebuchet MS" pitchFamily="34" charset="0"/>
                <a:ea typeface="Trebuchet MS" pitchFamily="34" charset="0"/>
                <a:cs typeface="Trebuchet MS" pitchFamily="34" charset="0"/>
              </a:rPr>
              <a:t>Make a list of as many observations as you can.</a:t>
            </a:r>
          </a:p>
        </p:txBody>
      </p:sp>
      <p:pic>
        <p:nvPicPr>
          <p:cNvPr id="3" name="Picture 2">
            <a:extLst>
              <a:ext uri="{FF2B5EF4-FFF2-40B4-BE49-F238E27FC236}">
                <a16:creationId xmlns:a16="http://schemas.microsoft.com/office/drawing/2014/main" id="{B949FF15-671A-5178-AF8C-86BBBB6A95D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8640" y="989049"/>
            <a:ext cx="7772400" cy="4258110"/>
          </a:xfrm>
          <a:prstGeom prst="rect">
            <a:avLst/>
          </a:prstGeom>
        </p:spPr>
      </p:pic>
    </p:spTree>
    <p:extLst>
      <p:ext uri="{BB962C8B-B14F-4D97-AF65-F5344CB8AC3E}">
        <p14:creationId xmlns:p14="http://schemas.microsoft.com/office/powerpoint/2010/main" val="241192416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hape 69"/>
          <p:cNvSpPr>
            <a:spLocks noGrp="1"/>
          </p:cNvSpPr>
          <p:nvPr>
            <p:ph type="body" sz="half" idx="1"/>
          </p:nvPr>
        </p:nvSpPr>
        <p:spPr>
          <a:xfrm>
            <a:off x="548640" y="5626654"/>
            <a:ext cx="7523127" cy="1048783"/>
          </a:xfrm>
        </p:spPr>
        <p:txBody>
          <a:bodyPr>
            <a:normAutofit fontScale="92500" lnSpcReduction="10000"/>
          </a:bodyPr>
          <a:lstStyle/>
          <a:p>
            <a:pPr marL="0" lvl="1" indent="0" eaLnBrk="1" hangingPunct="1">
              <a:lnSpc>
                <a:spcPct val="100000"/>
              </a:lnSpc>
              <a:buFont typeface="Wingdings" pitchFamily="2" charset="2"/>
              <a:buNone/>
            </a:pPr>
            <a:r>
              <a:rPr lang="en-US" altLang="en-US" sz="2400" dirty="0">
                <a:latin typeface="Trebuchet MS" pitchFamily="34" charset="0"/>
                <a:ea typeface="Trebuchet MS" pitchFamily="34" charset="0"/>
                <a:cs typeface="Trebuchet MS" pitchFamily="34" charset="0"/>
              </a:rPr>
              <a:t>Based on the observations from the previous day, what do you believe is shown in the image? What is the purpose of the image? Explain your thinking.</a:t>
            </a:r>
          </a:p>
        </p:txBody>
      </p:sp>
      <p:sp>
        <p:nvSpPr>
          <p:cNvPr id="70" name="Shape 70"/>
          <p:cNvSpPr>
            <a:spLocks noGrp="1"/>
          </p:cNvSpPr>
          <p:nvPr>
            <p:ph type="sldNum" sz="quarter" idx="2"/>
          </p:nvPr>
        </p:nvSpPr>
        <p:spPr>
          <a:xfrm>
            <a:off x="8631238" y="6527800"/>
            <a:ext cx="207962" cy="295275"/>
          </a:xfrm>
          <a:prstGeom prst="rect">
            <a:avLst/>
          </a:prstGeom>
          <a:extLst>
            <a:ext uri="{C572A759-6A51-4108-AA02-DFA0A04FC94B}"/>
          </a:extLst>
        </p:spPr>
        <p:txBody>
          <a:bodyPr/>
          <a:lstStyle/>
          <a:p>
            <a:pPr>
              <a:defRPr/>
            </a:pPr>
            <a:fld id="{1703E38E-057B-40E7-A45A-E91A376C1748}" type="slidenum">
              <a:rPr/>
              <a:pPr>
                <a:defRPr/>
              </a:pPr>
              <a:t>3</a:t>
            </a:fld>
            <a:endParaRPr/>
          </a:p>
        </p:txBody>
      </p:sp>
      <p:sp>
        <p:nvSpPr>
          <p:cNvPr id="9" name="Shape 68">
            <a:extLst>
              <a:ext uri="{FF2B5EF4-FFF2-40B4-BE49-F238E27FC236}">
                <a16:creationId xmlns:a16="http://schemas.microsoft.com/office/drawing/2014/main" id="{6B847C27-A675-6B4A-A46F-7D75E9309DFE}"/>
              </a:ext>
            </a:extLst>
          </p:cNvPr>
          <p:cNvSpPr>
            <a:spLocks noGrp="1"/>
          </p:cNvSpPr>
          <p:nvPr>
            <p:ph type="title"/>
          </p:nvPr>
        </p:nvSpPr>
        <p:spPr>
          <a:xfrm>
            <a:off x="0" y="0"/>
            <a:ext cx="5704114" cy="1143000"/>
          </a:xfrm>
        </p:spPr>
        <p:txBody>
          <a:bodyPr vert="horz" wrap="square" tIns="45720" bIns="45720" numCol="1" anchorCtr="0" compatLnSpc="1">
            <a:prstTxWarp prst="textNoShape">
              <a:avLst/>
            </a:prstTxWarp>
          </a:bodyPr>
          <a:lstStyle/>
          <a:p>
            <a:pPr defTabSz="868363" eaLnBrk="1" hangingPunct="1"/>
            <a:r>
              <a:rPr lang="en-US" altLang="en-US" sz="4100" dirty="0">
                <a:effectLst>
                  <a:outerShdw blurRad="38100" dist="38100" dir="2700000" algn="tl">
                    <a:srgbClr val="FFFFFF"/>
                  </a:outerShdw>
                </a:effectLst>
                <a:latin typeface="Trebuchet MS" pitchFamily="34" charset="0"/>
                <a:ea typeface="Trebuchet MS" pitchFamily="34" charset="0"/>
                <a:cs typeface="Trebuchet MS" pitchFamily="34" charset="0"/>
              </a:rPr>
              <a:t>Tuesday</a:t>
            </a:r>
          </a:p>
        </p:txBody>
      </p:sp>
      <p:pic>
        <p:nvPicPr>
          <p:cNvPr id="3" name="Picture 2">
            <a:extLst>
              <a:ext uri="{FF2B5EF4-FFF2-40B4-BE49-F238E27FC236}">
                <a16:creationId xmlns:a16="http://schemas.microsoft.com/office/drawing/2014/main" id="{31D6125C-3C11-A071-BCEE-80A85AEBCAF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8640" y="989049"/>
            <a:ext cx="7772400" cy="4258110"/>
          </a:xfrm>
          <a:prstGeom prst="rect">
            <a:avLst/>
          </a:prstGeom>
        </p:spPr>
      </p:pic>
    </p:spTree>
    <p:extLst>
      <p:ext uri="{BB962C8B-B14F-4D97-AF65-F5344CB8AC3E}">
        <p14:creationId xmlns:p14="http://schemas.microsoft.com/office/powerpoint/2010/main" val="179919935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Shape 70"/>
          <p:cNvSpPr>
            <a:spLocks noGrp="1"/>
          </p:cNvSpPr>
          <p:nvPr>
            <p:ph type="sldNum" sz="quarter" idx="2"/>
          </p:nvPr>
        </p:nvSpPr>
        <p:spPr>
          <a:xfrm>
            <a:off x="8631238" y="6527800"/>
            <a:ext cx="207962" cy="295275"/>
          </a:xfrm>
          <a:prstGeom prst="rect">
            <a:avLst/>
          </a:prstGeom>
          <a:extLst>
            <a:ext uri="{C572A759-6A51-4108-AA02-DFA0A04FC94B}"/>
          </a:extLst>
        </p:spPr>
        <p:txBody>
          <a:bodyPr/>
          <a:lstStyle/>
          <a:p>
            <a:pPr>
              <a:defRPr/>
            </a:pPr>
            <a:fld id="{5D19499E-0817-4464-A42E-D0D0137DE8E6}" type="slidenum">
              <a:rPr/>
              <a:pPr>
                <a:defRPr/>
              </a:pPr>
              <a:t>4</a:t>
            </a:fld>
            <a:endParaRPr/>
          </a:p>
        </p:txBody>
      </p:sp>
      <p:sp>
        <p:nvSpPr>
          <p:cNvPr id="9" name="Shape 68">
            <a:extLst>
              <a:ext uri="{FF2B5EF4-FFF2-40B4-BE49-F238E27FC236}">
                <a16:creationId xmlns:a16="http://schemas.microsoft.com/office/drawing/2014/main" id="{A7836CCD-BC24-1C47-8BE8-620589A132D4}"/>
              </a:ext>
            </a:extLst>
          </p:cNvPr>
          <p:cNvSpPr>
            <a:spLocks noGrp="1"/>
          </p:cNvSpPr>
          <p:nvPr>
            <p:ph type="title"/>
          </p:nvPr>
        </p:nvSpPr>
        <p:spPr>
          <a:xfrm>
            <a:off x="0" y="0"/>
            <a:ext cx="5704114" cy="1143000"/>
          </a:xfrm>
        </p:spPr>
        <p:txBody>
          <a:bodyPr vert="horz" wrap="square" tIns="45720" bIns="45720" numCol="1" anchorCtr="0" compatLnSpc="1">
            <a:prstTxWarp prst="textNoShape">
              <a:avLst/>
            </a:prstTxWarp>
          </a:bodyPr>
          <a:lstStyle/>
          <a:p>
            <a:pPr defTabSz="868363" eaLnBrk="1" hangingPunct="1"/>
            <a:r>
              <a:rPr lang="en-US" altLang="en-US" sz="4100" dirty="0">
                <a:effectLst>
                  <a:outerShdw blurRad="38100" dist="38100" dir="2700000" algn="tl">
                    <a:srgbClr val="FFFFFF"/>
                  </a:outerShdw>
                </a:effectLst>
                <a:latin typeface="Trebuchet MS" pitchFamily="34" charset="0"/>
                <a:ea typeface="Trebuchet MS" pitchFamily="34" charset="0"/>
                <a:cs typeface="Trebuchet MS" pitchFamily="34" charset="0"/>
              </a:rPr>
              <a:t>Wednesday</a:t>
            </a:r>
          </a:p>
        </p:txBody>
      </p:sp>
      <p:sp>
        <p:nvSpPr>
          <p:cNvPr id="11272" name="Shape 69"/>
          <p:cNvSpPr>
            <a:spLocks/>
          </p:cNvSpPr>
          <p:nvPr/>
        </p:nvSpPr>
        <p:spPr bwMode="auto">
          <a:xfrm>
            <a:off x="0" y="5247159"/>
            <a:ext cx="8997696"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9" rIns="45719"/>
          <a:lstStyle>
            <a:lvl1pPr marL="342900" indent="-342900" eaLnBrk="0" hangingPunct="0">
              <a:lnSpc>
                <a:spcPct val="80000"/>
              </a:lnSpc>
              <a:spcBef>
                <a:spcPts val="700"/>
              </a:spcBef>
              <a:buSzPct val="100000"/>
              <a:buFont typeface="Wingdings" pitchFamily="2" charset="2"/>
              <a:buChar char="➢"/>
              <a:defRPr sz="3200">
                <a:solidFill>
                  <a:srgbClr val="000000"/>
                </a:solidFill>
                <a:latin typeface="Trebuchet MS" pitchFamily="34" charset="0"/>
                <a:ea typeface="Trebuchet MS" pitchFamily="34" charset="0"/>
                <a:cs typeface="Trebuchet MS" pitchFamily="34" charset="0"/>
                <a:sym typeface="Trebuchet MS" pitchFamily="34" charset="0"/>
              </a:defRPr>
            </a:lvl1pPr>
            <a:lvl2pPr eaLnBrk="0" hangingPunct="0">
              <a:lnSpc>
                <a:spcPct val="80000"/>
              </a:lnSpc>
              <a:spcBef>
                <a:spcPts val="700"/>
              </a:spcBef>
              <a:buSzPct val="100000"/>
              <a:buFont typeface="Wingdings" pitchFamily="2" charset="2"/>
              <a:buChar char="•"/>
              <a:defRPr sz="3200">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eaLnBrk="0" hangingPunct="0">
              <a:lnSpc>
                <a:spcPct val="80000"/>
              </a:lnSpc>
              <a:spcBef>
                <a:spcPts val="700"/>
              </a:spcBef>
              <a:buSzPct val="100000"/>
              <a:buFont typeface="Wingdings" pitchFamily="2" charset="2"/>
              <a:buChar char="▪"/>
              <a:defRPr sz="3200">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eaLnBrk="0" hangingPunct="0">
              <a:lnSpc>
                <a:spcPct val="80000"/>
              </a:lnSpc>
              <a:spcBef>
                <a:spcPts val="700"/>
              </a:spcBef>
              <a:buSzPct val="100000"/>
              <a:buFont typeface="Wingdings" pitchFamily="2" charset="2"/>
              <a:buChar char="–"/>
              <a:defRPr sz="3200">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eaLnBrk="0" hangingPunct="0">
              <a:lnSpc>
                <a:spcPct val="80000"/>
              </a:lnSpc>
              <a:spcBef>
                <a:spcPts val="700"/>
              </a:spcBef>
              <a:buSzPct val="100000"/>
              <a:buFont typeface="Wingdings" pitchFamily="2" charset="2"/>
              <a:buChar char="»"/>
              <a:defRPr sz="3200">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lnSpc>
                <a:spcPct val="80000"/>
              </a:lnSpc>
              <a:spcBef>
                <a:spcPts val="700"/>
              </a:spcBef>
              <a:spcAft>
                <a:spcPct val="0"/>
              </a:spcAft>
              <a:buSzPct val="100000"/>
              <a:buFont typeface="Wingdings" pitchFamily="2" charset="2"/>
              <a:buChar char="»"/>
              <a:defRPr sz="3200">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lnSpc>
                <a:spcPct val="80000"/>
              </a:lnSpc>
              <a:spcBef>
                <a:spcPts val="700"/>
              </a:spcBef>
              <a:spcAft>
                <a:spcPct val="0"/>
              </a:spcAft>
              <a:buSzPct val="100000"/>
              <a:buFont typeface="Wingdings" pitchFamily="2" charset="2"/>
              <a:buChar char="»"/>
              <a:defRPr sz="3200">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lnSpc>
                <a:spcPct val="80000"/>
              </a:lnSpc>
              <a:spcBef>
                <a:spcPts val="700"/>
              </a:spcBef>
              <a:spcAft>
                <a:spcPct val="0"/>
              </a:spcAft>
              <a:buSzPct val="100000"/>
              <a:buFont typeface="Wingdings" pitchFamily="2" charset="2"/>
              <a:buChar char="»"/>
              <a:defRPr sz="3200">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lnSpc>
                <a:spcPct val="80000"/>
              </a:lnSpc>
              <a:spcBef>
                <a:spcPts val="700"/>
              </a:spcBef>
              <a:spcAft>
                <a:spcPct val="0"/>
              </a:spcAft>
              <a:buSzPct val="100000"/>
              <a:buFont typeface="Wingdings" pitchFamily="2" charset="2"/>
              <a:buChar char="»"/>
              <a:defRPr sz="3200">
                <a:solidFill>
                  <a:srgbClr val="000000"/>
                </a:solidFill>
                <a:latin typeface="Trebuchet MS" pitchFamily="34" charset="0"/>
                <a:ea typeface="Trebuchet MS" pitchFamily="34" charset="0"/>
                <a:cs typeface="Trebuchet MS" pitchFamily="34" charset="0"/>
                <a:sym typeface="Trebuchet MS" pitchFamily="34" charset="0"/>
              </a:defRPr>
            </a:lvl9pPr>
          </a:lstStyle>
          <a:p>
            <a:pPr lvl="1" indent="0" eaLnBrk="1" hangingPunct="1">
              <a:lnSpc>
                <a:spcPct val="100000"/>
              </a:lnSpc>
              <a:buFont typeface="Wingdings" pitchFamily="2" charset="2"/>
              <a:buNone/>
            </a:pPr>
            <a:r>
              <a:rPr lang="en-US" altLang="en-US" sz="2000" dirty="0"/>
              <a:t>This object is between 200 and 300 years old and about 6 inches long. This scissor-type candle snuffer was used to clip the burning wick of a candle to put out its flame. Why would this be useful? Are there other tools for this task? Would this have been a common household object? Explain your thinking.  </a:t>
            </a:r>
          </a:p>
        </p:txBody>
      </p:sp>
      <p:pic>
        <p:nvPicPr>
          <p:cNvPr id="2" name="Picture 1">
            <a:extLst>
              <a:ext uri="{FF2B5EF4-FFF2-40B4-BE49-F238E27FC236}">
                <a16:creationId xmlns:a16="http://schemas.microsoft.com/office/drawing/2014/main" id="{935EEE65-0BAE-EADA-B54D-CA956C67D34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8640" y="989049"/>
            <a:ext cx="7772400" cy="4258110"/>
          </a:xfrm>
          <a:prstGeom prst="rect">
            <a:avLst/>
          </a:prstGeom>
        </p:spPr>
      </p:pic>
    </p:spTree>
    <p:extLst>
      <p:ext uri="{BB962C8B-B14F-4D97-AF65-F5344CB8AC3E}">
        <p14:creationId xmlns:p14="http://schemas.microsoft.com/office/powerpoint/2010/main" val="26452538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hape 69"/>
          <p:cNvSpPr>
            <a:spLocks noGrp="1"/>
          </p:cNvSpPr>
          <p:nvPr>
            <p:ph type="body" sz="half" idx="1"/>
          </p:nvPr>
        </p:nvSpPr>
        <p:spPr>
          <a:xfrm>
            <a:off x="548640" y="5247159"/>
            <a:ext cx="7772400" cy="660400"/>
          </a:xfrm>
        </p:spPr>
        <p:txBody>
          <a:bodyPr>
            <a:noAutofit/>
          </a:bodyPr>
          <a:lstStyle/>
          <a:p>
            <a:pPr marL="0" lvl="1" indent="0" eaLnBrk="1" hangingPunct="1">
              <a:lnSpc>
                <a:spcPct val="100000"/>
              </a:lnSpc>
              <a:buFont typeface="Wingdings" pitchFamily="2" charset="2"/>
              <a:buNone/>
            </a:pPr>
            <a:r>
              <a:rPr lang="en-US" altLang="en-US" sz="2400" dirty="0">
                <a:latin typeface="Trebuchet MS" pitchFamily="34" charset="0"/>
                <a:ea typeface="Trebuchet MS" pitchFamily="34" charset="0"/>
                <a:cs typeface="Trebuchet MS" pitchFamily="34" charset="0"/>
              </a:rPr>
              <a:t>The pointed end of the snuffer was used to lift a wick upward away from the candle. The burnt end was held to smolder in the box until extinguished. What clues are there that this is a luxury item? </a:t>
            </a:r>
          </a:p>
        </p:txBody>
      </p:sp>
      <p:sp>
        <p:nvSpPr>
          <p:cNvPr id="70" name="Shape 70"/>
          <p:cNvSpPr>
            <a:spLocks noGrp="1"/>
          </p:cNvSpPr>
          <p:nvPr>
            <p:ph type="sldNum" sz="quarter" idx="2"/>
          </p:nvPr>
        </p:nvSpPr>
        <p:spPr>
          <a:xfrm>
            <a:off x="8631238" y="6527800"/>
            <a:ext cx="207962" cy="295275"/>
          </a:xfrm>
          <a:prstGeom prst="rect">
            <a:avLst/>
          </a:prstGeom>
          <a:extLst>
            <a:ext uri="{C572A759-6A51-4108-AA02-DFA0A04FC94B}"/>
          </a:extLst>
        </p:spPr>
        <p:txBody>
          <a:bodyPr/>
          <a:lstStyle/>
          <a:p>
            <a:pPr>
              <a:defRPr/>
            </a:pPr>
            <a:fld id="{1E2DDD9F-669C-4265-A116-D173E83005ED}" type="slidenum">
              <a:rPr/>
              <a:pPr>
                <a:defRPr/>
              </a:pPr>
              <a:t>5</a:t>
            </a:fld>
            <a:endParaRPr/>
          </a:p>
        </p:txBody>
      </p:sp>
      <p:sp>
        <p:nvSpPr>
          <p:cNvPr id="12" name="Shape 68">
            <a:extLst>
              <a:ext uri="{FF2B5EF4-FFF2-40B4-BE49-F238E27FC236}">
                <a16:creationId xmlns:a16="http://schemas.microsoft.com/office/drawing/2014/main" id="{07ACE492-8CC9-1049-EFDD-12D65B636065}"/>
              </a:ext>
            </a:extLst>
          </p:cNvPr>
          <p:cNvSpPr>
            <a:spLocks noGrp="1"/>
          </p:cNvSpPr>
          <p:nvPr>
            <p:ph type="title"/>
          </p:nvPr>
        </p:nvSpPr>
        <p:spPr>
          <a:xfrm>
            <a:off x="0" y="0"/>
            <a:ext cx="5704114" cy="1143000"/>
          </a:xfrm>
        </p:spPr>
        <p:txBody>
          <a:bodyPr vert="horz" wrap="square" tIns="45720" bIns="45720" numCol="1" anchorCtr="0" compatLnSpc="1">
            <a:prstTxWarp prst="textNoShape">
              <a:avLst/>
            </a:prstTxWarp>
          </a:bodyPr>
          <a:lstStyle/>
          <a:p>
            <a:pPr defTabSz="868363" eaLnBrk="1" hangingPunct="1"/>
            <a:r>
              <a:rPr lang="en-US" altLang="en-US" sz="4100" dirty="0">
                <a:effectLst>
                  <a:outerShdw blurRad="38100" dist="38100" dir="2700000" algn="tl">
                    <a:srgbClr val="FFFFFF"/>
                  </a:outerShdw>
                </a:effectLst>
                <a:latin typeface="Trebuchet MS" pitchFamily="34" charset="0"/>
                <a:ea typeface="Trebuchet MS" pitchFamily="34" charset="0"/>
                <a:cs typeface="Trebuchet MS" pitchFamily="34" charset="0"/>
              </a:rPr>
              <a:t>Thursday</a:t>
            </a:r>
          </a:p>
        </p:txBody>
      </p:sp>
      <p:pic>
        <p:nvPicPr>
          <p:cNvPr id="2" name="Picture 1">
            <a:extLst>
              <a:ext uri="{FF2B5EF4-FFF2-40B4-BE49-F238E27FC236}">
                <a16:creationId xmlns:a16="http://schemas.microsoft.com/office/drawing/2014/main" id="{70345F5B-DD24-696F-9F17-5C4C0B5A724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8640" y="989049"/>
            <a:ext cx="7772400" cy="4258110"/>
          </a:xfrm>
          <a:prstGeom prst="rect">
            <a:avLst/>
          </a:prstGeom>
        </p:spPr>
      </p:pic>
    </p:spTree>
    <p:extLst>
      <p:ext uri="{BB962C8B-B14F-4D97-AF65-F5344CB8AC3E}">
        <p14:creationId xmlns:p14="http://schemas.microsoft.com/office/powerpoint/2010/main" val="15154087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hape 69"/>
          <p:cNvSpPr>
            <a:spLocks noGrp="1"/>
          </p:cNvSpPr>
          <p:nvPr>
            <p:ph type="body" sz="half" idx="1"/>
          </p:nvPr>
        </p:nvSpPr>
        <p:spPr>
          <a:xfrm>
            <a:off x="304800" y="5247158"/>
            <a:ext cx="8016240" cy="2016755"/>
          </a:xfrm>
        </p:spPr>
        <p:txBody>
          <a:bodyPr>
            <a:normAutofit/>
          </a:bodyPr>
          <a:lstStyle/>
          <a:p>
            <a:pPr marL="0" lvl="1" indent="0" eaLnBrk="1" hangingPunct="1">
              <a:lnSpc>
                <a:spcPct val="100000"/>
              </a:lnSpc>
              <a:buFont typeface="Wingdings" pitchFamily="2" charset="2"/>
              <a:buNone/>
            </a:pPr>
            <a:r>
              <a:rPr lang="en-US" altLang="en-US" sz="2400" dirty="0">
                <a:latin typeface="Trebuchet MS" pitchFamily="34" charset="0"/>
                <a:ea typeface="Trebuchet MS" pitchFamily="34" charset="0"/>
                <a:cs typeface="Trebuchet MS" pitchFamily="34" charset="0"/>
              </a:rPr>
              <a:t>What modern-day devices have a similar use? </a:t>
            </a:r>
          </a:p>
          <a:p>
            <a:pPr marL="0" lvl="1" indent="0" eaLnBrk="1" hangingPunct="1">
              <a:lnSpc>
                <a:spcPct val="100000"/>
              </a:lnSpc>
              <a:buFont typeface="Wingdings" pitchFamily="2" charset="2"/>
              <a:buNone/>
            </a:pPr>
            <a:r>
              <a:rPr lang="en-US" altLang="en-US" sz="2400" dirty="0">
                <a:latin typeface="Trebuchet MS" pitchFamily="34" charset="0"/>
                <a:ea typeface="Trebuchet MS" pitchFamily="34" charset="0"/>
                <a:cs typeface="Trebuchet MS" pitchFamily="34" charset="0"/>
              </a:rPr>
              <a:t>What examples can you give of luxury or expensive goods that work in the same way as simpler, cheaper goods? </a:t>
            </a:r>
          </a:p>
        </p:txBody>
      </p:sp>
      <p:sp>
        <p:nvSpPr>
          <p:cNvPr id="70" name="Shape 70"/>
          <p:cNvSpPr>
            <a:spLocks noGrp="1"/>
          </p:cNvSpPr>
          <p:nvPr>
            <p:ph type="sldNum" sz="quarter" idx="2"/>
          </p:nvPr>
        </p:nvSpPr>
        <p:spPr>
          <a:xfrm>
            <a:off x="8631238" y="6527800"/>
            <a:ext cx="207962" cy="295275"/>
          </a:xfrm>
          <a:prstGeom prst="rect">
            <a:avLst/>
          </a:prstGeom>
          <a:extLst>
            <a:ext uri="{C572A759-6A51-4108-AA02-DFA0A04FC94B}"/>
          </a:extLst>
        </p:spPr>
        <p:txBody>
          <a:bodyPr/>
          <a:lstStyle/>
          <a:p>
            <a:pPr>
              <a:defRPr/>
            </a:pPr>
            <a:fld id="{2ECE2E99-0C91-4BCC-B61B-7AAF297F8A13}" type="slidenum">
              <a:rPr/>
              <a:pPr>
                <a:defRPr/>
              </a:pPr>
              <a:t>6</a:t>
            </a:fld>
            <a:endParaRPr/>
          </a:p>
        </p:txBody>
      </p:sp>
      <p:sp>
        <p:nvSpPr>
          <p:cNvPr id="9" name="Shape 68">
            <a:extLst>
              <a:ext uri="{FF2B5EF4-FFF2-40B4-BE49-F238E27FC236}">
                <a16:creationId xmlns:a16="http://schemas.microsoft.com/office/drawing/2014/main" id="{8857AB44-7867-8645-A590-914828E6A1FC}"/>
              </a:ext>
            </a:extLst>
          </p:cNvPr>
          <p:cNvSpPr>
            <a:spLocks noGrp="1"/>
          </p:cNvSpPr>
          <p:nvPr>
            <p:ph type="title"/>
          </p:nvPr>
        </p:nvSpPr>
        <p:spPr>
          <a:xfrm>
            <a:off x="0" y="0"/>
            <a:ext cx="5704114" cy="1143000"/>
          </a:xfrm>
        </p:spPr>
        <p:txBody>
          <a:bodyPr vert="horz" wrap="square" tIns="45720" bIns="45720" numCol="1" anchorCtr="0" compatLnSpc="1">
            <a:prstTxWarp prst="textNoShape">
              <a:avLst/>
            </a:prstTxWarp>
          </a:bodyPr>
          <a:lstStyle/>
          <a:p>
            <a:pPr defTabSz="868363" eaLnBrk="1" hangingPunct="1"/>
            <a:r>
              <a:rPr lang="en-US" altLang="en-US" sz="4100" dirty="0">
                <a:effectLst>
                  <a:outerShdw blurRad="38100" dist="38100" dir="2700000" algn="tl">
                    <a:srgbClr val="FFFFFF"/>
                  </a:outerShdw>
                </a:effectLst>
                <a:latin typeface="Trebuchet MS" pitchFamily="34" charset="0"/>
                <a:ea typeface="Trebuchet MS" pitchFamily="34" charset="0"/>
                <a:cs typeface="Trebuchet MS" pitchFamily="34" charset="0"/>
              </a:rPr>
              <a:t>Friday</a:t>
            </a:r>
          </a:p>
        </p:txBody>
      </p:sp>
      <p:pic>
        <p:nvPicPr>
          <p:cNvPr id="2" name="Picture 1">
            <a:extLst>
              <a:ext uri="{FF2B5EF4-FFF2-40B4-BE49-F238E27FC236}">
                <a16:creationId xmlns:a16="http://schemas.microsoft.com/office/drawing/2014/main" id="{C8D94445-3AFD-E242-DF7C-3C3BE537A47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8640" y="989049"/>
            <a:ext cx="7772400" cy="4258110"/>
          </a:xfrm>
          <a:prstGeom prst="rect">
            <a:avLst/>
          </a:prstGeom>
        </p:spPr>
      </p:pic>
    </p:spTree>
    <p:extLst>
      <p:ext uri="{BB962C8B-B14F-4D97-AF65-F5344CB8AC3E}">
        <p14:creationId xmlns:p14="http://schemas.microsoft.com/office/powerpoint/2010/main" val="370561440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06" name="Shape 206"/>
          <p:cNvSpPr>
            <a:spLocks noGrp="1"/>
          </p:cNvSpPr>
          <p:nvPr>
            <p:ph type="sldNum" sz="quarter" idx="12"/>
          </p:nvPr>
        </p:nvSpPr>
        <p:spPr>
          <a:xfrm>
            <a:off x="8450500" y="6528117"/>
            <a:ext cx="312500" cy="29464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7</a:t>
            </a:fld>
            <a:endParaRPr dirty="0"/>
          </a:p>
        </p:txBody>
      </p:sp>
      <p:sp>
        <p:nvSpPr>
          <p:cNvPr id="207" name="Shape 207"/>
          <p:cNvSpPr/>
          <p:nvPr/>
        </p:nvSpPr>
        <p:spPr>
          <a:xfrm>
            <a:off x="311650" y="5346813"/>
            <a:ext cx="7924800" cy="1107996"/>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a:solidFill>
                  <a:srgbClr val="FFFFFF"/>
                </a:solidFill>
              </a:defRPr>
            </a:pPr>
            <a:r>
              <a:rPr lang="en-US" dirty="0">
                <a:solidFill>
                  <a:srgbClr val="FEFBFF"/>
                </a:solidFill>
              </a:rPr>
              <a:t>Image Credits</a:t>
            </a:r>
          </a:p>
          <a:p>
            <a:pPr>
              <a:defRPr sz="1200">
                <a:solidFill>
                  <a:srgbClr val="FFFFFF"/>
                </a:solidFill>
              </a:defRPr>
            </a:pPr>
            <a:endParaRPr lang="en-US" dirty="0">
              <a:solidFill>
                <a:srgbClr val="FEFBFF"/>
              </a:solidFill>
            </a:endParaRPr>
          </a:p>
          <a:p>
            <a:pPr>
              <a:defRPr sz="1200">
                <a:solidFill>
                  <a:srgbClr val="FFFFFF"/>
                </a:solidFill>
              </a:defRPr>
            </a:pPr>
            <a:r>
              <a:rPr lang="en-US" dirty="0">
                <a:solidFill>
                  <a:srgbClr val="FEFBFF"/>
                </a:solidFill>
              </a:rPr>
              <a:t>Title Slide: </a:t>
            </a:r>
            <a:r>
              <a:rPr lang="en-US" sz="1200" dirty="0"/>
              <a:t>Old Louisiana State Capitol</a:t>
            </a:r>
            <a:r>
              <a:rPr lang="en-US" dirty="0">
                <a:solidFill>
                  <a:srgbClr val="FEFBFF"/>
                </a:solidFill>
              </a:rPr>
              <a:t>, Public Domain, Wikimedia Commons</a:t>
            </a:r>
          </a:p>
          <a:p>
            <a:pPr>
              <a:defRPr sz="1200">
                <a:solidFill>
                  <a:srgbClr val="FFFFFF"/>
                </a:solidFill>
              </a:defRPr>
            </a:pPr>
            <a:r>
              <a:rPr lang="en-US" dirty="0">
                <a:solidFill>
                  <a:srgbClr val="FEFBFF"/>
                </a:solidFill>
              </a:rPr>
              <a:t>Slides 2-6: </a:t>
            </a:r>
            <a:r>
              <a:rPr lang="en-US" i="1" dirty="0"/>
              <a:t>The Morgan Effigy</a:t>
            </a:r>
            <a:r>
              <a:rPr lang="en-US" dirty="0"/>
              <a:t>, http://</a:t>
            </a:r>
            <a:r>
              <a:rPr lang="en-US" dirty="0" err="1"/>
              <a:t>vermilionhistorical.com</a:t>
            </a:r>
            <a:r>
              <a:rPr lang="en-US" dirty="0"/>
              <a:t>/archives/features/topics/</a:t>
            </a:r>
            <a:r>
              <a:rPr lang="en-US" dirty="0" err="1"/>
              <a:t>morgan_effigy.htm</a:t>
            </a:r>
            <a:r>
              <a:rPr lang="en-US" dirty="0"/>
              <a:t>. </a:t>
            </a:r>
            <a:endParaRPr lang="en-US" dirty="0">
              <a:solidFill>
                <a:srgbClr val="FEFBFF"/>
              </a:solidFill>
            </a:endParaRPr>
          </a:p>
          <a:p>
            <a:pPr>
              <a:defRPr sz="1200">
                <a:solidFill>
                  <a:srgbClr val="FFFFFF"/>
                </a:solidFill>
              </a:defRPr>
            </a:pPr>
            <a:r>
              <a:rPr lang="en-US" dirty="0">
                <a:solidFill>
                  <a:srgbClr val="FEFBFF"/>
                </a:solidFill>
              </a:rPr>
              <a:t>End Slide: </a:t>
            </a:r>
            <a:r>
              <a:rPr lang="en-US" sz="1200" dirty="0"/>
              <a:t>Monroe, Louisiana skyline in 2021</a:t>
            </a:r>
            <a:r>
              <a:rPr lang="en-US" dirty="0">
                <a:solidFill>
                  <a:srgbClr val="FEFBFF"/>
                </a:solidFill>
              </a:rPr>
              <a:t>, by </a:t>
            </a:r>
            <a:r>
              <a:rPr lang="en-US" sz="1200" dirty="0"/>
              <a:t>TheLionHasSeen</a:t>
            </a:r>
            <a:r>
              <a:rPr lang="en-US" dirty="0">
                <a:solidFill>
                  <a:srgbClr val="FEFBFF"/>
                </a:solidFill>
              </a:rPr>
              <a:t>, Uploaded 12 April 2021, Wikimedia Commons</a:t>
            </a:r>
          </a:p>
        </p:txBody>
      </p:sp>
    </p:spTree>
    <p:extLst>
      <p:ext uri="{BB962C8B-B14F-4D97-AF65-F5344CB8AC3E}">
        <p14:creationId xmlns:p14="http://schemas.microsoft.com/office/powerpoint/2010/main" val="428923911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207"/>
                                        </p:tgtEl>
                                        <p:attrNameLst>
                                          <p:attrName>style.visibility</p:attrName>
                                        </p:attrNameLst>
                                      </p:cBhvr>
                                      <p:to>
                                        <p:strVal val="visible"/>
                                      </p:to>
                                    </p:set>
                                    <p:animEffect transition="in" filter="dissolve">
                                      <p:cBhvr>
                                        <p:cTn id="7" dur="500"/>
                                        <p:tgtEl>
                                          <p:spTgt spid="2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 grpId="0" animBg="1" advAuto="0"/>
    </p:bld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rebuchet MS"/>
            <a:ea typeface="Trebuchet MS"/>
            <a:cs typeface="Trebuchet MS"/>
            <a:sym typeface="Trebuchet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rebuchet MS"/>
            <a:ea typeface="Trebuchet MS"/>
            <a:cs typeface="Trebuchet MS"/>
            <a:sym typeface="Trebuchet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{18C7E3F8-30C8-4146-B4D3-D5FF75B123FB}tf10001060</Template>
  <TotalTime>5229</TotalTime>
  <Words>412</Words>
  <Application>Microsoft Macintosh PowerPoint</Application>
  <PresentationFormat>On-screen Show (4:3)</PresentationFormat>
  <Paragraphs>33</Paragraphs>
  <Slides>7</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vt:i4>
      </vt:variant>
    </vt:vector>
  </HeadingPairs>
  <TitlesOfParts>
    <vt:vector size="14" baseType="lpstr">
      <vt:lpstr>Arial</vt:lpstr>
      <vt:lpstr>Arial</vt:lpstr>
      <vt:lpstr>Calibri</vt:lpstr>
      <vt:lpstr>Trebuchet MS</vt:lpstr>
      <vt:lpstr>Wingdings</vt:lpstr>
      <vt:lpstr>Wingdings 3</vt:lpstr>
      <vt:lpstr>Facet</vt:lpstr>
      <vt:lpstr>PowerPoint Presentation</vt:lpstr>
      <vt:lpstr>Monday</vt:lpstr>
      <vt:lpstr>Tuesday</vt:lpstr>
      <vt:lpstr>Wednesday</vt:lpstr>
      <vt:lpstr>Thursday</vt:lpstr>
      <vt:lpstr>Friday</vt:lpstr>
      <vt:lpstr>PowerPoint Presentation</vt:lpstr>
    </vt:vector>
  </TitlesOfParts>
  <Manager/>
  <Company>(c)2023 Clairmont Press, Inc.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Smart Skills</dc:title>
  <dc:subject/>
  <dc:creator> </dc:creator>
  <cp:keywords/>
  <dc:description/>
  <cp:lastModifiedBy>Emmett Mullins</cp:lastModifiedBy>
  <cp:revision>31</cp:revision>
  <dcterms:modified xsi:type="dcterms:W3CDTF">2023-08-07T10:05:13Z</dcterms:modified>
  <cp:category/>
</cp:coreProperties>
</file>