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9"/>
  </p:notesMasterIdLst>
  <p:sldIdLst>
    <p:sldId id="297" r:id="rId2"/>
    <p:sldId id="264" r:id="rId3"/>
    <p:sldId id="265" r:id="rId4"/>
    <p:sldId id="266" r:id="rId5"/>
    <p:sldId id="267" r:id="rId6"/>
    <p:sldId id="268" r:id="rId7"/>
    <p:sldId id="298"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03"/>
    <p:restoredTop sz="84762"/>
  </p:normalViewPr>
  <p:slideViewPr>
    <p:cSldViewPr snapToGrid="0" snapToObjects="1">
      <p:cViewPr varScale="1">
        <p:scale>
          <a:sx n="107" d="100"/>
          <a:sy n="107" d="100"/>
        </p:scale>
        <p:origin x="286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endParaRPr/>
          </a:p>
        </p:txBody>
      </p:sp>
      <p:sp>
        <p:nvSpPr>
          <p:cNvPr id="57" name="Shape 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56927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Students should record OBSERVATIONS only. </a:t>
            </a:r>
          </a:p>
          <a:p>
            <a:r>
              <a:rPr lang="en-US" dirty="0"/>
              <a:t>Focus discussion on the observations and note the date (1792). </a:t>
            </a:r>
          </a:p>
        </p:txBody>
      </p:sp>
      <p:sp>
        <p:nvSpPr>
          <p:cNvPr id="4" name="Slide Number Placeholder 3"/>
          <p:cNvSpPr>
            <a:spLocks noGrp="1"/>
          </p:cNvSpPr>
          <p:nvPr>
            <p:ph type="sldNum" sz="quarter" idx="10"/>
          </p:nvPr>
        </p:nvSpPr>
        <p:spPr/>
        <p:txBody>
          <a:bodyPr/>
          <a:lstStyle/>
          <a:p>
            <a:pPr>
              <a:defRPr/>
            </a:pPr>
            <a:fld id="{BD75F0F5-4B52-9F4F-9906-CEFADE6925D4}" type="slidenum">
              <a:rPr lang="en-US" smtClean="0"/>
              <a:pPr>
                <a:defRPr/>
              </a:pPr>
              <a:t>2</a:t>
            </a:fld>
            <a:endParaRPr lang="en-US"/>
          </a:p>
        </p:txBody>
      </p:sp>
    </p:spTree>
    <p:extLst>
      <p:ext uri="{BB962C8B-B14F-4D97-AF65-F5344CB8AC3E}">
        <p14:creationId xmlns:p14="http://schemas.microsoft.com/office/powerpoint/2010/main" val="4094761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discussion of students’ responses. This is a chance for students to make inferences based on their observations and prior knowledge. </a:t>
            </a:r>
          </a:p>
        </p:txBody>
      </p:sp>
      <p:sp>
        <p:nvSpPr>
          <p:cNvPr id="4" name="Slide Number Placeholder 3"/>
          <p:cNvSpPr>
            <a:spLocks noGrp="1"/>
          </p:cNvSpPr>
          <p:nvPr>
            <p:ph type="sldNum" sz="quarter" idx="10"/>
          </p:nvPr>
        </p:nvSpPr>
        <p:spPr/>
        <p:txBody>
          <a:bodyPr/>
          <a:lstStyle/>
          <a:p>
            <a:pPr>
              <a:defRPr/>
            </a:pPr>
            <a:fld id="{BD75F0F5-4B52-9F4F-9906-CEFADE6925D4}" type="slidenum">
              <a:rPr lang="en-US" smtClean="0"/>
              <a:pPr>
                <a:defRPr/>
              </a:pPr>
              <a:t>3</a:t>
            </a:fld>
            <a:endParaRPr lang="en-US"/>
          </a:p>
        </p:txBody>
      </p:sp>
    </p:spTree>
    <p:extLst>
      <p:ext uri="{BB962C8B-B14F-4D97-AF65-F5344CB8AC3E}">
        <p14:creationId xmlns:p14="http://schemas.microsoft.com/office/powerpoint/2010/main" val="140058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Sample ideas: The cartoonist thinks the prince overeats and gambles (dice and book of debts on the floor). The prince can barely button his vest from overeating, etc. His coat of arms is a plate with knife and fork, that shows he is making fun of the prince. </a:t>
            </a:r>
          </a:p>
          <a:p>
            <a:endParaRPr lang="en-US" dirty="0"/>
          </a:p>
        </p:txBody>
      </p:sp>
      <p:sp>
        <p:nvSpPr>
          <p:cNvPr id="4" name="Slide Number Placeholder 3"/>
          <p:cNvSpPr>
            <a:spLocks noGrp="1"/>
          </p:cNvSpPr>
          <p:nvPr>
            <p:ph type="sldNum" sz="quarter" idx="10"/>
          </p:nvPr>
        </p:nvSpPr>
        <p:spPr/>
        <p:txBody>
          <a:bodyPr/>
          <a:lstStyle/>
          <a:p>
            <a:pPr>
              <a:defRPr/>
            </a:pPr>
            <a:fld id="{BD75F0F5-4B52-9F4F-9906-CEFADE6925D4}" type="slidenum">
              <a:rPr lang="en-US" smtClean="0"/>
              <a:pPr>
                <a:defRPr/>
              </a:pPr>
              <a:t>4</a:t>
            </a:fld>
            <a:endParaRPr lang="en-US"/>
          </a:p>
        </p:txBody>
      </p:sp>
    </p:spTree>
    <p:extLst>
      <p:ext uri="{BB962C8B-B14F-4D97-AF65-F5344CB8AC3E}">
        <p14:creationId xmlns:p14="http://schemas.microsoft.com/office/powerpoint/2010/main" val="77393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Sample: The prince may not have been so overweight; his eyes look sleepy or lazy. He probably did not pick his teeth with a fork, eat huge meals, etc. </a:t>
            </a:r>
          </a:p>
        </p:txBody>
      </p:sp>
      <p:sp>
        <p:nvSpPr>
          <p:cNvPr id="4" name="Slide Number Placeholder 3"/>
          <p:cNvSpPr>
            <a:spLocks noGrp="1"/>
          </p:cNvSpPr>
          <p:nvPr>
            <p:ph type="sldNum" sz="quarter" idx="10"/>
          </p:nvPr>
        </p:nvSpPr>
        <p:spPr/>
        <p:txBody>
          <a:bodyPr/>
          <a:lstStyle/>
          <a:p>
            <a:pPr>
              <a:defRPr/>
            </a:pPr>
            <a:fld id="{BD75F0F5-4B52-9F4F-9906-CEFADE6925D4}" type="slidenum">
              <a:rPr lang="en-US" smtClean="0"/>
              <a:pPr>
                <a:defRPr/>
              </a:pPr>
              <a:t>5</a:t>
            </a:fld>
            <a:endParaRPr lang="en-US"/>
          </a:p>
        </p:txBody>
      </p:sp>
    </p:spTree>
    <p:extLst>
      <p:ext uri="{BB962C8B-B14F-4D97-AF65-F5344CB8AC3E}">
        <p14:creationId xmlns:p14="http://schemas.microsoft.com/office/powerpoint/2010/main" val="2888113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The word definition of the word “voluptuary” would be helpful. It was helpful to know that ostrich features symbolized the British Prince of Wales, etc. </a:t>
            </a:r>
          </a:p>
        </p:txBody>
      </p:sp>
      <p:sp>
        <p:nvSpPr>
          <p:cNvPr id="4" name="Slide Number Placeholder 3"/>
          <p:cNvSpPr>
            <a:spLocks noGrp="1"/>
          </p:cNvSpPr>
          <p:nvPr>
            <p:ph type="sldNum" sz="quarter" idx="10"/>
          </p:nvPr>
        </p:nvSpPr>
        <p:spPr/>
        <p:txBody>
          <a:bodyPr/>
          <a:lstStyle/>
          <a:p>
            <a:pPr>
              <a:defRPr/>
            </a:pPr>
            <a:fld id="{BD75F0F5-4B52-9F4F-9906-CEFADE6925D4}" type="slidenum">
              <a:rPr lang="en-US" smtClean="0"/>
              <a:pPr>
                <a:defRPr/>
              </a:pPr>
              <a:t>6</a:t>
            </a:fld>
            <a:endParaRPr lang="en-US"/>
          </a:p>
        </p:txBody>
      </p:sp>
    </p:spTree>
    <p:extLst>
      <p:ext uri="{BB962C8B-B14F-4D97-AF65-F5344CB8AC3E}">
        <p14:creationId xmlns:p14="http://schemas.microsoft.com/office/powerpoint/2010/main" val="138431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91769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49334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96200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81845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56730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10691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8/10/23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39539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5323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C53822-2648-BF42-9892-CC7F4C0CC4BD}" type="datetimeFigureOut">
              <a:rPr lang="en-US" smtClean="0"/>
              <a:pPr/>
              <a:t>8/10/23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7FD56F2-C06E-B44B-B378-C92BD48B01C2}" type="slidenum">
              <a:rPr lang="en-US" smtClean="0"/>
              <a:pPr/>
              <a:t>‹#›</a:t>
            </a:fld>
            <a:endParaRPr lang="en-US"/>
          </a:p>
        </p:txBody>
      </p:sp>
    </p:spTree>
    <p:extLst>
      <p:ext uri="{BB962C8B-B14F-4D97-AF65-F5344CB8AC3E}">
        <p14:creationId xmlns:p14="http://schemas.microsoft.com/office/powerpoint/2010/main" val="107688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4863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0039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39942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9885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69527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8/10/23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3545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3114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8/10/23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36948957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0" name="Shape 60"/>
          <p:cNvSpPr/>
          <p:nvPr/>
        </p:nvSpPr>
        <p:spPr>
          <a:xfrm>
            <a:off x="7543800" y="6545790"/>
            <a:ext cx="1600200"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20</a:t>
            </a:r>
            <a:r>
              <a:rPr lang="en-US" dirty="0"/>
              <a:t>23</a:t>
            </a:r>
            <a:r>
              <a:rPr dirty="0"/>
              <a:t> Clairmont Press</a:t>
            </a:r>
          </a:p>
        </p:txBody>
      </p:sp>
      <p:sp>
        <p:nvSpPr>
          <p:cNvPr id="6" name="Shape 59">
            <a:extLst>
              <a:ext uri="{FF2B5EF4-FFF2-40B4-BE49-F238E27FC236}">
                <a16:creationId xmlns:a16="http://schemas.microsoft.com/office/drawing/2014/main" id="{B63CE2EC-53D4-6348-9DFE-68F417C48EBD}"/>
              </a:ext>
            </a:extLst>
          </p:cNvPr>
          <p:cNvSpPr/>
          <p:nvPr/>
        </p:nvSpPr>
        <p:spPr>
          <a:xfrm>
            <a:off x="0" y="4451579"/>
            <a:ext cx="9141246" cy="1446550"/>
          </a:xfrm>
          <a:prstGeom prst="rect">
            <a:avLst/>
          </a:prstGeom>
          <a:solidFill>
            <a:srgbClr val="DCE6F2">
              <a:alpha val="32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SMART SKILLS</a:t>
            </a:r>
          </a:p>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Week 30 </a:t>
            </a:r>
            <a:r>
              <a:rPr lang="mr-IN" sz="4400" b="1" dirty="0">
                <a:ln w="3175">
                  <a:solidFill>
                    <a:schemeClr val="tx1"/>
                  </a:solidFill>
                </a:ln>
              </a:rPr>
              <a:t>–</a:t>
            </a:r>
            <a:r>
              <a:rPr lang="en-US" sz="4400" b="1" dirty="0">
                <a:ln w="3175">
                  <a:solidFill>
                    <a:schemeClr val="tx1"/>
                  </a:solidFill>
                </a:ln>
              </a:rPr>
              <a:t> Cartoon 6</a:t>
            </a:r>
            <a:endParaRPr sz="4400" b="1" dirty="0">
              <a:ln w="3175">
                <a:solidFill>
                  <a:schemeClr val="tx1"/>
                </a:solidFill>
              </a:ln>
            </a:endParaRPr>
          </a:p>
        </p:txBody>
      </p:sp>
      <p:pic>
        <p:nvPicPr>
          <p:cNvPr id="2" name="Picture 1">
            <a:extLst>
              <a:ext uri="{FF2B5EF4-FFF2-40B4-BE49-F238E27FC236}">
                <a16:creationId xmlns:a16="http://schemas.microsoft.com/office/drawing/2014/main" id="{A6DA8416-1585-2A6E-F358-06F8ADC1D4C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05900" y="2002972"/>
            <a:ext cx="6929445" cy="2213573"/>
          </a:xfrm>
          <a:prstGeom prst="rect">
            <a:avLst/>
          </a:prstGeom>
          <a:ln>
            <a:noFill/>
          </a:ln>
          <a:effectLst>
            <a:glow rad="444500">
              <a:schemeClr val="bg1">
                <a:lumMod val="20000"/>
                <a:lumOff val="80000"/>
                <a:alpha val="32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97656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0" y="2885704"/>
            <a:ext cx="3736975" cy="2125683"/>
          </a:xfrm>
        </p:spPr>
        <p:txBody>
          <a:bodyPr>
            <a:normAutofit/>
          </a:bodyPr>
          <a:lstStyle/>
          <a:p>
            <a:pPr marL="0" indent="0">
              <a:buNone/>
            </a:pPr>
            <a:r>
              <a:rPr lang="en-US" sz="2000" dirty="0"/>
              <a:t>Study the political cartoon. Record things that you notice about it. </a:t>
            </a:r>
            <a:r>
              <a:rPr lang="en-US" sz="2000"/>
              <a:t>What questions do you have? </a:t>
            </a:r>
            <a:endParaRPr lang="en-US" sz="2000" dirty="0"/>
          </a:p>
        </p:txBody>
      </p:sp>
      <p:sp>
        <p:nvSpPr>
          <p:cNvPr id="4" name="Shape 68">
            <a:extLst>
              <a:ext uri="{FF2B5EF4-FFF2-40B4-BE49-F238E27FC236}">
                <a16:creationId xmlns:a16="http://schemas.microsoft.com/office/drawing/2014/main" id="{216E8797-F2E7-46E7-2B17-97BB8DC1FBBB}"/>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Monday</a:t>
            </a:r>
          </a:p>
        </p:txBody>
      </p:sp>
      <p:pic>
        <p:nvPicPr>
          <p:cNvPr id="3" name="Picture 2">
            <a:extLst>
              <a:ext uri="{FF2B5EF4-FFF2-40B4-BE49-F238E27FC236}">
                <a16:creationId xmlns:a16="http://schemas.microsoft.com/office/drawing/2014/main" id="{90461787-842B-AED7-349E-4B6C64764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0"/>
            <a:ext cx="5407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099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231459" y="1433945"/>
            <a:ext cx="2891751" cy="2888673"/>
          </a:xfrm>
        </p:spPr>
        <p:txBody>
          <a:bodyPr>
            <a:normAutofit/>
          </a:bodyPr>
          <a:lstStyle/>
          <a:p>
            <a:pPr marL="0" indent="0">
              <a:buNone/>
            </a:pPr>
            <a:r>
              <a:rPr lang="en-US" sz="2000" dirty="0"/>
              <a:t>Who do you think is being represented in the cartoon? </a:t>
            </a:r>
          </a:p>
          <a:p>
            <a:pPr marL="0" indent="0">
              <a:buNone/>
            </a:pPr>
            <a:endParaRPr lang="en-US" sz="2000" dirty="0"/>
          </a:p>
          <a:p>
            <a:pPr marL="0" indent="0">
              <a:buNone/>
            </a:pPr>
            <a:r>
              <a:rPr lang="en-US" sz="2000" dirty="0"/>
              <a:t>What clues do you have to support your thinking? </a:t>
            </a:r>
          </a:p>
        </p:txBody>
      </p:sp>
      <p:sp>
        <p:nvSpPr>
          <p:cNvPr id="4" name="Shape 68">
            <a:extLst>
              <a:ext uri="{FF2B5EF4-FFF2-40B4-BE49-F238E27FC236}">
                <a16:creationId xmlns:a16="http://schemas.microsoft.com/office/drawing/2014/main" id="{1FEAC2FC-58E8-1945-2BE9-4A23824F4016}"/>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Tuesday</a:t>
            </a:r>
          </a:p>
        </p:txBody>
      </p:sp>
      <p:pic>
        <p:nvPicPr>
          <p:cNvPr id="5" name="Picture 2">
            <a:extLst>
              <a:ext uri="{FF2B5EF4-FFF2-40B4-BE49-F238E27FC236}">
                <a16:creationId xmlns:a16="http://schemas.microsoft.com/office/drawing/2014/main" id="{FD328CCD-4A56-51C8-C002-390355771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0"/>
            <a:ext cx="5407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516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131596" y="1935678"/>
            <a:ext cx="3466627" cy="4251366"/>
          </a:xfrm>
        </p:spPr>
        <p:txBody>
          <a:bodyPr>
            <a:normAutofit lnSpcReduction="10000"/>
          </a:bodyPr>
          <a:lstStyle/>
          <a:p>
            <a:pPr marL="0" indent="0">
              <a:buNone/>
            </a:pPr>
            <a:r>
              <a:rPr lang="en-US" sz="2000" dirty="0"/>
              <a:t>Ostrich features on the right are a symbol of the Prince of Wales. </a:t>
            </a:r>
          </a:p>
          <a:p>
            <a:pPr marL="0" indent="0">
              <a:buNone/>
            </a:pPr>
            <a:endParaRPr lang="en-US" sz="2000" dirty="0"/>
          </a:p>
          <a:p>
            <a:pPr marL="0" indent="0">
              <a:buNone/>
            </a:pPr>
            <a:r>
              <a:rPr lang="en-US" sz="2000" dirty="0"/>
              <a:t>The man in the image is the Prince of Wales, the future King George IV, at age 20. </a:t>
            </a:r>
          </a:p>
          <a:p>
            <a:pPr marL="0" indent="0">
              <a:buNone/>
            </a:pPr>
            <a:endParaRPr lang="en-US" sz="2000" dirty="0"/>
          </a:p>
          <a:p>
            <a:pPr marL="0" indent="0">
              <a:buNone/>
            </a:pPr>
            <a:r>
              <a:rPr lang="en-US" sz="2000" dirty="0"/>
              <a:t>How does the cartoonist view the young prince? What evidence supports your thinking? </a:t>
            </a:r>
          </a:p>
        </p:txBody>
      </p:sp>
      <p:sp>
        <p:nvSpPr>
          <p:cNvPr id="2" name="Shape 68">
            <a:extLst>
              <a:ext uri="{FF2B5EF4-FFF2-40B4-BE49-F238E27FC236}">
                <a16:creationId xmlns:a16="http://schemas.microsoft.com/office/drawing/2014/main" id="{07B159CE-13A3-88D7-1327-213D578C5001}"/>
              </a:ext>
            </a:extLst>
          </p:cNvPr>
          <p:cNvSpPr txBox="1">
            <a:spLocks/>
          </p:cNvSpPr>
          <p:nvPr/>
        </p:nvSpPr>
        <p:spPr>
          <a:xfrm>
            <a:off x="0" y="0"/>
            <a:ext cx="5704114" cy="1143000"/>
          </a:xfrm>
          <a:prstGeom prst="rect">
            <a:avLst/>
          </a:prstGeom>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868363"/>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Wednesday</a:t>
            </a:r>
          </a:p>
        </p:txBody>
      </p:sp>
      <p:pic>
        <p:nvPicPr>
          <p:cNvPr id="5" name="Picture 2">
            <a:extLst>
              <a:ext uri="{FF2B5EF4-FFF2-40B4-BE49-F238E27FC236}">
                <a16:creationId xmlns:a16="http://schemas.microsoft.com/office/drawing/2014/main" id="{9034BF5E-ECBF-7862-7625-214DC7CFB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0"/>
            <a:ext cx="5407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62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190006" y="843148"/>
            <a:ext cx="3396342" cy="5723907"/>
          </a:xfrm>
        </p:spPr>
        <p:txBody>
          <a:bodyPr>
            <a:normAutofit/>
          </a:bodyPr>
          <a:lstStyle/>
          <a:p>
            <a:pPr marL="0" indent="0">
              <a:buNone/>
            </a:pPr>
            <a:r>
              <a:rPr lang="en-US" dirty="0"/>
              <a:t>A </a:t>
            </a:r>
            <a:r>
              <a:rPr lang="en-US" b="1" dirty="0"/>
              <a:t>caricature</a:t>
            </a:r>
            <a:r>
              <a:rPr lang="en-US" dirty="0"/>
              <a:t> is a picture of a person which exaggerates features. The exaggerations may poke fun at the person or make them identifiable. </a:t>
            </a:r>
          </a:p>
          <a:p>
            <a:pPr marL="0" indent="0">
              <a:buNone/>
            </a:pPr>
            <a:endParaRPr lang="en-US" dirty="0"/>
          </a:p>
          <a:p>
            <a:pPr marL="0" indent="0">
              <a:buNone/>
            </a:pPr>
            <a:r>
              <a:rPr lang="en-US" dirty="0"/>
              <a:t>Political cartoonists often make caricatures of people to get an emotional reaction. </a:t>
            </a:r>
          </a:p>
          <a:p>
            <a:pPr marL="0" indent="0">
              <a:buNone/>
            </a:pPr>
            <a:endParaRPr lang="en-US" dirty="0"/>
          </a:p>
          <a:p>
            <a:pPr marL="0" indent="0">
              <a:buNone/>
            </a:pPr>
            <a:r>
              <a:rPr lang="en-US" dirty="0"/>
              <a:t>What features of the prince do you think are exaggerated to make the caricature? </a:t>
            </a:r>
          </a:p>
          <a:p>
            <a:pPr marL="0" indent="0">
              <a:buNone/>
            </a:pPr>
            <a:endParaRPr lang="en-US" dirty="0"/>
          </a:p>
          <a:p>
            <a:pPr marL="0" indent="0">
              <a:buNone/>
            </a:pPr>
            <a:r>
              <a:rPr lang="en-US" dirty="0"/>
              <a:t>What other exaggerations are in the image? </a:t>
            </a:r>
          </a:p>
          <a:p>
            <a:pPr marL="0" indent="0">
              <a:buNone/>
            </a:pPr>
            <a:endParaRPr lang="en-US" sz="2000" dirty="0"/>
          </a:p>
        </p:txBody>
      </p:sp>
      <p:sp>
        <p:nvSpPr>
          <p:cNvPr id="2" name="Shape 68">
            <a:extLst>
              <a:ext uri="{FF2B5EF4-FFF2-40B4-BE49-F238E27FC236}">
                <a16:creationId xmlns:a16="http://schemas.microsoft.com/office/drawing/2014/main" id="{662F90AF-F2F2-D2D8-F292-0B16EF1CA159}"/>
              </a:ext>
            </a:extLst>
          </p:cNvPr>
          <p:cNvSpPr txBox="1">
            <a:spLocks/>
          </p:cNvSpPr>
          <p:nvPr/>
        </p:nvSpPr>
        <p:spPr>
          <a:xfrm>
            <a:off x="0" y="0"/>
            <a:ext cx="5704114" cy="1143000"/>
          </a:xfrm>
          <a:prstGeom prst="rect">
            <a:avLst/>
          </a:prstGeom>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868363"/>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Thursday</a:t>
            </a:r>
          </a:p>
        </p:txBody>
      </p:sp>
      <p:pic>
        <p:nvPicPr>
          <p:cNvPr id="5" name="Picture 2">
            <a:extLst>
              <a:ext uri="{FF2B5EF4-FFF2-40B4-BE49-F238E27FC236}">
                <a16:creationId xmlns:a16="http://schemas.microsoft.com/office/drawing/2014/main" id="{27F3153D-E9A3-095D-FF64-E9CC1A90F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0"/>
            <a:ext cx="5407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176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304362" y="2303813"/>
            <a:ext cx="3128252" cy="2559131"/>
          </a:xfrm>
        </p:spPr>
        <p:txBody>
          <a:bodyPr>
            <a:normAutofit/>
          </a:bodyPr>
          <a:lstStyle/>
          <a:p>
            <a:pPr marL="0" indent="0">
              <a:buNone/>
            </a:pPr>
            <a:r>
              <a:rPr lang="en-US" sz="2000" dirty="0">
                <a:solidFill>
                  <a:schemeClr val="tx1"/>
                </a:solidFill>
              </a:rPr>
              <a:t>Understanding a political cartoon can be difficult. What information is needed to understand the full meaning of this image? </a:t>
            </a:r>
          </a:p>
        </p:txBody>
      </p:sp>
      <p:sp>
        <p:nvSpPr>
          <p:cNvPr id="2" name="Shape 68">
            <a:extLst>
              <a:ext uri="{FF2B5EF4-FFF2-40B4-BE49-F238E27FC236}">
                <a16:creationId xmlns:a16="http://schemas.microsoft.com/office/drawing/2014/main" id="{9310C3EF-96FD-FB2C-DD4B-4B899C74235C}"/>
              </a:ext>
            </a:extLst>
          </p:cNvPr>
          <p:cNvSpPr txBox="1">
            <a:spLocks/>
          </p:cNvSpPr>
          <p:nvPr/>
        </p:nvSpPr>
        <p:spPr>
          <a:xfrm>
            <a:off x="0" y="0"/>
            <a:ext cx="5704114" cy="1143000"/>
          </a:xfrm>
          <a:prstGeom prst="rect">
            <a:avLst/>
          </a:prstGeom>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868363"/>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Friday</a:t>
            </a:r>
          </a:p>
        </p:txBody>
      </p:sp>
      <p:pic>
        <p:nvPicPr>
          <p:cNvPr id="1026" name="Picture 2">
            <a:extLst>
              <a:ext uri="{FF2B5EF4-FFF2-40B4-BE49-F238E27FC236}">
                <a16:creationId xmlns:a16="http://schemas.microsoft.com/office/drawing/2014/main" id="{A527EF6E-6C89-C1F9-9649-7572EFB95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0"/>
            <a:ext cx="5407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177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6" name="Shape 206"/>
          <p:cNvSpPr>
            <a:spLocks noGrp="1"/>
          </p:cNvSpPr>
          <p:nvPr>
            <p:ph type="sldNum" sz="quarter" idx="12"/>
          </p:nvPr>
        </p:nvSpPr>
        <p:spPr>
          <a:xfrm>
            <a:off x="8450500" y="6528117"/>
            <a:ext cx="312500" cy="2946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dirty="0"/>
          </a:p>
        </p:txBody>
      </p:sp>
      <p:sp>
        <p:nvSpPr>
          <p:cNvPr id="207" name="Shape 207"/>
          <p:cNvSpPr/>
          <p:nvPr/>
        </p:nvSpPr>
        <p:spPr>
          <a:xfrm>
            <a:off x="311650" y="5542756"/>
            <a:ext cx="7924800" cy="9233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lang="en-US" dirty="0">
                <a:solidFill>
                  <a:srgbClr val="FEFBFF"/>
                </a:solidFill>
              </a:rPr>
              <a:t>Image Credits</a:t>
            </a:r>
          </a:p>
          <a:p>
            <a:pPr>
              <a:defRPr sz="1200">
                <a:solidFill>
                  <a:srgbClr val="FFFFFF"/>
                </a:solidFill>
              </a:defRPr>
            </a:pPr>
            <a:endParaRPr lang="en-US" dirty="0">
              <a:solidFill>
                <a:srgbClr val="FEFBFF"/>
              </a:solidFill>
            </a:endParaRPr>
          </a:p>
          <a:p>
            <a:pPr>
              <a:defRPr sz="1200">
                <a:solidFill>
                  <a:srgbClr val="FFFFFF"/>
                </a:solidFill>
              </a:defRPr>
            </a:pPr>
            <a:r>
              <a:rPr lang="en-US" dirty="0">
                <a:solidFill>
                  <a:srgbClr val="FEFBFF"/>
                </a:solidFill>
              </a:rPr>
              <a:t>Title Slide: </a:t>
            </a:r>
            <a:r>
              <a:rPr lang="en-US" sz="1200" dirty="0"/>
              <a:t>Old Louisiana State Capitol</a:t>
            </a:r>
            <a:r>
              <a:rPr lang="en-US" dirty="0">
                <a:solidFill>
                  <a:srgbClr val="FEFBFF"/>
                </a:solidFill>
              </a:rPr>
              <a:t>, Public Domain, Wikimedia Commons</a:t>
            </a:r>
          </a:p>
          <a:p>
            <a:pPr>
              <a:defRPr sz="1200">
                <a:solidFill>
                  <a:srgbClr val="FFFFFF"/>
                </a:solidFill>
              </a:defRPr>
            </a:pPr>
            <a:r>
              <a:rPr lang="en-US" dirty="0">
                <a:solidFill>
                  <a:srgbClr val="FEFBFF"/>
                </a:solidFill>
              </a:rPr>
              <a:t>End Slide: </a:t>
            </a:r>
            <a:r>
              <a:rPr lang="en-US" sz="1200" dirty="0"/>
              <a:t>Monroe, Louisiana skyline in 2021</a:t>
            </a:r>
            <a:r>
              <a:rPr lang="en-US" dirty="0">
                <a:solidFill>
                  <a:srgbClr val="FEFBFF"/>
                </a:solidFill>
              </a:rPr>
              <a:t>, by </a:t>
            </a:r>
            <a:r>
              <a:rPr lang="en-US" sz="1200" dirty="0"/>
              <a:t>TheLionHasSeen</a:t>
            </a:r>
            <a:r>
              <a:rPr lang="en-US" dirty="0">
                <a:solidFill>
                  <a:srgbClr val="FEFBFF"/>
                </a:solidFill>
              </a:rPr>
              <a:t>, Uploaded 12 April 2021, Wikimedia Commons</a:t>
            </a:r>
          </a:p>
        </p:txBody>
      </p:sp>
    </p:spTree>
    <p:extLst>
      <p:ext uri="{BB962C8B-B14F-4D97-AF65-F5344CB8AC3E}">
        <p14:creationId xmlns:p14="http://schemas.microsoft.com/office/powerpoint/2010/main" val="4289239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07"/>
                                        </p:tgtEl>
                                        <p:attrNameLst>
                                          <p:attrName>style.visibility</p:attrName>
                                        </p:attrNameLst>
                                      </p:cBhvr>
                                      <p:to>
                                        <p:strVal val="visible"/>
                                      </p:to>
                                    </p:set>
                                    <p:animEffect transition="in" filter="dissolve">
                                      <p:cBhvr>
                                        <p:cTn id="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{18C7E3F8-30C8-4146-B4D3-D5FF75B123FB}tf10001060</Template>
  <TotalTime>347</TotalTime>
  <Words>408</Words>
  <Application>Microsoft Macintosh PowerPoint</Application>
  <PresentationFormat>On-screen Show (4:3)</PresentationFormat>
  <Paragraphs>41</Paragraphs>
  <Slides>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Helvetica</vt:lpstr>
      <vt:lpstr>Trebuchet MS</vt:lpstr>
      <vt:lpstr>Wingdings 3</vt:lpstr>
      <vt:lpstr>Facet</vt:lpstr>
      <vt:lpstr>PowerPoint Presentation</vt:lpstr>
      <vt:lpstr>Monday</vt:lpstr>
      <vt:lpstr>Tuesday</vt:lpstr>
      <vt:lpstr>PowerPoint Presentation</vt:lpstr>
      <vt:lpstr>PowerPoint Presentation</vt:lpstr>
      <vt:lpstr>PowerPoint Presentation</vt:lpstr>
      <vt:lpstr>PowerPoint Presentation</vt:lpstr>
    </vt:vector>
  </TitlesOfParts>
  <Manager/>
  <Company>(c)2023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dc:title>
  <dc:subject/>
  <dc:creator> </dc:creator>
  <cp:keywords/>
  <dc:description/>
  <cp:lastModifiedBy>Emmett Mullins</cp:lastModifiedBy>
  <cp:revision>36</cp:revision>
  <dcterms:modified xsi:type="dcterms:W3CDTF">2023-08-10T10:30:49Z</dcterms:modified>
  <cp:category/>
</cp:coreProperties>
</file>