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4" r:id="rId1"/>
  </p:sldMasterIdLst>
  <p:notesMasterIdLst>
    <p:notesMasterId r:id="rId9"/>
  </p:notesMasterIdLst>
  <p:sldIdLst>
    <p:sldId id="297" r:id="rId2"/>
    <p:sldId id="292" r:id="rId3"/>
    <p:sldId id="293" r:id="rId4"/>
    <p:sldId id="294" r:id="rId5"/>
    <p:sldId id="295" r:id="rId6"/>
    <p:sldId id="296" r:id="rId7"/>
    <p:sldId id="298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26"/>
  </p:normalViewPr>
  <p:slideViewPr>
    <p:cSldViewPr snapToGrid="0" snapToObjects="1">
      <p:cViewPr varScale="1">
        <p:scale>
          <a:sx n="121" d="100"/>
          <a:sy n="121" d="100"/>
        </p:scale>
        <p:origin x="1904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57" name="Shape 5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5692704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average amount of rainfall in different parts of Louisiana. </a:t>
            </a:r>
          </a:p>
        </p:txBody>
      </p:sp>
    </p:spTree>
    <p:extLst>
      <p:ext uri="{BB962C8B-B14F-4D97-AF65-F5344CB8AC3E}">
        <p14:creationId xmlns:p14="http://schemas.microsoft.com/office/powerpoint/2010/main" val="1859235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 than 50 to more than 65 inches. </a:t>
            </a:r>
          </a:p>
        </p:txBody>
      </p:sp>
    </p:spTree>
    <p:extLst>
      <p:ext uri="{BB962C8B-B14F-4D97-AF65-F5344CB8AC3E}">
        <p14:creationId xmlns:p14="http://schemas.microsoft.com/office/powerpoint/2010/main" val="1876804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northwest corner receives the least rainfall; the southeast gets the most. Answers will depend your school’s location for the last question. </a:t>
            </a:r>
          </a:p>
        </p:txBody>
      </p:sp>
    </p:spTree>
    <p:extLst>
      <p:ext uri="{BB962C8B-B14F-4D97-AF65-F5344CB8AC3E}">
        <p14:creationId xmlns:p14="http://schemas.microsoft.com/office/powerpoint/2010/main" val="2487372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Answers will vary. Perhaps some colors looked “drier” and some “wetter.” </a:t>
            </a:r>
          </a:p>
        </p:txBody>
      </p:sp>
    </p:spTree>
    <p:extLst>
      <p:ext uri="{BB962C8B-B14F-4D97-AF65-F5344CB8AC3E}">
        <p14:creationId xmlns:p14="http://schemas.microsoft.com/office/powerpoint/2010/main" val="5272866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Answers will vary but must be supported by a logical connection </a:t>
            </a:r>
            <a:r>
              <a:rPr lang="en-US"/>
              <a:t>for using the map.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85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28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127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201592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56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853063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9840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dirty="0"/>
              <a:t>8/10/23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1327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7284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defRPr sz="2800"/>
            </a:lvl1pPr>
            <a:lvl2pPr marL="790575" indent="-333375">
              <a:lnSpc>
                <a:spcPct val="100000"/>
              </a:lnSpc>
              <a:spcBef>
                <a:spcPts val="600"/>
              </a:spcBef>
              <a:defRPr sz="2800"/>
            </a:lvl2pPr>
            <a:lvl3pPr marL="1234439" indent="-320039">
              <a:lnSpc>
                <a:spcPct val="100000"/>
              </a:lnSpc>
              <a:spcBef>
                <a:spcPts val="600"/>
              </a:spcBef>
              <a:defRPr sz="2800"/>
            </a:lvl3pPr>
            <a:lvl4pPr marL="1727200" indent="-355600">
              <a:lnSpc>
                <a:spcPct val="100000"/>
              </a:lnSpc>
              <a:spcBef>
                <a:spcPts val="600"/>
              </a:spcBef>
              <a:defRPr sz="2800"/>
            </a:lvl4pPr>
            <a:lvl5pPr marL="2184400" indent="-355600">
              <a:lnSpc>
                <a:spcPct val="100000"/>
              </a:lnSpc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" name="Shape 3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 dirty="0"/>
          </a:p>
        </p:txBody>
      </p:sp>
      <p:sp>
        <p:nvSpPr>
          <p:cNvPr id="33" name="Shape 3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98198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dirty="0"/>
              <a:t>8/10/23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575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110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8/10/23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958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8/10/23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160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8/10/23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801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8/10/23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33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dirty="0"/>
              <a:t>8/10/23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686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8/10/23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027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8/10/23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489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  <p:sldLayoutId id="2147483667" r:id="rId13"/>
    <p:sldLayoutId id="2147483668" r:id="rId14"/>
    <p:sldLayoutId id="2147483669" r:id="rId15"/>
    <p:sldLayoutId id="2147483670" r:id="rId16"/>
    <p:sldLayoutId id="2147483671" r:id="rId17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/>
        </p:nvSpPr>
        <p:spPr>
          <a:xfrm>
            <a:off x="7543800" y="6545790"/>
            <a:ext cx="1600200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spcBef>
                <a:spcPts val="600"/>
              </a:spcBef>
              <a:defRPr sz="1000">
                <a:solidFill>
                  <a:srgbClr val="FFFFFF"/>
                </a:solidFill>
                <a:effectLst>
                  <a:outerShdw blurRad="38100" dist="38100" dir="2700000" rotWithShape="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© 20</a:t>
            </a:r>
            <a:r>
              <a:rPr lang="en-US" dirty="0"/>
              <a:t>23</a:t>
            </a:r>
            <a:r>
              <a:rPr dirty="0"/>
              <a:t> Clairmont Press</a:t>
            </a:r>
          </a:p>
        </p:txBody>
      </p:sp>
      <p:sp>
        <p:nvSpPr>
          <p:cNvPr id="6" name="Shape 59">
            <a:extLst>
              <a:ext uri="{FF2B5EF4-FFF2-40B4-BE49-F238E27FC236}">
                <a16:creationId xmlns:a16="http://schemas.microsoft.com/office/drawing/2014/main" id="{B63CE2EC-53D4-6348-9DFE-68F417C48EBD}"/>
              </a:ext>
            </a:extLst>
          </p:cNvPr>
          <p:cNvSpPr/>
          <p:nvPr/>
        </p:nvSpPr>
        <p:spPr>
          <a:xfrm>
            <a:off x="0" y="4451579"/>
            <a:ext cx="9141246" cy="1446550"/>
          </a:xfrm>
          <a:prstGeom prst="rect">
            <a:avLst/>
          </a:prstGeom>
          <a:solidFill>
            <a:srgbClr val="DCE6F2">
              <a:alpha val="32000"/>
            </a:srgb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r">
              <a:defRPr sz="3200">
                <a:solidFill>
                  <a:srgbClr val="FFFFFF"/>
                </a:solidFill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</a:defRPr>
            </a:pPr>
            <a:r>
              <a:rPr lang="en-US" sz="4400" b="1" dirty="0">
                <a:ln w="3175">
                  <a:solidFill>
                    <a:schemeClr val="tx1"/>
                  </a:solidFill>
                </a:ln>
              </a:rPr>
              <a:t>SMART SKILLS</a:t>
            </a:r>
          </a:p>
          <a:p>
            <a:pPr algn="r">
              <a:defRPr sz="3200">
                <a:solidFill>
                  <a:srgbClr val="FFFFFF"/>
                </a:solidFill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</a:defRPr>
            </a:pPr>
            <a:r>
              <a:rPr lang="en-US" sz="4400" b="1" dirty="0">
                <a:ln w="3175">
                  <a:solidFill>
                    <a:schemeClr val="tx1"/>
                  </a:solidFill>
                </a:ln>
              </a:rPr>
              <a:t>Week 6 </a:t>
            </a:r>
            <a:r>
              <a:rPr lang="mr-IN" sz="4400" b="1" dirty="0">
                <a:ln w="3175">
                  <a:solidFill>
                    <a:schemeClr val="tx1"/>
                  </a:solidFill>
                </a:ln>
              </a:rPr>
              <a:t>–</a:t>
            </a:r>
            <a:r>
              <a:rPr lang="en-US" sz="4400" b="1" dirty="0">
                <a:ln w="3175">
                  <a:solidFill>
                    <a:schemeClr val="tx1"/>
                  </a:solidFill>
                </a:ln>
              </a:rPr>
              <a:t> Map 2</a:t>
            </a:r>
            <a:endParaRPr sz="4400" b="1" dirty="0">
              <a:ln w="3175">
                <a:solidFill>
                  <a:schemeClr val="tx1"/>
                </a:solidFill>
              </a:ln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D66259-63BA-989D-6B68-3E0EA9DA49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5900" y="2002972"/>
            <a:ext cx="6929445" cy="2213573"/>
          </a:xfrm>
          <a:prstGeom prst="rect">
            <a:avLst/>
          </a:prstGeom>
          <a:ln>
            <a:noFill/>
          </a:ln>
          <a:effectLst>
            <a:glow rad="444500">
              <a:schemeClr val="bg1">
                <a:lumMod val="20000"/>
                <a:lumOff val="80000"/>
                <a:alpha val="32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656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hape 69"/>
          <p:cNvSpPr>
            <a:spLocks noGrp="1"/>
          </p:cNvSpPr>
          <p:nvPr>
            <p:ph type="body" sz="half" idx="1"/>
          </p:nvPr>
        </p:nvSpPr>
        <p:spPr>
          <a:xfrm>
            <a:off x="239486" y="2789118"/>
            <a:ext cx="3060762" cy="1143000"/>
          </a:xfrm>
        </p:spPr>
        <p:txBody>
          <a:bodyPr>
            <a:normAutofit fontScale="92500" lnSpcReduction="10000"/>
          </a:bodyPr>
          <a:lstStyle/>
          <a:p>
            <a:pPr marL="0" lvl="1" indent="0"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en-US" altLang="en-US" sz="2400" dirty="0">
                <a:solidFill>
                  <a:schemeClr val="tx1"/>
                </a:solidFill>
                <a:latin typeface="Trebuchet MS" pitchFamily="34" charset="0"/>
                <a:ea typeface="Trebuchet MS" pitchFamily="34" charset="0"/>
                <a:cs typeface="Trebuchet MS" pitchFamily="34" charset="0"/>
              </a:rPr>
              <a:t>Study the map. </a:t>
            </a:r>
          </a:p>
          <a:p>
            <a:pPr marL="0" lvl="1" indent="0"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en-US" altLang="en-US" sz="2400" dirty="0">
                <a:solidFill>
                  <a:schemeClr val="tx1"/>
                </a:solidFill>
                <a:latin typeface="Trebuchet MS" pitchFamily="34" charset="0"/>
                <a:ea typeface="Trebuchet MS" pitchFamily="34" charset="0"/>
                <a:cs typeface="Trebuchet MS" pitchFamily="34" charset="0"/>
              </a:rPr>
              <a:t>What does the map depict?</a:t>
            </a:r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xfrm>
            <a:off x="8631238" y="6527800"/>
            <a:ext cx="207962" cy="295275"/>
          </a:xfrm>
          <a:prstGeom prst="rect">
            <a:avLst/>
          </a:prstGeom>
          <a:extLst>
            <a:ext uri="{C572A759-6A51-4108-AA02-DFA0A04FC94B}"/>
          </a:extLst>
        </p:spPr>
        <p:txBody>
          <a:bodyPr/>
          <a:lstStyle/>
          <a:p>
            <a:pPr>
              <a:defRPr/>
            </a:pPr>
            <a:fld id="{7ACA4088-8252-4BA4-8008-25CC244E7A5C}" type="slidenum">
              <a:rPr/>
              <a:pPr>
                <a:defRPr/>
              </a:pPr>
              <a:t>2</a:t>
            </a:fld>
            <a:endParaRPr dirty="0"/>
          </a:p>
        </p:txBody>
      </p:sp>
      <p:sp>
        <p:nvSpPr>
          <p:cNvPr id="68" name="Shape 68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143000"/>
          </a:xfrm>
        </p:spPr>
        <p:txBody>
          <a:bodyPr vert="horz" wrap="square" tIns="45720" bIns="45720" numCol="1" anchorCtr="0" compatLnSpc="1">
            <a:prstTxWarp prst="textNoShape">
              <a:avLst/>
            </a:prstTxWarp>
          </a:bodyPr>
          <a:lstStyle/>
          <a:p>
            <a:pPr defTabSz="868363" eaLnBrk="1" hangingPunct="1"/>
            <a:r>
              <a:rPr lang="en-US" altLang="en-US" sz="4100" dirty="0">
                <a:effectLst>
                  <a:outerShdw blurRad="38100" dist="38100" dir="2700000" algn="tl">
                    <a:srgbClr val="FFFFFF"/>
                  </a:outerShdw>
                </a:effectLst>
                <a:latin typeface="Trebuchet MS" pitchFamily="34" charset="0"/>
                <a:ea typeface="Trebuchet MS" pitchFamily="34" charset="0"/>
                <a:cs typeface="Trebuchet MS" pitchFamily="34" charset="0"/>
              </a:rPr>
              <a:t>Monday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018AA24-BD17-E030-F3FA-6566D1CB9F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6" t="5237" r="6986" b="7460"/>
          <a:stretch/>
        </p:blipFill>
        <p:spPr bwMode="auto">
          <a:xfrm>
            <a:off x="3689477" y="93213"/>
            <a:ext cx="5215037" cy="6764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192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hape 69"/>
          <p:cNvSpPr>
            <a:spLocks noGrp="1"/>
          </p:cNvSpPr>
          <p:nvPr>
            <p:ph type="body" sz="half" idx="1"/>
          </p:nvPr>
        </p:nvSpPr>
        <p:spPr>
          <a:xfrm>
            <a:off x="238719" y="2749014"/>
            <a:ext cx="3690257" cy="1444614"/>
          </a:xfrm>
        </p:spPr>
        <p:txBody>
          <a:bodyPr>
            <a:normAutofit lnSpcReduction="10000"/>
          </a:bodyPr>
          <a:lstStyle/>
          <a:p>
            <a:pPr marL="0" lvl="1" indent="0"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en-US" altLang="en-US" sz="2400" dirty="0">
                <a:solidFill>
                  <a:schemeClr val="tx1"/>
                </a:solidFill>
                <a:latin typeface="Trebuchet MS" pitchFamily="34" charset="0"/>
                <a:ea typeface="Trebuchet MS" pitchFamily="34" charset="0"/>
                <a:cs typeface="Trebuchet MS" pitchFamily="34" charset="0"/>
              </a:rPr>
              <a:t>What is the range of average annual rainfall for the entire state of Louisiana?</a:t>
            </a:r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xfrm>
            <a:off x="8631238" y="6527800"/>
            <a:ext cx="207962" cy="295275"/>
          </a:xfrm>
          <a:prstGeom prst="rect">
            <a:avLst/>
          </a:prstGeom>
          <a:extLst>
            <a:ext uri="{C572A759-6A51-4108-AA02-DFA0A04FC94B}"/>
          </a:extLst>
        </p:spPr>
        <p:txBody>
          <a:bodyPr/>
          <a:lstStyle/>
          <a:p>
            <a:pPr>
              <a:defRPr/>
            </a:pPr>
            <a:fld id="{1703E38E-057B-40E7-A45A-E91A376C1748}" type="slidenum">
              <a:rPr/>
              <a:pPr>
                <a:defRPr/>
              </a:pPr>
              <a:t>3</a:t>
            </a:fld>
            <a:endParaRPr dirty="0"/>
          </a:p>
        </p:txBody>
      </p:sp>
      <p:sp>
        <p:nvSpPr>
          <p:cNvPr id="68" name="Shape 68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143000"/>
          </a:xfrm>
        </p:spPr>
        <p:txBody>
          <a:bodyPr vert="horz" wrap="square" tIns="45720" bIns="45720" numCol="1" anchorCtr="0" compatLnSpc="1">
            <a:prstTxWarp prst="textNoShape">
              <a:avLst/>
            </a:prstTxWarp>
          </a:bodyPr>
          <a:lstStyle/>
          <a:p>
            <a:pPr defTabSz="868363" eaLnBrk="1" hangingPunct="1"/>
            <a:r>
              <a:rPr lang="en-US" altLang="en-US" sz="4100" dirty="0">
                <a:effectLst>
                  <a:outerShdw blurRad="38100" dist="38100" dir="2700000" algn="tl">
                    <a:srgbClr val="FFFFFF"/>
                  </a:outerShdw>
                </a:effectLst>
                <a:latin typeface="Trebuchet MS" pitchFamily="34" charset="0"/>
                <a:ea typeface="Trebuchet MS" pitchFamily="34" charset="0"/>
                <a:cs typeface="Trebuchet MS" pitchFamily="34" charset="0"/>
              </a:rPr>
              <a:t>Tuesday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C693E6-5579-66D3-4F96-35C75210F6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6" t="5237" r="6986" b="7460"/>
          <a:stretch/>
        </p:blipFill>
        <p:spPr bwMode="auto">
          <a:xfrm>
            <a:off x="3928976" y="97985"/>
            <a:ext cx="5089344" cy="6601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19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xfrm>
            <a:off x="8631238" y="6527800"/>
            <a:ext cx="207962" cy="295275"/>
          </a:xfrm>
          <a:prstGeom prst="rect">
            <a:avLst/>
          </a:prstGeom>
          <a:extLst>
            <a:ext uri="{C572A759-6A51-4108-AA02-DFA0A04FC94B}"/>
          </a:extLst>
        </p:spPr>
        <p:txBody>
          <a:bodyPr/>
          <a:lstStyle/>
          <a:p>
            <a:pPr>
              <a:defRPr/>
            </a:pPr>
            <a:fld id="{5D19499E-0817-4464-A42E-D0D0137DE8E6}" type="slidenum">
              <a:rPr/>
              <a:pPr>
                <a:defRPr/>
              </a:pPr>
              <a:t>4</a:t>
            </a:fld>
            <a:endParaRPr dirty="0"/>
          </a:p>
        </p:txBody>
      </p:sp>
      <p:sp>
        <p:nvSpPr>
          <p:cNvPr id="68" name="Shape 68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143000"/>
          </a:xfrm>
        </p:spPr>
        <p:txBody>
          <a:bodyPr vert="horz" wrap="square" tIns="45720" bIns="45720" numCol="1" anchorCtr="0" compatLnSpc="1">
            <a:prstTxWarp prst="textNoShape">
              <a:avLst/>
            </a:prstTxWarp>
          </a:bodyPr>
          <a:lstStyle/>
          <a:p>
            <a:pPr defTabSz="868363" eaLnBrk="1" hangingPunct="1"/>
            <a:r>
              <a:rPr lang="en-US" altLang="en-US" sz="4100" dirty="0">
                <a:effectLst>
                  <a:outerShdw blurRad="38100" dist="38100" dir="2700000" algn="tl">
                    <a:srgbClr val="FFFFFF"/>
                  </a:outerShdw>
                </a:effectLst>
                <a:latin typeface="Trebuchet MS" pitchFamily="34" charset="0"/>
                <a:ea typeface="Trebuchet MS" pitchFamily="34" charset="0"/>
                <a:cs typeface="Trebuchet MS" pitchFamily="34" charset="0"/>
              </a:rPr>
              <a:t>Wednesday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C2EF6C-517F-69A0-65FB-2E1A62876828}"/>
              </a:ext>
            </a:extLst>
          </p:cNvPr>
          <p:cNvSpPr txBox="1"/>
          <p:nvPr/>
        </p:nvSpPr>
        <p:spPr>
          <a:xfrm>
            <a:off x="255613" y="2118566"/>
            <a:ext cx="3678605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dirty="0"/>
              <a:t>What region of the state has the least rainfall? Which has the most? How much rain, on average, does our region receive? </a:t>
            </a:r>
          </a:p>
          <a:p>
            <a:endParaRPr lang="en-US" altLang="en-US" sz="1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14B392-B483-46B1-B0F1-8EACDBBDAE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6" t="5237" r="6986" b="7460"/>
          <a:stretch/>
        </p:blipFill>
        <p:spPr bwMode="auto">
          <a:xfrm>
            <a:off x="3934218" y="34925"/>
            <a:ext cx="5147162" cy="6676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525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hape 69"/>
          <p:cNvSpPr>
            <a:spLocks noGrp="1"/>
          </p:cNvSpPr>
          <p:nvPr>
            <p:ph type="body" sz="half" idx="1"/>
          </p:nvPr>
        </p:nvSpPr>
        <p:spPr>
          <a:xfrm>
            <a:off x="260990" y="2714168"/>
            <a:ext cx="3673227" cy="1363846"/>
          </a:xfrm>
        </p:spPr>
        <p:txBody>
          <a:bodyPr>
            <a:normAutofit fontScale="92500" lnSpcReduction="10000"/>
          </a:bodyPr>
          <a:lstStyle/>
          <a:p>
            <a:pPr marL="0" lvl="1" indent="0"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en-US" altLang="en-US" sz="2400" dirty="0">
                <a:solidFill>
                  <a:schemeClr val="tx1"/>
                </a:solidFill>
                <a:latin typeface="Trebuchet MS" pitchFamily="34" charset="0"/>
                <a:ea typeface="Trebuchet MS" pitchFamily="34" charset="0"/>
                <a:cs typeface="Trebuchet MS" pitchFamily="34" charset="0"/>
              </a:rPr>
              <a:t>Why do you think the mapmaker chose these colors to represent the range of precipitation?</a:t>
            </a:r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xfrm>
            <a:off x="8631238" y="6527800"/>
            <a:ext cx="207962" cy="295275"/>
          </a:xfrm>
          <a:prstGeom prst="rect">
            <a:avLst/>
          </a:prstGeom>
          <a:extLst>
            <a:ext uri="{C572A759-6A51-4108-AA02-DFA0A04FC94B}"/>
          </a:extLst>
        </p:spPr>
        <p:txBody>
          <a:bodyPr/>
          <a:lstStyle/>
          <a:p>
            <a:pPr>
              <a:defRPr/>
            </a:pPr>
            <a:fld id="{1E2DDD9F-669C-4265-A116-D173E83005ED}" type="slidenum">
              <a:rPr/>
              <a:pPr>
                <a:defRPr/>
              </a:pPr>
              <a:t>5</a:t>
            </a:fld>
            <a:endParaRPr dirty="0"/>
          </a:p>
        </p:txBody>
      </p:sp>
      <p:sp>
        <p:nvSpPr>
          <p:cNvPr id="68" name="Shape 68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143000"/>
          </a:xfrm>
        </p:spPr>
        <p:txBody>
          <a:bodyPr vert="horz" wrap="square" tIns="45720" bIns="45720" numCol="1" anchorCtr="0" compatLnSpc="1">
            <a:prstTxWarp prst="textNoShape">
              <a:avLst/>
            </a:prstTxWarp>
          </a:bodyPr>
          <a:lstStyle/>
          <a:p>
            <a:pPr defTabSz="868363" eaLnBrk="1" hangingPunct="1"/>
            <a:r>
              <a:rPr lang="en-US" altLang="en-US" sz="4100" dirty="0">
                <a:effectLst>
                  <a:outerShdw blurRad="38100" dist="38100" dir="2700000" algn="tl">
                    <a:srgbClr val="FFFFFF"/>
                  </a:outerShdw>
                </a:effectLst>
                <a:latin typeface="Trebuchet MS" pitchFamily="34" charset="0"/>
                <a:ea typeface="Trebuchet MS" pitchFamily="34" charset="0"/>
                <a:cs typeface="Trebuchet MS" pitchFamily="34" charset="0"/>
              </a:rPr>
              <a:t>Thursday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EAB5330-B6BA-4085-8A48-11AB24A690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6" t="5237" r="6986" b="7460"/>
          <a:stretch/>
        </p:blipFill>
        <p:spPr bwMode="auto">
          <a:xfrm>
            <a:off x="3934217" y="47933"/>
            <a:ext cx="5126143" cy="66494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540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hape 69"/>
          <p:cNvSpPr>
            <a:spLocks noGrp="1"/>
          </p:cNvSpPr>
          <p:nvPr>
            <p:ph type="body" sz="half" idx="1"/>
          </p:nvPr>
        </p:nvSpPr>
        <p:spPr>
          <a:xfrm>
            <a:off x="209480" y="1681655"/>
            <a:ext cx="3563733" cy="3405351"/>
          </a:xfrm>
        </p:spPr>
        <p:txBody>
          <a:bodyPr>
            <a:normAutofit/>
          </a:bodyPr>
          <a:lstStyle/>
          <a:p>
            <a:pPr marL="0" lvl="1" indent="0"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en-US" altLang="en-US" sz="2200" dirty="0">
                <a:solidFill>
                  <a:schemeClr val="tx1"/>
                </a:solidFill>
                <a:latin typeface="Trebuchet MS" pitchFamily="34" charset="0"/>
                <a:ea typeface="Trebuchet MS" pitchFamily="34" charset="0"/>
                <a:cs typeface="Trebuchet MS" pitchFamily="34" charset="0"/>
              </a:rPr>
              <a:t>List three professions in Louisiana that may use a map like this in their work.</a:t>
            </a:r>
          </a:p>
          <a:p>
            <a:pPr marL="0" lvl="1" indent="0"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en-US" altLang="en-US" sz="2200" dirty="0">
                <a:solidFill>
                  <a:schemeClr val="tx1"/>
                </a:solidFill>
                <a:latin typeface="Trebuchet MS" pitchFamily="34" charset="0"/>
                <a:ea typeface="Trebuchet MS" pitchFamily="34" charset="0"/>
                <a:cs typeface="Trebuchet MS" pitchFamily="34" charset="0"/>
              </a:rPr>
              <a:t>Explain your thinking. </a:t>
            </a:r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xfrm>
            <a:off x="8631238" y="6527800"/>
            <a:ext cx="207962" cy="295275"/>
          </a:xfrm>
          <a:prstGeom prst="rect">
            <a:avLst/>
          </a:prstGeom>
          <a:extLst>
            <a:ext uri="{C572A759-6A51-4108-AA02-DFA0A04FC94B}"/>
          </a:extLst>
        </p:spPr>
        <p:txBody>
          <a:bodyPr/>
          <a:lstStyle/>
          <a:p>
            <a:pPr>
              <a:defRPr/>
            </a:pPr>
            <a:fld id="{2ECE2E99-0C91-4BCC-B61B-7AAF297F8A13}" type="slidenum">
              <a:rPr/>
              <a:pPr>
                <a:defRPr/>
              </a:pPr>
              <a:t>6</a:t>
            </a:fld>
            <a:endParaRPr dirty="0"/>
          </a:p>
        </p:txBody>
      </p:sp>
      <p:sp>
        <p:nvSpPr>
          <p:cNvPr id="68" name="Shape 68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143000"/>
          </a:xfrm>
        </p:spPr>
        <p:txBody>
          <a:bodyPr vert="horz" wrap="square" tIns="45720" bIns="45720" numCol="1" anchorCtr="0" compatLnSpc="1">
            <a:prstTxWarp prst="textNoShape">
              <a:avLst/>
            </a:prstTxWarp>
          </a:bodyPr>
          <a:lstStyle/>
          <a:p>
            <a:pPr defTabSz="868363" eaLnBrk="1" hangingPunct="1"/>
            <a:r>
              <a:rPr lang="en-US" altLang="en-US" sz="4100" dirty="0">
                <a:effectLst>
                  <a:outerShdw blurRad="38100" dist="38100" dir="2700000" algn="tl">
                    <a:srgbClr val="FFFFFF"/>
                  </a:outerShdw>
                </a:effectLst>
                <a:latin typeface="Trebuchet MS" pitchFamily="34" charset="0"/>
                <a:ea typeface="Trebuchet MS" pitchFamily="34" charset="0"/>
                <a:cs typeface="Trebuchet MS" pitchFamily="34" charset="0"/>
              </a:rPr>
              <a:t>Friday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5C8503F-CEC5-97FD-C3FB-109ACC9BE1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6" t="5237" r="6986" b="7460"/>
          <a:stretch/>
        </p:blipFill>
        <p:spPr bwMode="auto">
          <a:xfrm>
            <a:off x="3934218" y="123649"/>
            <a:ext cx="5084102" cy="6594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61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/>
          </p:cNvSpPr>
          <p:nvPr>
            <p:ph type="sldNum" sz="quarter" idx="12"/>
          </p:nvPr>
        </p:nvSpPr>
        <p:spPr>
          <a:xfrm>
            <a:off x="8450500" y="6528117"/>
            <a:ext cx="312500" cy="29464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7</a:t>
            </a:fld>
            <a:endParaRPr dirty="0"/>
          </a:p>
        </p:txBody>
      </p:sp>
      <p:sp>
        <p:nvSpPr>
          <p:cNvPr id="207" name="Shape 207"/>
          <p:cNvSpPr/>
          <p:nvPr/>
        </p:nvSpPr>
        <p:spPr>
          <a:xfrm>
            <a:off x="311650" y="5542756"/>
            <a:ext cx="7924800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en-US" dirty="0">
                <a:solidFill>
                  <a:srgbClr val="FEFBFF"/>
                </a:solidFill>
              </a:rPr>
              <a:t>Image Credits</a:t>
            </a:r>
          </a:p>
          <a:p>
            <a:pPr>
              <a:defRPr sz="1200">
                <a:solidFill>
                  <a:srgbClr val="FFFFFF"/>
                </a:solidFill>
              </a:defRPr>
            </a:pPr>
            <a:endParaRPr lang="en-US" dirty="0">
              <a:solidFill>
                <a:srgbClr val="FEFBFF"/>
              </a:solidFill>
            </a:endParaRPr>
          </a:p>
          <a:p>
            <a:pPr>
              <a:defRPr sz="1200">
                <a:solidFill>
                  <a:srgbClr val="FFFFFF"/>
                </a:solidFill>
              </a:defRPr>
            </a:pPr>
            <a:r>
              <a:rPr lang="en-US" dirty="0">
                <a:solidFill>
                  <a:srgbClr val="FEFBFF"/>
                </a:solidFill>
              </a:rPr>
              <a:t>Title Slide: </a:t>
            </a:r>
            <a:r>
              <a:rPr lang="en-US" sz="1200" dirty="0"/>
              <a:t>Old Louisiana State Capitol</a:t>
            </a:r>
            <a:r>
              <a:rPr lang="en-US" dirty="0">
                <a:solidFill>
                  <a:srgbClr val="FEFBFF"/>
                </a:solidFill>
              </a:rPr>
              <a:t>, Public Domain, Wikimedia Commons</a:t>
            </a:r>
          </a:p>
          <a:p>
            <a:pPr>
              <a:defRPr sz="1200">
                <a:solidFill>
                  <a:srgbClr val="FFFFFF"/>
                </a:solidFill>
              </a:defRPr>
            </a:pPr>
            <a:r>
              <a:rPr lang="en-US" dirty="0">
                <a:solidFill>
                  <a:srgbClr val="FEFBFF"/>
                </a:solidFill>
              </a:rPr>
              <a:t>End Slide: </a:t>
            </a:r>
            <a:r>
              <a:rPr lang="en-US" sz="1200" dirty="0"/>
              <a:t>Monroe, Louisiana skyline in 2021</a:t>
            </a:r>
            <a:r>
              <a:rPr lang="en-US" dirty="0">
                <a:solidFill>
                  <a:srgbClr val="FEFBFF"/>
                </a:solidFill>
              </a:rPr>
              <a:t>, by </a:t>
            </a:r>
            <a:r>
              <a:rPr lang="en-US" sz="1200" dirty="0"/>
              <a:t>TheLionHasSeen</a:t>
            </a:r>
            <a:r>
              <a:rPr lang="en-US" dirty="0">
                <a:solidFill>
                  <a:srgbClr val="FEFBFF"/>
                </a:solidFill>
              </a:rPr>
              <a:t>, Uploaded 12 April 2021, Wikimedia Commons</a:t>
            </a:r>
          </a:p>
        </p:txBody>
      </p:sp>
    </p:spTree>
    <p:extLst>
      <p:ext uri="{BB962C8B-B14F-4D97-AF65-F5344CB8AC3E}">
        <p14:creationId xmlns:p14="http://schemas.microsoft.com/office/powerpoint/2010/main" val="428923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" grpId="0" animBg="1" advAuto="0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rebuchet MS"/>
            <a:ea typeface="Trebuchet MS"/>
            <a:cs typeface="Trebuchet M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rebuchet MS"/>
            <a:ea typeface="Trebuchet MS"/>
            <a:cs typeface="Trebuchet M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{18C7E3F8-30C8-4146-B4D3-D5FF75B123FB}tf10001060</Template>
  <TotalTime>1401</TotalTime>
  <Words>223</Words>
  <Application>Microsoft Macintosh PowerPoint</Application>
  <PresentationFormat>On-screen Show (4:3)</PresentationFormat>
  <Paragraphs>30</Paragraphs>
  <Slides>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Trebuchet MS</vt:lpstr>
      <vt:lpstr>Wingdings</vt:lpstr>
      <vt:lpstr>Wingdings 3</vt:lpstr>
      <vt:lpstr>Facet</vt:lpstr>
      <vt:lpstr>PowerPoint Presentation</vt:lpstr>
      <vt:lpstr>Monday</vt:lpstr>
      <vt:lpstr>Tuesday</vt:lpstr>
      <vt:lpstr>Wednesday</vt:lpstr>
      <vt:lpstr>Thursday</vt:lpstr>
      <vt:lpstr>Friday</vt:lpstr>
      <vt:lpstr>PowerPoint Presentation</vt:lpstr>
    </vt:vector>
  </TitlesOfParts>
  <Manager/>
  <Company>(c)Clairmont Press, Inc. 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Smart Skills</dc:title>
  <dc:subject/>
  <dc:creator> </dc:creator>
  <cp:keywords/>
  <dc:description/>
  <cp:lastModifiedBy>Emmett Mullins</cp:lastModifiedBy>
  <cp:revision>30</cp:revision>
  <dcterms:modified xsi:type="dcterms:W3CDTF">2023-08-10T21:32:21Z</dcterms:modified>
  <cp:category/>
</cp:coreProperties>
</file>