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9"/>
  </p:notesMasterIdLst>
  <p:sldIdLst>
    <p:sldId id="299" r:id="rId2"/>
    <p:sldId id="292" r:id="rId3"/>
    <p:sldId id="293" r:id="rId4"/>
    <p:sldId id="294" r:id="rId5"/>
    <p:sldId id="295" r:id="rId6"/>
    <p:sldId id="296" r:id="rId7"/>
    <p:sldId id="30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EF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9449"/>
  </p:normalViewPr>
  <p:slideViewPr>
    <p:cSldViewPr snapToGrid="0" snapToObjects="1">
      <p:cViewPr varScale="1">
        <p:scale>
          <a:sx n="151" d="100"/>
          <a:sy n="151" d="100"/>
        </p:scale>
        <p:origin x="1832"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endParaRPr/>
          </a:p>
        </p:txBody>
      </p:sp>
      <p:sp>
        <p:nvSpPr>
          <p:cNvPr id="57" name="Shape 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56927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The</a:t>
            </a:r>
            <a:r>
              <a:rPr lang="en-US" baseline="0" dirty="0"/>
              <a:t> date range is 1485-1510. The purpose is to list the significant events in the Age of Exploration.</a:t>
            </a:r>
            <a:endParaRPr lang="en-US" dirty="0"/>
          </a:p>
          <a:p>
            <a:endParaRPr lang="en-US" dirty="0"/>
          </a:p>
        </p:txBody>
      </p:sp>
    </p:spTree>
    <p:extLst>
      <p:ext uri="{BB962C8B-B14F-4D97-AF65-F5344CB8AC3E}">
        <p14:creationId xmlns:p14="http://schemas.microsoft.com/office/powerpoint/2010/main" val="3193573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Five years passed between the two events.</a:t>
            </a:r>
          </a:p>
          <a:p>
            <a:endParaRPr lang="en-US" dirty="0"/>
          </a:p>
        </p:txBody>
      </p:sp>
    </p:spTree>
    <p:extLst>
      <p:ext uri="{BB962C8B-B14F-4D97-AF65-F5344CB8AC3E}">
        <p14:creationId xmlns:p14="http://schemas.microsoft.com/office/powerpoint/2010/main" val="2542520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Vasco da Gama sailed to and from India in 1498.</a:t>
            </a:r>
          </a:p>
          <a:p>
            <a:r>
              <a:rPr lang="en-US" dirty="0"/>
              <a:t>Use another reference source such as online encyclopedia.</a:t>
            </a:r>
            <a:r>
              <a:rPr lang="en-US" baseline="0" dirty="0"/>
              <a:t> </a:t>
            </a:r>
            <a:endParaRPr lang="en-US" dirty="0"/>
          </a:p>
        </p:txBody>
      </p:sp>
    </p:spTree>
    <p:extLst>
      <p:ext uri="{BB962C8B-B14F-4D97-AF65-F5344CB8AC3E}">
        <p14:creationId xmlns:p14="http://schemas.microsoft.com/office/powerpoint/2010/main" val="3076420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The</a:t>
            </a:r>
            <a:r>
              <a:rPr lang="en-US" baseline="0" dirty="0"/>
              <a:t> timeline would need to be much longer, adding over 200 years. This is an opportunity to help students understand the large period between the landing of Columbus and the development of colonies in North America. </a:t>
            </a:r>
            <a:endParaRPr lang="en-US" dirty="0"/>
          </a:p>
          <a:p>
            <a:endParaRPr lang="en-US" dirty="0"/>
          </a:p>
        </p:txBody>
      </p:sp>
    </p:spTree>
    <p:extLst>
      <p:ext uri="{BB962C8B-B14F-4D97-AF65-F5344CB8AC3E}">
        <p14:creationId xmlns:p14="http://schemas.microsoft.com/office/powerpoint/2010/main" val="3903446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en-US" dirty="0"/>
              <a:t>Answers will vary. Students</a:t>
            </a:r>
            <a:r>
              <a:rPr lang="en-US" baseline="0" dirty="0"/>
              <a:t> may indicate that pictures or maps would be helpful. Also, they may suggest a longer timeline to make room </a:t>
            </a:r>
            <a:r>
              <a:rPr lang="en-US" baseline="0"/>
              <a:t>for additional </a:t>
            </a:r>
            <a:r>
              <a:rPr lang="en-US" baseline="0" dirty="0"/>
              <a:t>key events. </a:t>
            </a:r>
            <a:endParaRPr lang="en-US" dirty="0"/>
          </a:p>
          <a:p>
            <a:endParaRPr lang="en-US" dirty="0"/>
          </a:p>
        </p:txBody>
      </p:sp>
    </p:spTree>
    <p:extLst>
      <p:ext uri="{BB962C8B-B14F-4D97-AF65-F5344CB8AC3E}">
        <p14:creationId xmlns:p14="http://schemas.microsoft.com/office/powerpoint/2010/main" val="3096184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35278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5810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45104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99538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1824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282278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8/6/23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62196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213703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1" name="Shape 31"/>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9" indent="-320039">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
        <p:nvSpPr>
          <p:cNvPr id="33" name="Shape 33"/>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1383797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8/6/23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57477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68483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68273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59636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79827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912095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8/6/23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8198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15473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8/6/23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1944537145"/>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0" name="Shape 60"/>
          <p:cNvSpPr/>
          <p:nvPr/>
        </p:nvSpPr>
        <p:spPr>
          <a:xfrm>
            <a:off x="7543800" y="6545790"/>
            <a:ext cx="1600200"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20</a:t>
            </a:r>
            <a:r>
              <a:rPr lang="en-US" dirty="0"/>
              <a:t>23</a:t>
            </a:r>
            <a:r>
              <a:rPr dirty="0"/>
              <a:t> Clairmont Press</a:t>
            </a:r>
          </a:p>
        </p:txBody>
      </p:sp>
      <p:sp>
        <p:nvSpPr>
          <p:cNvPr id="6" name="Shape 59">
            <a:extLst>
              <a:ext uri="{FF2B5EF4-FFF2-40B4-BE49-F238E27FC236}">
                <a16:creationId xmlns:a16="http://schemas.microsoft.com/office/drawing/2014/main" id="{B63CE2EC-53D4-6348-9DFE-68F417C48EBD}"/>
              </a:ext>
            </a:extLst>
          </p:cNvPr>
          <p:cNvSpPr/>
          <p:nvPr/>
        </p:nvSpPr>
        <p:spPr>
          <a:xfrm>
            <a:off x="0" y="4451579"/>
            <a:ext cx="9141246" cy="1446550"/>
          </a:xfrm>
          <a:prstGeom prst="rect">
            <a:avLst/>
          </a:prstGeom>
          <a:solidFill>
            <a:srgbClr val="DCE6F2">
              <a:alpha val="32000"/>
            </a:srgbClr>
          </a:solidFill>
          <a:ln w="12700">
            <a:miter lim="400000"/>
          </a:ln>
          <a:extLst>
            <a:ext uri="{C572A759-6A51-4108-AA02-DFA0A04FC94B}">
              <ma14:wrappingTextBoxFlag xmlns="" xmlns:ma14="http://schemas.microsoft.com/office/mac/drawingml/2011/main"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SMART SKILLS</a:t>
            </a:r>
          </a:p>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Week 14 </a:t>
            </a:r>
            <a:r>
              <a:rPr lang="mr-IN" sz="4400" b="1" dirty="0">
                <a:ln w="3175">
                  <a:solidFill>
                    <a:schemeClr val="tx1"/>
                  </a:solidFill>
                </a:ln>
              </a:rPr>
              <a:t>–</a:t>
            </a:r>
            <a:r>
              <a:rPr lang="en-US" sz="4400" b="1" dirty="0">
                <a:ln w="3175">
                  <a:solidFill>
                    <a:schemeClr val="tx1"/>
                  </a:solidFill>
                </a:ln>
              </a:rPr>
              <a:t> </a:t>
            </a:r>
            <a:r>
              <a:rPr lang="en-US" sz="4400" b="1">
                <a:ln w="3175">
                  <a:solidFill>
                    <a:schemeClr val="tx1"/>
                  </a:solidFill>
                </a:ln>
              </a:rPr>
              <a:t>Timeline 3</a:t>
            </a:r>
            <a:endParaRPr sz="4400" b="1" dirty="0">
              <a:ln w="3175">
                <a:solidFill>
                  <a:schemeClr val="tx1"/>
                </a:solidFill>
              </a:ln>
            </a:endParaRPr>
          </a:p>
        </p:txBody>
      </p:sp>
      <p:pic>
        <p:nvPicPr>
          <p:cNvPr id="2" name="Picture 1">
            <a:extLst>
              <a:ext uri="{FF2B5EF4-FFF2-40B4-BE49-F238E27FC236}">
                <a16:creationId xmlns:a16="http://schemas.microsoft.com/office/drawing/2014/main" id="{9A629BDA-1C5D-A022-AF1C-82886204995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105900" y="2002972"/>
            <a:ext cx="6929445" cy="2213573"/>
          </a:xfrm>
          <a:prstGeom prst="rect">
            <a:avLst/>
          </a:prstGeom>
          <a:ln>
            <a:noFill/>
          </a:ln>
          <a:effectLst>
            <a:glow rad="444500">
              <a:schemeClr val="bg1">
                <a:lumMod val="20000"/>
                <a:lumOff val="80000"/>
                <a:alpha val="32000"/>
              </a:schemeClr>
            </a:glow>
            <a:outerShdw blurRad="63500" sx="102000" sy="102000" algn="ctr" rotWithShape="0">
              <a:prstClr val="black">
                <a:alpha val="40000"/>
              </a:prstClr>
            </a:outerShdw>
          </a:effectLst>
        </p:spPr>
      </p:pic>
    </p:spTree>
    <p:extLst>
      <p:ext uri="{BB962C8B-B14F-4D97-AF65-F5344CB8AC3E}">
        <p14:creationId xmlns:p14="http://schemas.microsoft.com/office/powerpoint/2010/main" val="97656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sz="half" idx="1"/>
          </p:nvPr>
        </p:nvSpPr>
        <p:spPr>
          <a:xfrm>
            <a:off x="457200" y="5791606"/>
            <a:ext cx="8229600" cy="660311"/>
          </a:xfrm>
          <a:prstGeom prst="rect">
            <a:avLst/>
          </a:prstGeom>
        </p:spPr>
        <p:txBody>
          <a:bodyPr>
            <a:normAutofit/>
          </a:bodyPr>
          <a:lstStyle/>
          <a:p>
            <a:pPr marL="0" lvl="1" indent="0">
              <a:lnSpc>
                <a:spcPct val="100000"/>
              </a:lnSpc>
              <a:buNone/>
            </a:pPr>
            <a:r>
              <a:rPr lang="en-US" sz="1600" dirty="0"/>
              <a:t>Study the timeline. What years are included? What is the purpose of the timeline? </a:t>
            </a:r>
            <a:endParaRPr sz="1600" dirty="0"/>
          </a:p>
        </p:txBody>
      </p:sp>
      <p:sp>
        <p:nvSpPr>
          <p:cNvPr id="70" name="Shape 70"/>
          <p:cNvSpPr>
            <a:spLocks noGrp="1"/>
          </p:cNvSpPr>
          <p:nvPr>
            <p:ph type="sldNum" sz="quarter" idx="2"/>
          </p:nvPr>
        </p:nvSpPr>
        <p:spPr>
          <a:xfrm>
            <a:off x="8630880" y="6528117"/>
            <a:ext cx="208321" cy="2946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2</a:t>
            </a:fld>
            <a:endParaRPr/>
          </a:p>
        </p:txBody>
      </p:sp>
      <p:sp>
        <p:nvSpPr>
          <p:cNvPr id="68" name="Shape 68"/>
          <p:cNvSpPr>
            <a:spLocks noGrp="1"/>
          </p:cNvSpPr>
          <p:nvPr>
            <p:ph type="title"/>
          </p:nvPr>
        </p:nvSpPr>
        <p:spPr>
          <a:xfrm>
            <a:off x="0" y="0"/>
            <a:ext cx="8686800" cy="1143000"/>
          </a:xfrm>
          <a:prstGeom prst="rect">
            <a:avLst/>
          </a:prstGeom>
        </p:spPr>
        <p:txBody>
          <a:bodyPr/>
          <a:lstStyle>
            <a:lvl1pPr defTabSz="868680">
              <a:defRPr sz="4180">
                <a:effectLst>
                  <a:outerShdw blurRad="36195" dist="36195" dir="2700000" rotWithShape="0">
                    <a:srgbClr val="000000">
                      <a:alpha val="43137"/>
                    </a:srgbClr>
                  </a:outerShdw>
                </a:effectLst>
              </a:defRPr>
            </a:lvl1pPr>
          </a:lstStyle>
          <a:p>
            <a:r>
              <a:rPr lang="en-US" dirty="0"/>
              <a:t>Monday</a:t>
            </a:r>
            <a:endParaRPr dirty="0"/>
          </a:p>
        </p:txBody>
      </p:sp>
      <p:pic>
        <p:nvPicPr>
          <p:cNvPr id="5" name="Picture 4" descr="Age of Exploration.png"/>
          <p:cNvPicPr>
            <a:picLocks noChangeAspect="1"/>
          </p:cNvPicPr>
          <p:nvPr/>
        </p:nvPicPr>
        <p:blipFill>
          <a:blip r:embed="rId3"/>
          <a:stretch>
            <a:fillRect/>
          </a:stretch>
        </p:blipFill>
        <p:spPr>
          <a:xfrm>
            <a:off x="436403" y="943971"/>
            <a:ext cx="8271193" cy="4402139"/>
          </a:xfrm>
          <a:prstGeom prst="rect">
            <a:avLst/>
          </a:prstGeom>
        </p:spPr>
      </p:pic>
    </p:spTree>
    <p:extLst>
      <p:ext uri="{BB962C8B-B14F-4D97-AF65-F5344CB8AC3E}">
        <p14:creationId xmlns:p14="http://schemas.microsoft.com/office/powerpoint/2010/main" val="29082037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xfrm>
            <a:off x="8630880" y="6528117"/>
            <a:ext cx="208321" cy="2946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3</a:t>
            </a:fld>
            <a:endParaRPr/>
          </a:p>
        </p:txBody>
      </p:sp>
      <p:sp>
        <p:nvSpPr>
          <p:cNvPr id="68" name="Shape 68"/>
          <p:cNvSpPr>
            <a:spLocks noGrp="1"/>
          </p:cNvSpPr>
          <p:nvPr>
            <p:ph type="title"/>
          </p:nvPr>
        </p:nvSpPr>
        <p:spPr>
          <a:xfrm>
            <a:off x="0" y="0"/>
            <a:ext cx="8686800" cy="1143000"/>
          </a:xfrm>
          <a:prstGeom prst="rect">
            <a:avLst/>
          </a:prstGeom>
        </p:spPr>
        <p:txBody>
          <a:bodyPr/>
          <a:lstStyle>
            <a:lvl1pPr defTabSz="868680">
              <a:defRPr sz="4180">
                <a:effectLst>
                  <a:outerShdw blurRad="36195" dist="36195" dir="2700000" rotWithShape="0">
                    <a:srgbClr val="000000">
                      <a:alpha val="43137"/>
                    </a:srgbClr>
                  </a:outerShdw>
                </a:effectLst>
              </a:defRPr>
            </a:lvl1pPr>
          </a:lstStyle>
          <a:p>
            <a:r>
              <a:rPr lang="en-US" dirty="0"/>
              <a:t>Tuesday</a:t>
            </a:r>
            <a:endParaRPr dirty="0"/>
          </a:p>
        </p:txBody>
      </p:sp>
      <p:sp>
        <p:nvSpPr>
          <p:cNvPr id="5" name="Shape 69"/>
          <p:cNvSpPr txBox="1">
            <a:spLocks/>
          </p:cNvSpPr>
          <p:nvPr/>
        </p:nvSpPr>
        <p:spPr>
          <a:xfrm>
            <a:off x="457199" y="5781537"/>
            <a:ext cx="8229600" cy="66031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0" lvl="1" indent="0" hangingPunct="1">
              <a:lnSpc>
                <a:spcPct val="100000"/>
              </a:lnSpc>
              <a:buNone/>
            </a:pPr>
            <a:r>
              <a:rPr lang="en-US" sz="1600" dirty="0"/>
              <a:t>How many years passed between Columbus discovering the Bahamas and Cabot discovering Newfoundland?</a:t>
            </a:r>
          </a:p>
        </p:txBody>
      </p:sp>
      <p:pic>
        <p:nvPicPr>
          <p:cNvPr id="7" name="Picture 6" descr="Age of Exploration.png">
            <a:extLst>
              <a:ext uri="{FF2B5EF4-FFF2-40B4-BE49-F238E27FC236}">
                <a16:creationId xmlns:a16="http://schemas.microsoft.com/office/drawing/2014/main" id="{6278712C-A137-D24A-B8FE-18FC454B1FEB}"/>
              </a:ext>
            </a:extLst>
          </p:cNvPr>
          <p:cNvPicPr>
            <a:picLocks noChangeAspect="1"/>
          </p:cNvPicPr>
          <p:nvPr/>
        </p:nvPicPr>
        <p:blipFill>
          <a:blip r:embed="rId3"/>
          <a:stretch>
            <a:fillRect/>
          </a:stretch>
        </p:blipFill>
        <p:spPr>
          <a:xfrm>
            <a:off x="436403" y="943971"/>
            <a:ext cx="8271193" cy="4402139"/>
          </a:xfrm>
          <a:prstGeom prst="rect">
            <a:avLst/>
          </a:prstGeom>
        </p:spPr>
      </p:pic>
    </p:spTree>
    <p:extLst>
      <p:ext uri="{BB962C8B-B14F-4D97-AF65-F5344CB8AC3E}">
        <p14:creationId xmlns:p14="http://schemas.microsoft.com/office/powerpoint/2010/main" val="31638521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sz="half" idx="1"/>
          </p:nvPr>
        </p:nvSpPr>
        <p:spPr>
          <a:xfrm>
            <a:off x="457200" y="5602570"/>
            <a:ext cx="8229600" cy="852659"/>
          </a:xfrm>
          <a:prstGeom prst="rect">
            <a:avLst/>
          </a:prstGeom>
        </p:spPr>
        <p:txBody>
          <a:bodyPr>
            <a:normAutofit/>
          </a:bodyPr>
          <a:lstStyle/>
          <a:p>
            <a:pPr marL="0" lvl="1" indent="0">
              <a:lnSpc>
                <a:spcPct val="100000"/>
              </a:lnSpc>
              <a:buNone/>
            </a:pPr>
            <a:r>
              <a:rPr lang="en-US" sz="1600" dirty="0"/>
              <a:t>Columbus was trying to sail from Europe to India when he discovered the New World. According to the timeline, which explorer was the first to reach India? When? How could you verify this conclusion? </a:t>
            </a:r>
          </a:p>
        </p:txBody>
      </p:sp>
      <p:sp>
        <p:nvSpPr>
          <p:cNvPr id="70" name="Shape 70"/>
          <p:cNvSpPr>
            <a:spLocks noGrp="1"/>
          </p:cNvSpPr>
          <p:nvPr>
            <p:ph type="sldNum" sz="quarter" idx="2"/>
          </p:nvPr>
        </p:nvSpPr>
        <p:spPr>
          <a:xfrm>
            <a:off x="8630880" y="6528117"/>
            <a:ext cx="208321" cy="2946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4</a:t>
            </a:fld>
            <a:endParaRPr/>
          </a:p>
        </p:txBody>
      </p:sp>
      <p:sp>
        <p:nvSpPr>
          <p:cNvPr id="68" name="Shape 68"/>
          <p:cNvSpPr>
            <a:spLocks noGrp="1"/>
          </p:cNvSpPr>
          <p:nvPr>
            <p:ph type="title"/>
          </p:nvPr>
        </p:nvSpPr>
        <p:spPr>
          <a:xfrm>
            <a:off x="0" y="0"/>
            <a:ext cx="8686800" cy="1143000"/>
          </a:xfrm>
          <a:prstGeom prst="rect">
            <a:avLst/>
          </a:prstGeom>
        </p:spPr>
        <p:txBody>
          <a:bodyPr/>
          <a:lstStyle>
            <a:lvl1pPr defTabSz="868680">
              <a:defRPr sz="4180">
                <a:effectLst>
                  <a:outerShdw blurRad="36195" dist="36195" dir="2700000" rotWithShape="0">
                    <a:srgbClr val="000000">
                      <a:alpha val="43137"/>
                    </a:srgbClr>
                  </a:outerShdw>
                </a:effectLst>
              </a:defRPr>
            </a:lvl1pPr>
          </a:lstStyle>
          <a:p>
            <a:r>
              <a:rPr lang="en-US" dirty="0"/>
              <a:t>Wednesday</a:t>
            </a:r>
            <a:endParaRPr dirty="0"/>
          </a:p>
        </p:txBody>
      </p:sp>
      <p:pic>
        <p:nvPicPr>
          <p:cNvPr id="7" name="Picture 6" descr="Age of Exploration.png">
            <a:extLst>
              <a:ext uri="{FF2B5EF4-FFF2-40B4-BE49-F238E27FC236}">
                <a16:creationId xmlns:a16="http://schemas.microsoft.com/office/drawing/2014/main" id="{C5510EB6-1EE2-1146-B9A2-A7A5D7EC5C6C}"/>
              </a:ext>
            </a:extLst>
          </p:cNvPr>
          <p:cNvPicPr>
            <a:picLocks noChangeAspect="1"/>
          </p:cNvPicPr>
          <p:nvPr/>
        </p:nvPicPr>
        <p:blipFill>
          <a:blip r:embed="rId3"/>
          <a:stretch>
            <a:fillRect/>
          </a:stretch>
        </p:blipFill>
        <p:spPr>
          <a:xfrm>
            <a:off x="436403" y="943971"/>
            <a:ext cx="8271193" cy="4402139"/>
          </a:xfrm>
          <a:prstGeom prst="rect">
            <a:avLst/>
          </a:prstGeom>
        </p:spPr>
      </p:pic>
    </p:spTree>
    <p:extLst>
      <p:ext uri="{BB962C8B-B14F-4D97-AF65-F5344CB8AC3E}">
        <p14:creationId xmlns:p14="http://schemas.microsoft.com/office/powerpoint/2010/main" val="28722851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sz="half" idx="1"/>
          </p:nvPr>
        </p:nvSpPr>
        <p:spPr>
          <a:xfrm>
            <a:off x="786579" y="5323455"/>
            <a:ext cx="7570839" cy="1227318"/>
          </a:xfrm>
          <a:prstGeom prst="rect">
            <a:avLst/>
          </a:prstGeom>
        </p:spPr>
        <p:txBody>
          <a:bodyPr>
            <a:normAutofit/>
          </a:bodyPr>
          <a:lstStyle/>
          <a:p>
            <a:pPr marL="0" lvl="1" indent="0">
              <a:lnSpc>
                <a:spcPct val="100000"/>
              </a:lnSpc>
              <a:buNone/>
            </a:pPr>
            <a:r>
              <a:rPr lang="en-US" sz="1500" dirty="0"/>
              <a:t>What would need to be done to add the following entries to the timeline? Sketch the new timeline. </a:t>
            </a:r>
          </a:p>
          <a:p>
            <a:pPr marL="285750" lvl="1" indent="-285750">
              <a:lnSpc>
                <a:spcPct val="100000"/>
              </a:lnSpc>
              <a:buFont typeface="Arial" panose="020B0604020202020204" pitchFamily="34" charset="0"/>
              <a:buChar char="•"/>
            </a:pPr>
            <a:r>
              <a:rPr lang="en-US" sz="1500" dirty="0"/>
              <a:t>The Jamestown colonists arrived in Virginia (1607). </a:t>
            </a:r>
          </a:p>
          <a:p>
            <a:pPr marL="285750" lvl="1" indent="-285750">
              <a:lnSpc>
                <a:spcPct val="100000"/>
              </a:lnSpc>
              <a:buFont typeface="Arial" panose="020B0604020202020204" pitchFamily="34" charset="0"/>
              <a:buChar char="•"/>
            </a:pPr>
            <a:r>
              <a:rPr lang="en-US" sz="1500" dirty="0"/>
              <a:t>Georgia, the last British colony in North America, was founded (1733).</a:t>
            </a:r>
          </a:p>
          <a:p>
            <a:pPr marL="0" lvl="1" indent="0">
              <a:lnSpc>
                <a:spcPct val="100000"/>
              </a:lnSpc>
              <a:buNone/>
            </a:pPr>
            <a:endParaRPr lang="en-US" sz="1600" dirty="0"/>
          </a:p>
        </p:txBody>
      </p:sp>
      <p:sp>
        <p:nvSpPr>
          <p:cNvPr id="70" name="Shape 70"/>
          <p:cNvSpPr>
            <a:spLocks noGrp="1"/>
          </p:cNvSpPr>
          <p:nvPr>
            <p:ph type="sldNum" sz="quarter" idx="2"/>
          </p:nvPr>
        </p:nvSpPr>
        <p:spPr>
          <a:xfrm>
            <a:off x="8630880" y="6528117"/>
            <a:ext cx="208321" cy="2946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5</a:t>
            </a:fld>
            <a:endParaRPr/>
          </a:p>
        </p:txBody>
      </p:sp>
      <p:sp>
        <p:nvSpPr>
          <p:cNvPr id="68" name="Shape 68"/>
          <p:cNvSpPr>
            <a:spLocks noGrp="1"/>
          </p:cNvSpPr>
          <p:nvPr>
            <p:ph type="title"/>
          </p:nvPr>
        </p:nvSpPr>
        <p:spPr>
          <a:xfrm>
            <a:off x="0" y="0"/>
            <a:ext cx="8686800" cy="1143000"/>
          </a:xfrm>
          <a:prstGeom prst="rect">
            <a:avLst/>
          </a:prstGeom>
        </p:spPr>
        <p:txBody>
          <a:bodyPr/>
          <a:lstStyle>
            <a:lvl1pPr defTabSz="868680">
              <a:defRPr sz="4180">
                <a:effectLst>
                  <a:outerShdw blurRad="36195" dist="36195" dir="2700000" rotWithShape="0">
                    <a:srgbClr val="000000">
                      <a:alpha val="43137"/>
                    </a:srgbClr>
                  </a:outerShdw>
                </a:effectLst>
              </a:defRPr>
            </a:lvl1pPr>
          </a:lstStyle>
          <a:p>
            <a:r>
              <a:rPr lang="en-US" dirty="0"/>
              <a:t>Thursday</a:t>
            </a:r>
            <a:endParaRPr dirty="0"/>
          </a:p>
        </p:txBody>
      </p:sp>
      <p:pic>
        <p:nvPicPr>
          <p:cNvPr id="7" name="Picture 6" descr="Age of Exploration.png">
            <a:extLst>
              <a:ext uri="{FF2B5EF4-FFF2-40B4-BE49-F238E27FC236}">
                <a16:creationId xmlns:a16="http://schemas.microsoft.com/office/drawing/2014/main" id="{CD2A84BE-5B95-F246-A021-1235800B669B}"/>
              </a:ext>
            </a:extLst>
          </p:cNvPr>
          <p:cNvPicPr>
            <a:picLocks noChangeAspect="1"/>
          </p:cNvPicPr>
          <p:nvPr/>
        </p:nvPicPr>
        <p:blipFill>
          <a:blip r:embed="rId3"/>
          <a:stretch>
            <a:fillRect/>
          </a:stretch>
        </p:blipFill>
        <p:spPr>
          <a:xfrm>
            <a:off x="436403" y="943971"/>
            <a:ext cx="8271193" cy="4402139"/>
          </a:xfrm>
          <a:prstGeom prst="rect">
            <a:avLst/>
          </a:prstGeom>
        </p:spPr>
      </p:pic>
    </p:spTree>
    <p:extLst>
      <p:ext uri="{BB962C8B-B14F-4D97-AF65-F5344CB8AC3E}">
        <p14:creationId xmlns:p14="http://schemas.microsoft.com/office/powerpoint/2010/main" val="24257188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p:cNvSpPr>
          <p:nvPr>
            <p:ph type="body" sz="half" idx="1"/>
          </p:nvPr>
        </p:nvSpPr>
        <p:spPr>
          <a:xfrm>
            <a:off x="457200" y="5957573"/>
            <a:ext cx="8229600" cy="500337"/>
          </a:xfrm>
          <a:prstGeom prst="rect">
            <a:avLst/>
          </a:prstGeom>
        </p:spPr>
        <p:txBody>
          <a:bodyPr>
            <a:normAutofit/>
          </a:bodyPr>
          <a:lstStyle/>
          <a:p>
            <a:pPr marL="0" indent="0">
              <a:buNone/>
            </a:pPr>
            <a:r>
              <a:rPr lang="en-US" sz="1600" dirty="0"/>
              <a:t>How would you change this timeline to make it more effective or informative?</a:t>
            </a:r>
          </a:p>
        </p:txBody>
      </p:sp>
      <p:sp>
        <p:nvSpPr>
          <p:cNvPr id="70" name="Shape 70"/>
          <p:cNvSpPr>
            <a:spLocks noGrp="1"/>
          </p:cNvSpPr>
          <p:nvPr>
            <p:ph type="sldNum" sz="quarter" idx="2"/>
          </p:nvPr>
        </p:nvSpPr>
        <p:spPr>
          <a:xfrm>
            <a:off x="8630880" y="6528117"/>
            <a:ext cx="208321" cy="2946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6</a:t>
            </a:fld>
            <a:endParaRPr/>
          </a:p>
        </p:txBody>
      </p:sp>
      <p:sp>
        <p:nvSpPr>
          <p:cNvPr id="68" name="Shape 68"/>
          <p:cNvSpPr>
            <a:spLocks noGrp="1"/>
          </p:cNvSpPr>
          <p:nvPr>
            <p:ph type="title"/>
          </p:nvPr>
        </p:nvSpPr>
        <p:spPr>
          <a:xfrm>
            <a:off x="0" y="0"/>
            <a:ext cx="8686800" cy="1143000"/>
          </a:xfrm>
          <a:prstGeom prst="rect">
            <a:avLst/>
          </a:prstGeom>
        </p:spPr>
        <p:txBody>
          <a:bodyPr/>
          <a:lstStyle>
            <a:lvl1pPr defTabSz="868680">
              <a:defRPr sz="4180">
                <a:effectLst>
                  <a:outerShdw blurRad="36195" dist="36195" dir="2700000" rotWithShape="0">
                    <a:srgbClr val="000000">
                      <a:alpha val="43137"/>
                    </a:srgbClr>
                  </a:outerShdw>
                </a:effectLst>
              </a:defRPr>
            </a:lvl1pPr>
          </a:lstStyle>
          <a:p>
            <a:r>
              <a:rPr lang="en-US" dirty="0"/>
              <a:t>Friday</a:t>
            </a:r>
            <a:endParaRPr dirty="0"/>
          </a:p>
        </p:txBody>
      </p:sp>
      <p:pic>
        <p:nvPicPr>
          <p:cNvPr id="7" name="Picture 6" descr="Age of Exploration.png">
            <a:extLst>
              <a:ext uri="{FF2B5EF4-FFF2-40B4-BE49-F238E27FC236}">
                <a16:creationId xmlns:a16="http://schemas.microsoft.com/office/drawing/2014/main" id="{DFEBE7A5-0FB9-574F-8886-569C70483D73}"/>
              </a:ext>
            </a:extLst>
          </p:cNvPr>
          <p:cNvPicPr>
            <a:picLocks noChangeAspect="1"/>
          </p:cNvPicPr>
          <p:nvPr/>
        </p:nvPicPr>
        <p:blipFill>
          <a:blip r:embed="rId3"/>
          <a:stretch>
            <a:fillRect/>
          </a:stretch>
        </p:blipFill>
        <p:spPr>
          <a:xfrm>
            <a:off x="436403" y="943971"/>
            <a:ext cx="8271193" cy="4402139"/>
          </a:xfrm>
          <a:prstGeom prst="rect">
            <a:avLst/>
          </a:prstGeom>
        </p:spPr>
      </p:pic>
    </p:spTree>
    <p:extLst>
      <p:ext uri="{BB962C8B-B14F-4D97-AF65-F5344CB8AC3E}">
        <p14:creationId xmlns:p14="http://schemas.microsoft.com/office/powerpoint/2010/main" val="27395193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6" name="Shape 206"/>
          <p:cNvSpPr>
            <a:spLocks noGrp="1"/>
          </p:cNvSpPr>
          <p:nvPr>
            <p:ph type="sldNum" sz="quarter" idx="12"/>
          </p:nvPr>
        </p:nvSpPr>
        <p:spPr>
          <a:xfrm>
            <a:off x="8450500" y="6528117"/>
            <a:ext cx="312500" cy="294641"/>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dirty="0"/>
          </a:p>
        </p:txBody>
      </p:sp>
      <p:sp>
        <p:nvSpPr>
          <p:cNvPr id="207" name="Shape 207"/>
          <p:cNvSpPr/>
          <p:nvPr/>
        </p:nvSpPr>
        <p:spPr>
          <a:xfrm>
            <a:off x="311650" y="5542756"/>
            <a:ext cx="7924800" cy="9233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a:solidFill>
                  <a:srgbClr val="FFFFFF"/>
                </a:solidFill>
              </a:defRPr>
            </a:pPr>
            <a:r>
              <a:rPr lang="en-US" dirty="0">
                <a:solidFill>
                  <a:srgbClr val="FEFBFF"/>
                </a:solidFill>
              </a:rPr>
              <a:t>Image Credits</a:t>
            </a:r>
          </a:p>
          <a:p>
            <a:pPr>
              <a:defRPr sz="1200">
                <a:solidFill>
                  <a:srgbClr val="FFFFFF"/>
                </a:solidFill>
              </a:defRPr>
            </a:pPr>
            <a:endParaRPr lang="en-US" dirty="0">
              <a:solidFill>
                <a:srgbClr val="FEFBFF"/>
              </a:solidFill>
            </a:endParaRPr>
          </a:p>
          <a:p>
            <a:pPr>
              <a:defRPr sz="1200">
                <a:solidFill>
                  <a:srgbClr val="FFFFFF"/>
                </a:solidFill>
              </a:defRPr>
            </a:pPr>
            <a:r>
              <a:rPr lang="en-US" dirty="0">
                <a:solidFill>
                  <a:srgbClr val="FEFBFF"/>
                </a:solidFill>
              </a:rPr>
              <a:t>Title Slide: </a:t>
            </a:r>
            <a:r>
              <a:rPr lang="en-US" sz="1200" dirty="0"/>
              <a:t>Old Louisiana State Capitol</a:t>
            </a:r>
            <a:r>
              <a:rPr lang="en-US" dirty="0">
                <a:solidFill>
                  <a:srgbClr val="FEFBFF"/>
                </a:solidFill>
              </a:rPr>
              <a:t>, Public Domain, Wikimedia Commons</a:t>
            </a:r>
          </a:p>
          <a:p>
            <a:pPr>
              <a:defRPr sz="1200">
                <a:solidFill>
                  <a:srgbClr val="FFFFFF"/>
                </a:solidFill>
              </a:defRPr>
            </a:pPr>
            <a:r>
              <a:rPr lang="en-US" dirty="0">
                <a:solidFill>
                  <a:srgbClr val="FEFBFF"/>
                </a:solidFill>
              </a:rPr>
              <a:t>End Slide: </a:t>
            </a:r>
            <a:r>
              <a:rPr lang="en-US" sz="1200" dirty="0"/>
              <a:t>Monroe, Louisiana skyline in 2021</a:t>
            </a:r>
            <a:r>
              <a:rPr lang="en-US" dirty="0">
                <a:solidFill>
                  <a:srgbClr val="FEFBFF"/>
                </a:solidFill>
              </a:rPr>
              <a:t>, by </a:t>
            </a:r>
            <a:r>
              <a:rPr lang="en-US" sz="1200" dirty="0"/>
              <a:t>TheLionHasSeen</a:t>
            </a:r>
            <a:r>
              <a:rPr lang="en-US" dirty="0">
                <a:solidFill>
                  <a:srgbClr val="FEFBFF"/>
                </a:solidFill>
              </a:rPr>
              <a:t>, Uploaded 12 April 2021, Wikimedia Commons</a:t>
            </a:r>
          </a:p>
        </p:txBody>
      </p:sp>
    </p:spTree>
    <p:extLst>
      <p:ext uri="{BB962C8B-B14F-4D97-AF65-F5344CB8AC3E}">
        <p14:creationId xmlns:p14="http://schemas.microsoft.com/office/powerpoint/2010/main" val="4289239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07"/>
                                        </p:tgtEl>
                                        <p:attrNameLst>
                                          <p:attrName>style.visibility</p:attrName>
                                        </p:attrNameLst>
                                      </p:cBhvr>
                                      <p:to>
                                        <p:strVal val="visible"/>
                                      </p:to>
                                    </p:set>
                                    <p:animEffect transition="in" filter="dissolve">
                                      <p:cBhvr>
                                        <p:cTn id="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{18C7E3F8-30C8-4146-B4D3-D5FF75B123FB}tf10001060</Template>
  <TotalTime>135</TotalTime>
  <Words>304</Words>
  <Application>Microsoft Macintosh PowerPoint</Application>
  <PresentationFormat>On-screen Show (4:3)</PresentationFormat>
  <Paragraphs>31</Paragraphs>
  <Slides>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Trebuchet MS</vt:lpstr>
      <vt:lpstr>Wingdings</vt:lpstr>
      <vt:lpstr>Wingdings 3</vt:lpstr>
      <vt:lpstr>Facet</vt:lpstr>
      <vt:lpstr>PowerPoint Presentation</vt:lpstr>
      <vt:lpstr>Monday</vt:lpstr>
      <vt:lpstr>Tuesday</vt:lpstr>
      <vt:lpstr>Wednesday</vt:lpstr>
      <vt:lpstr>Thursday</vt:lpstr>
      <vt:lpstr>Friday</vt:lpstr>
      <vt:lpstr>PowerPoint Presentation</vt:lpstr>
    </vt:vector>
  </TitlesOfParts>
  <Manager/>
  <Company>(c)2023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
  <dc:creator/>
  <cp:keywords/>
  <dc:description/>
  <cp:lastModifiedBy>Emmett Mullins</cp:lastModifiedBy>
  <cp:revision>21</cp:revision>
  <dcterms:modified xsi:type="dcterms:W3CDTF">2023-08-06T23:57:25Z</dcterms:modified>
  <cp:category/>
</cp:coreProperties>
</file>