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8" r:id="rId1"/>
  </p:sldMasterIdLst>
  <p:notesMasterIdLst>
    <p:notesMasterId r:id="rId58"/>
  </p:notesMasterIdLst>
  <p:handoutMasterIdLst>
    <p:handoutMasterId r:id="rId59"/>
  </p:handoutMasterIdLst>
  <p:sldIdLst>
    <p:sldId id="259" r:id="rId2"/>
    <p:sldId id="260" r:id="rId3"/>
    <p:sldId id="326" r:id="rId4"/>
    <p:sldId id="327" r:id="rId5"/>
    <p:sldId id="328" r:id="rId6"/>
    <p:sldId id="329" r:id="rId7"/>
    <p:sldId id="363" r:id="rId8"/>
    <p:sldId id="330" r:id="rId9"/>
    <p:sldId id="331" r:id="rId10"/>
    <p:sldId id="364" r:id="rId11"/>
    <p:sldId id="332" r:id="rId12"/>
    <p:sldId id="333" r:id="rId13"/>
    <p:sldId id="365" r:id="rId14"/>
    <p:sldId id="350" r:id="rId15"/>
    <p:sldId id="366" r:id="rId16"/>
    <p:sldId id="351" r:id="rId17"/>
    <p:sldId id="368" r:id="rId18"/>
    <p:sldId id="367" r:id="rId19"/>
    <p:sldId id="369" r:id="rId20"/>
    <p:sldId id="353" r:id="rId21"/>
    <p:sldId id="354" r:id="rId22"/>
    <p:sldId id="355" r:id="rId23"/>
    <p:sldId id="356" r:id="rId24"/>
    <p:sldId id="370" r:id="rId25"/>
    <p:sldId id="334" r:id="rId26"/>
    <p:sldId id="371" r:id="rId27"/>
    <p:sldId id="335" r:id="rId28"/>
    <p:sldId id="336" r:id="rId29"/>
    <p:sldId id="337" r:id="rId30"/>
    <p:sldId id="306" r:id="rId31"/>
    <p:sldId id="307" r:id="rId32"/>
    <p:sldId id="340" r:id="rId33"/>
    <p:sldId id="372" r:id="rId34"/>
    <p:sldId id="341" r:id="rId35"/>
    <p:sldId id="357" r:id="rId36"/>
    <p:sldId id="374" r:id="rId37"/>
    <p:sldId id="373" r:id="rId38"/>
    <p:sldId id="342" r:id="rId39"/>
    <p:sldId id="375" r:id="rId40"/>
    <p:sldId id="376" r:id="rId41"/>
    <p:sldId id="377" r:id="rId42"/>
    <p:sldId id="378" r:id="rId43"/>
    <p:sldId id="379" r:id="rId44"/>
    <p:sldId id="359" r:id="rId45"/>
    <p:sldId id="360" r:id="rId46"/>
    <p:sldId id="346" r:id="rId47"/>
    <p:sldId id="380" r:id="rId48"/>
    <p:sldId id="381" r:id="rId49"/>
    <p:sldId id="347" r:id="rId50"/>
    <p:sldId id="348" r:id="rId51"/>
    <p:sldId id="361" r:id="rId52"/>
    <p:sldId id="382" r:id="rId53"/>
    <p:sldId id="383" r:id="rId54"/>
    <p:sldId id="384" r:id="rId55"/>
    <p:sldId id="349" r:id="rId56"/>
    <p:sldId id="362" r:id="rId5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51"/>
    <p:restoredTop sz="94694"/>
  </p:normalViewPr>
  <p:slideViewPr>
    <p:cSldViewPr>
      <p:cViewPr varScale="1">
        <p:scale>
          <a:sx n="121" d="100"/>
          <a:sy n="121" d="100"/>
        </p:scale>
        <p:origin x="2112" y="176"/>
      </p:cViewPr>
      <p:guideLst>
        <p:guide orient="horz" pos="2160"/>
        <p:guide pos="2880"/>
      </p:guideLst>
    </p:cSldViewPr>
  </p:slideViewPr>
  <p:outlineViewPr>
    <p:cViewPr>
      <p:scale>
        <a:sx n="33" d="100"/>
        <a:sy n="33" d="100"/>
      </p:scale>
      <p:origin x="0" y="2120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6" d="100"/>
          <a:sy n="86" d="100"/>
        </p:scale>
        <p:origin x="-3126"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EDC8B8E-7EA8-EA42-ACD2-62B922586220}"/>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3C5BF167-B57E-8A4E-826F-D0F5370955A0}"/>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9D2B81EA-47DE-E349-97C0-6BD286CCEAAE}" type="datetimeFigureOut">
              <a:rPr lang="en-US" altLang="en-US"/>
              <a:pPr>
                <a:defRPr/>
              </a:pPr>
              <a:t>11/9/23</a:t>
            </a:fld>
            <a:endParaRPr lang="en-US" altLang="en-US"/>
          </a:p>
        </p:txBody>
      </p:sp>
      <p:sp>
        <p:nvSpPr>
          <p:cNvPr id="4" name="Footer Placeholder 3">
            <a:extLst>
              <a:ext uri="{FF2B5EF4-FFF2-40B4-BE49-F238E27FC236}">
                <a16:creationId xmlns:a16="http://schemas.microsoft.com/office/drawing/2014/main" id="{C0EA5CDF-C5E7-4344-ADA1-6C659956FD20}"/>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216E86FC-04F6-E743-88AF-FEBFCBCF527C}"/>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5E92D58-DEAC-1644-B679-E489D53444D6}"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FF2ED3-B4B1-564C-AF92-4C6DE7CD730D}"/>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A52B7B95-1125-EC47-BCDA-2F9FD559E62A}"/>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9BB2FB47-3866-544B-8D7F-DD9900E395FD}" type="datetimeFigureOut">
              <a:rPr lang="en-US" altLang="en-US"/>
              <a:pPr>
                <a:defRPr/>
              </a:pPr>
              <a:t>11/9/23</a:t>
            </a:fld>
            <a:endParaRPr lang="en-US" altLang="en-US"/>
          </a:p>
        </p:txBody>
      </p:sp>
      <p:sp>
        <p:nvSpPr>
          <p:cNvPr id="4" name="Slide Image Placeholder 3">
            <a:extLst>
              <a:ext uri="{FF2B5EF4-FFF2-40B4-BE49-F238E27FC236}">
                <a16:creationId xmlns:a16="http://schemas.microsoft.com/office/drawing/2014/main" id="{9645F194-0352-2C47-A338-D2AB8971FE4D}"/>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F98B95AA-25FE-3042-B9C0-03D1343D84D9}"/>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2CAD4E8-A10B-0A4A-AA60-826AC4FB0726}"/>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E7285D4D-FA69-654B-876E-5761CC1E865B}"/>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020AA9F-A738-024B-AF77-5BD7E82EAB4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72E7643-10DC-DC4C-865F-89F6719A48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D523295A-90FE-BD40-89CD-977AB86069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80788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949308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29604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367738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551295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562090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516197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4928899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58548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407433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8D9F10AC-20D0-714C-8BA4-C93278D4EA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61531944-6651-584D-BD15-605CEB14CA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u="sng">
              <a:solidFill>
                <a:srgbClr val="FF0000"/>
              </a:solidFill>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E90A6DAE-DA23-7641-A5E7-C6D244DCC9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a:extLst>
              <a:ext uri="{FF2B5EF4-FFF2-40B4-BE49-F238E27FC236}">
                <a16:creationId xmlns:a16="http://schemas.microsoft.com/office/drawing/2014/main" id="{47065FBE-36E7-9945-8BAE-EBE3ED8575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919F2364-3576-6847-81C6-E7365CB18A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31F04601-0B32-3E4A-AB43-777E6D12139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453456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1387080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9672561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3872190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2499331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40237616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3769237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540672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2C528A5E-C631-9847-8E47-11F17B4857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a:extLst>
              <a:ext uri="{FF2B5EF4-FFF2-40B4-BE49-F238E27FC236}">
                <a16:creationId xmlns:a16="http://schemas.microsoft.com/office/drawing/2014/main" id="{B047CE24-AA4A-2B45-A9EE-75D6B7129B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07E0ED4F-A018-2B4B-9D6A-958836D319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a:extLst>
              <a:ext uri="{FF2B5EF4-FFF2-40B4-BE49-F238E27FC236}">
                <a16:creationId xmlns:a16="http://schemas.microsoft.com/office/drawing/2014/main" id="{37A7DC2B-FB20-964C-B981-862A322D0B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DFD53492-9873-B540-BEE2-974F7E75F0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Notes Placeholder 2">
            <a:extLst>
              <a:ext uri="{FF2B5EF4-FFF2-40B4-BE49-F238E27FC236}">
                <a16:creationId xmlns:a16="http://schemas.microsoft.com/office/drawing/2014/main" id="{52014477-04A1-E24C-B072-99A43B2944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424986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296657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5462723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5756861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4682355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7024249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0843387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998804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5A061A81-EAA7-2248-953E-D9BF3847E0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92724C39-BC90-6341-80AD-0D50FE0A7C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9720249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1800194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9832425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7908395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07E0ED4F-A018-2B4B-9D6A-958836D319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a:extLst>
              <a:ext uri="{FF2B5EF4-FFF2-40B4-BE49-F238E27FC236}">
                <a16:creationId xmlns:a16="http://schemas.microsoft.com/office/drawing/2014/main" id="{37A7DC2B-FB20-964C-B981-862A322D0B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5522665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DFD53492-9873-B540-BEE2-974F7E75F0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Notes Placeholder 2">
            <a:extLst>
              <a:ext uri="{FF2B5EF4-FFF2-40B4-BE49-F238E27FC236}">
                <a16:creationId xmlns:a16="http://schemas.microsoft.com/office/drawing/2014/main" id="{52014477-04A1-E24C-B072-99A43B2944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2826559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4533022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9726252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9525350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690431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329802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40701711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6111454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5781381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5438353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0104822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9177379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a:extLst>
              <a:ext uri="{FF2B5EF4-FFF2-40B4-BE49-F238E27FC236}">
                <a16:creationId xmlns:a16="http://schemas.microsoft.com/office/drawing/2014/main" id="{225C04AE-CF9E-3D4C-8514-FC0D020A9A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6" name="Notes Placeholder 2">
            <a:extLst>
              <a:ext uri="{FF2B5EF4-FFF2-40B4-BE49-F238E27FC236}">
                <a16:creationId xmlns:a16="http://schemas.microsoft.com/office/drawing/2014/main" id="{235C5D59-DF88-8047-AB12-AD09CA9A36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496442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195125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24084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949711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9023D23-103C-4D4A-B5D6-9AFB5A5F480D}"/>
              </a:ext>
            </a:extLst>
          </p:cNvPr>
          <p:cNvSpPr>
            <a:spLocks noGrp="1"/>
          </p:cNvSpPr>
          <p:nvPr>
            <p:ph type="dt" sz="half" idx="10"/>
          </p:nvPr>
        </p:nvSpPr>
        <p:spPr/>
        <p:txBody>
          <a:bodyPr/>
          <a:lstStyle>
            <a:lvl1pPr>
              <a:defRPr/>
            </a:lvl1pPr>
          </a:lstStyle>
          <a:p>
            <a:pPr>
              <a:defRPr/>
            </a:pPr>
            <a:fld id="{D4649E75-FBCC-D848-82D5-A3D61B8F6AAA}" type="datetime1">
              <a:rPr lang="en-US" altLang="en-US"/>
              <a:pPr>
                <a:defRPr/>
              </a:pPr>
              <a:t>11/9/23</a:t>
            </a:fld>
            <a:endParaRPr lang="en-US" altLang="en-US"/>
          </a:p>
        </p:txBody>
      </p:sp>
      <p:sp>
        <p:nvSpPr>
          <p:cNvPr id="5" name="Footer Placeholder 4">
            <a:extLst>
              <a:ext uri="{FF2B5EF4-FFF2-40B4-BE49-F238E27FC236}">
                <a16:creationId xmlns:a16="http://schemas.microsoft.com/office/drawing/2014/main" id="{0F3C25D0-6699-3B4D-99D1-27E13BCDBA1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2E69069-A428-AE44-9F29-4DB26E19028E}"/>
              </a:ext>
            </a:extLst>
          </p:cNvPr>
          <p:cNvSpPr>
            <a:spLocks noGrp="1"/>
          </p:cNvSpPr>
          <p:nvPr>
            <p:ph type="sldNum" sz="quarter" idx="12"/>
          </p:nvPr>
        </p:nvSpPr>
        <p:spPr/>
        <p:txBody>
          <a:bodyPr/>
          <a:lstStyle>
            <a:lvl1pPr>
              <a:defRPr/>
            </a:lvl1pPr>
          </a:lstStyle>
          <a:p>
            <a:pPr>
              <a:defRPr/>
            </a:pPr>
            <a:fld id="{5E044772-75C0-614F-A53B-0E5AFA62BDC5}" type="slidenum">
              <a:rPr lang="en-US" altLang="en-US"/>
              <a:pPr>
                <a:defRPr/>
              </a:pPr>
              <a:t>‹#›</a:t>
            </a:fld>
            <a:endParaRPr lang="en-US" altLang="en-US"/>
          </a:p>
        </p:txBody>
      </p:sp>
    </p:spTree>
    <p:extLst>
      <p:ext uri="{BB962C8B-B14F-4D97-AF65-F5344CB8AC3E}">
        <p14:creationId xmlns:p14="http://schemas.microsoft.com/office/powerpoint/2010/main" val="3777995605"/>
      </p:ext>
    </p:extLst>
  </p:cSld>
  <p:clrMapOvr>
    <a:masterClrMapping/>
  </p:clrMapOvr>
  <p:transition spd="med">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5D30F-0ED2-1546-A34F-0B05CABEB2C5}"/>
              </a:ext>
            </a:extLst>
          </p:cNvPr>
          <p:cNvSpPr>
            <a:spLocks noGrp="1"/>
          </p:cNvSpPr>
          <p:nvPr>
            <p:ph type="dt" sz="half" idx="10"/>
          </p:nvPr>
        </p:nvSpPr>
        <p:spPr/>
        <p:txBody>
          <a:bodyPr/>
          <a:lstStyle>
            <a:lvl1pPr>
              <a:defRPr/>
            </a:lvl1pPr>
          </a:lstStyle>
          <a:p>
            <a:pPr>
              <a:defRPr/>
            </a:pPr>
            <a:fld id="{8C32B683-AF77-AE4F-9A27-4C1B9D21C8AD}" type="datetime1">
              <a:rPr lang="en-US" altLang="en-US"/>
              <a:pPr>
                <a:defRPr/>
              </a:pPr>
              <a:t>11/9/23</a:t>
            </a:fld>
            <a:endParaRPr lang="en-US" altLang="en-US"/>
          </a:p>
        </p:txBody>
      </p:sp>
      <p:sp>
        <p:nvSpPr>
          <p:cNvPr id="5" name="Footer Placeholder 4">
            <a:extLst>
              <a:ext uri="{FF2B5EF4-FFF2-40B4-BE49-F238E27FC236}">
                <a16:creationId xmlns:a16="http://schemas.microsoft.com/office/drawing/2014/main" id="{D2819F54-A055-1A4F-87AA-1F2C3B3CA68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59D2C0F-9E50-7F42-BFC4-8D0A7EA0711E}"/>
              </a:ext>
            </a:extLst>
          </p:cNvPr>
          <p:cNvSpPr>
            <a:spLocks noGrp="1"/>
          </p:cNvSpPr>
          <p:nvPr>
            <p:ph type="sldNum" sz="quarter" idx="12"/>
          </p:nvPr>
        </p:nvSpPr>
        <p:spPr/>
        <p:txBody>
          <a:bodyPr/>
          <a:lstStyle>
            <a:lvl1pPr>
              <a:defRPr/>
            </a:lvl1pPr>
          </a:lstStyle>
          <a:p>
            <a:pPr>
              <a:defRPr/>
            </a:pPr>
            <a:fld id="{5DF7A732-9FCE-BD40-B9D3-77388167F729}" type="slidenum">
              <a:rPr lang="en-US" altLang="en-US"/>
              <a:pPr>
                <a:defRPr/>
              </a:pPr>
              <a:t>‹#›</a:t>
            </a:fld>
            <a:endParaRPr lang="en-US" altLang="en-US"/>
          </a:p>
        </p:txBody>
      </p:sp>
    </p:spTree>
    <p:extLst>
      <p:ext uri="{BB962C8B-B14F-4D97-AF65-F5344CB8AC3E}">
        <p14:creationId xmlns:p14="http://schemas.microsoft.com/office/powerpoint/2010/main" val="2974488009"/>
      </p:ext>
    </p:extLst>
  </p:cSld>
  <p:clrMapOvr>
    <a:masterClrMapping/>
  </p:clrMapOvr>
  <p:transition spd="med">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9C8812-312A-F34B-9B91-A63DBC0184A8}"/>
              </a:ext>
            </a:extLst>
          </p:cNvPr>
          <p:cNvSpPr>
            <a:spLocks noGrp="1"/>
          </p:cNvSpPr>
          <p:nvPr>
            <p:ph type="dt" sz="half" idx="10"/>
          </p:nvPr>
        </p:nvSpPr>
        <p:spPr/>
        <p:txBody>
          <a:bodyPr/>
          <a:lstStyle>
            <a:lvl1pPr>
              <a:defRPr/>
            </a:lvl1pPr>
          </a:lstStyle>
          <a:p>
            <a:pPr>
              <a:defRPr/>
            </a:pPr>
            <a:fld id="{9E4A5808-C7FF-2646-A832-AF0ADF64793E}" type="datetime1">
              <a:rPr lang="en-US" altLang="en-US"/>
              <a:pPr>
                <a:defRPr/>
              </a:pPr>
              <a:t>11/9/23</a:t>
            </a:fld>
            <a:endParaRPr lang="en-US" altLang="en-US"/>
          </a:p>
        </p:txBody>
      </p:sp>
      <p:sp>
        <p:nvSpPr>
          <p:cNvPr id="5" name="Footer Placeholder 4">
            <a:extLst>
              <a:ext uri="{FF2B5EF4-FFF2-40B4-BE49-F238E27FC236}">
                <a16:creationId xmlns:a16="http://schemas.microsoft.com/office/drawing/2014/main" id="{A289F4A9-1AF7-E145-B941-9EA098626FB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06A339B-5506-4E4D-84E8-496AFC82492A}"/>
              </a:ext>
            </a:extLst>
          </p:cNvPr>
          <p:cNvSpPr>
            <a:spLocks noGrp="1"/>
          </p:cNvSpPr>
          <p:nvPr>
            <p:ph type="sldNum" sz="quarter" idx="12"/>
          </p:nvPr>
        </p:nvSpPr>
        <p:spPr/>
        <p:txBody>
          <a:bodyPr/>
          <a:lstStyle>
            <a:lvl1pPr>
              <a:defRPr/>
            </a:lvl1pPr>
          </a:lstStyle>
          <a:p>
            <a:pPr>
              <a:defRPr/>
            </a:pPr>
            <a:fld id="{13A84411-09A0-3740-9F94-5AE4CE483083}" type="slidenum">
              <a:rPr lang="en-US" altLang="en-US"/>
              <a:pPr>
                <a:defRPr/>
              </a:pPr>
              <a:t>‹#›</a:t>
            </a:fld>
            <a:endParaRPr lang="en-US" altLang="en-US"/>
          </a:p>
        </p:txBody>
      </p:sp>
    </p:spTree>
    <p:extLst>
      <p:ext uri="{BB962C8B-B14F-4D97-AF65-F5344CB8AC3E}">
        <p14:creationId xmlns:p14="http://schemas.microsoft.com/office/powerpoint/2010/main" val="2696329194"/>
      </p:ext>
    </p:extLst>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p:txBody>
          <a:bodyPr/>
          <a:lstStyle>
            <a:lvl1pPr>
              <a:buFont typeface="Wingdings" pitchFamily="2" charset="2"/>
              <a:buChar char="Ø"/>
              <a:defRPr/>
            </a:lvl1pPr>
            <a:lvl2pPr>
              <a:buFont typeface="Arial" pitchFamily="34" charset="0"/>
              <a:buChar char="•"/>
              <a:defRPr/>
            </a:lvl2pPr>
            <a:lvl3pPr>
              <a:buFont typeface="Wingdings" pitchFamily="2" charset="2"/>
              <a:buChar cha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F90E438D-0B5C-314D-9ED2-68B213A02843}"/>
              </a:ext>
            </a:extLst>
          </p:cNvPr>
          <p:cNvSpPr>
            <a:spLocks noGrp="1"/>
          </p:cNvSpPr>
          <p:nvPr>
            <p:ph type="dt" sz="half" idx="10"/>
          </p:nvPr>
        </p:nvSpPr>
        <p:spPr/>
        <p:txBody>
          <a:bodyPr/>
          <a:lstStyle>
            <a:lvl1pPr>
              <a:defRPr/>
            </a:lvl1pPr>
          </a:lstStyle>
          <a:p>
            <a:pPr>
              <a:defRPr/>
            </a:pPr>
            <a:fld id="{BDA6C1CC-5EA4-2F41-82BE-0AF9822187DE}" type="datetime1">
              <a:rPr lang="en-US" altLang="en-US"/>
              <a:pPr>
                <a:defRPr/>
              </a:pPr>
              <a:t>11/9/23</a:t>
            </a:fld>
            <a:endParaRPr lang="en-US" altLang="en-US"/>
          </a:p>
        </p:txBody>
      </p:sp>
      <p:sp>
        <p:nvSpPr>
          <p:cNvPr id="6" name="Footer Placeholder 4">
            <a:extLst>
              <a:ext uri="{FF2B5EF4-FFF2-40B4-BE49-F238E27FC236}">
                <a16:creationId xmlns:a16="http://schemas.microsoft.com/office/drawing/2014/main" id="{08118FC8-921B-724F-A804-22318D1B526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E36B0ED-0E43-7843-8D19-FF4AC260A885}"/>
              </a:ext>
            </a:extLst>
          </p:cNvPr>
          <p:cNvSpPr>
            <a:spLocks noGrp="1"/>
          </p:cNvSpPr>
          <p:nvPr>
            <p:ph type="sldNum" sz="quarter" idx="12"/>
          </p:nvPr>
        </p:nvSpPr>
        <p:spPr/>
        <p:txBody>
          <a:bodyPr/>
          <a:lstStyle>
            <a:lvl1pPr>
              <a:defRPr/>
            </a:lvl1pPr>
          </a:lstStyle>
          <a:p>
            <a:pPr>
              <a:defRPr/>
            </a:pPr>
            <a:fld id="{3D7F41B4-6D46-8545-BA8F-386684934155}" type="slidenum">
              <a:rPr lang="en-US" altLang="en-US"/>
              <a:pPr>
                <a:defRPr/>
              </a:pPr>
              <a:t>‹#›</a:t>
            </a:fld>
            <a:endParaRPr lang="en-US" altLang="en-US"/>
          </a:p>
        </p:txBody>
      </p:sp>
      <p:pic>
        <p:nvPicPr>
          <p:cNvPr id="8" name="Picture 2">
            <a:extLst>
              <a:ext uri="{FF2B5EF4-FFF2-40B4-BE49-F238E27FC236}">
                <a16:creationId xmlns:a16="http://schemas.microsoft.com/office/drawing/2014/main" id="{C465E21D-D5EB-AF24-9017-F82DE19E5FF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 y="6019800"/>
            <a:ext cx="762000" cy="76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615050"/>
      </p:ext>
    </p:extLst>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CA8531-7658-6344-BA64-70247CB7982A}"/>
              </a:ext>
            </a:extLst>
          </p:cNvPr>
          <p:cNvSpPr>
            <a:spLocks noGrp="1"/>
          </p:cNvSpPr>
          <p:nvPr>
            <p:ph type="dt" sz="half" idx="10"/>
          </p:nvPr>
        </p:nvSpPr>
        <p:spPr/>
        <p:txBody>
          <a:bodyPr/>
          <a:lstStyle>
            <a:lvl1pPr>
              <a:defRPr/>
            </a:lvl1pPr>
          </a:lstStyle>
          <a:p>
            <a:pPr>
              <a:defRPr/>
            </a:pPr>
            <a:fld id="{B5FDE8FF-8A40-1E49-AECB-D81A7534263E}" type="datetime1">
              <a:rPr lang="en-US" altLang="en-US"/>
              <a:pPr>
                <a:defRPr/>
              </a:pPr>
              <a:t>11/9/23</a:t>
            </a:fld>
            <a:endParaRPr lang="en-US" altLang="en-US"/>
          </a:p>
        </p:txBody>
      </p:sp>
      <p:sp>
        <p:nvSpPr>
          <p:cNvPr id="5" name="Footer Placeholder 4">
            <a:extLst>
              <a:ext uri="{FF2B5EF4-FFF2-40B4-BE49-F238E27FC236}">
                <a16:creationId xmlns:a16="http://schemas.microsoft.com/office/drawing/2014/main" id="{C6D20F41-84D9-2E45-9F5F-1B76B6FB54A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6D3BD19-A66D-E845-A0BA-5084B4B0CA61}"/>
              </a:ext>
            </a:extLst>
          </p:cNvPr>
          <p:cNvSpPr>
            <a:spLocks noGrp="1"/>
          </p:cNvSpPr>
          <p:nvPr>
            <p:ph type="sldNum" sz="quarter" idx="12"/>
          </p:nvPr>
        </p:nvSpPr>
        <p:spPr/>
        <p:txBody>
          <a:bodyPr/>
          <a:lstStyle>
            <a:lvl1pPr>
              <a:defRPr/>
            </a:lvl1pPr>
          </a:lstStyle>
          <a:p>
            <a:pPr>
              <a:defRPr/>
            </a:pPr>
            <a:fld id="{EF83E01E-CADD-2D46-A830-E6C4F215F388}" type="slidenum">
              <a:rPr lang="en-US" altLang="en-US"/>
              <a:pPr>
                <a:defRPr/>
              </a:pPr>
              <a:t>‹#›</a:t>
            </a:fld>
            <a:endParaRPr lang="en-US" altLang="en-US"/>
          </a:p>
        </p:txBody>
      </p:sp>
    </p:spTree>
    <p:extLst>
      <p:ext uri="{BB962C8B-B14F-4D97-AF65-F5344CB8AC3E}">
        <p14:creationId xmlns:p14="http://schemas.microsoft.com/office/powerpoint/2010/main" val="3617956463"/>
      </p:ext>
    </p:extLst>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buFont typeface="Wingdings" pitchFamily="2" charset="2"/>
              <a:buChar char="Ø"/>
              <a:defRPr sz="2800"/>
            </a:lvl1pPr>
            <a:lvl2pPr>
              <a:buFont typeface="Arial" pitchFamily="34" charset="0"/>
              <a:buChar char="•"/>
              <a:defRPr sz="2400"/>
            </a:lvl2pPr>
            <a:lvl3pPr>
              <a:buFont typeface="Wingdings" pitchFamily="2" charset="2"/>
              <a:buChar cha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buFont typeface="Wingdings" pitchFamily="2" charset="2"/>
              <a:buChar char="Ø"/>
              <a:defRPr sz="2800"/>
            </a:lvl1pPr>
            <a:lvl2pPr>
              <a:buFont typeface="Arial" pitchFamily="34" charset="0"/>
              <a:buChar char="•"/>
              <a:defRPr sz="2400"/>
            </a:lvl2pPr>
            <a:lvl3pPr>
              <a:buFont typeface="Wingdings" pitchFamily="2" charset="2"/>
              <a:buChar cha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a:t>Click to edit Master title style</a:t>
            </a:r>
          </a:p>
        </p:txBody>
      </p:sp>
      <p:sp>
        <p:nvSpPr>
          <p:cNvPr id="6" name="Date Placeholder 4">
            <a:extLst>
              <a:ext uri="{FF2B5EF4-FFF2-40B4-BE49-F238E27FC236}">
                <a16:creationId xmlns:a16="http://schemas.microsoft.com/office/drawing/2014/main" id="{E9DC3B64-F694-C741-A7B9-40143AA438A2}"/>
              </a:ext>
            </a:extLst>
          </p:cNvPr>
          <p:cNvSpPr>
            <a:spLocks noGrp="1"/>
          </p:cNvSpPr>
          <p:nvPr>
            <p:ph type="dt" sz="half" idx="10"/>
          </p:nvPr>
        </p:nvSpPr>
        <p:spPr/>
        <p:txBody>
          <a:bodyPr/>
          <a:lstStyle>
            <a:lvl1pPr>
              <a:defRPr/>
            </a:lvl1pPr>
          </a:lstStyle>
          <a:p>
            <a:pPr>
              <a:defRPr/>
            </a:pPr>
            <a:fld id="{6838249F-1931-8F44-A746-44632F8966E9}" type="datetime1">
              <a:rPr lang="en-US" altLang="en-US"/>
              <a:pPr>
                <a:defRPr/>
              </a:pPr>
              <a:t>11/9/23</a:t>
            </a:fld>
            <a:endParaRPr lang="en-US" altLang="en-US"/>
          </a:p>
        </p:txBody>
      </p:sp>
      <p:sp>
        <p:nvSpPr>
          <p:cNvPr id="7" name="Footer Placeholder 5">
            <a:extLst>
              <a:ext uri="{FF2B5EF4-FFF2-40B4-BE49-F238E27FC236}">
                <a16:creationId xmlns:a16="http://schemas.microsoft.com/office/drawing/2014/main" id="{4A710D50-BD0D-914B-8DCE-F8E68FC9EA9B}"/>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495984A5-488F-0340-BE71-C4A6D557FEF2}"/>
              </a:ext>
            </a:extLst>
          </p:cNvPr>
          <p:cNvSpPr>
            <a:spLocks noGrp="1"/>
          </p:cNvSpPr>
          <p:nvPr>
            <p:ph type="sldNum" sz="quarter" idx="12"/>
          </p:nvPr>
        </p:nvSpPr>
        <p:spPr/>
        <p:txBody>
          <a:bodyPr/>
          <a:lstStyle>
            <a:lvl1pPr>
              <a:defRPr/>
            </a:lvl1pPr>
          </a:lstStyle>
          <a:p>
            <a:pPr>
              <a:defRPr/>
            </a:pPr>
            <a:fld id="{5D8C7A77-7402-ED4C-B7D1-88DEB91357A7}" type="slidenum">
              <a:rPr lang="en-US" altLang="en-US"/>
              <a:pPr>
                <a:defRPr/>
              </a:pPr>
              <a:t>‹#›</a:t>
            </a:fld>
            <a:endParaRPr lang="en-US" altLang="en-US"/>
          </a:p>
        </p:txBody>
      </p:sp>
      <p:pic>
        <p:nvPicPr>
          <p:cNvPr id="5" name="Picture 2">
            <a:extLst>
              <a:ext uri="{FF2B5EF4-FFF2-40B4-BE49-F238E27FC236}">
                <a16:creationId xmlns:a16="http://schemas.microsoft.com/office/drawing/2014/main" id="{07F16F19-D2C4-B497-38B5-B9806852248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 y="6019800"/>
            <a:ext cx="762000" cy="76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285598"/>
      </p:ext>
    </p:extLst>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buFont typeface="Wingdings" pitchFamily="2" charset="2"/>
              <a:buChar char="Ø"/>
              <a:defRPr sz="2000"/>
            </a:lvl2pPr>
            <a:lvl3pPr>
              <a:buFont typeface="Wingdings" pitchFamily="2" charset="2"/>
              <a:buChar cha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9C5BE30-1489-6A4C-9723-10068251C1B9}"/>
              </a:ext>
            </a:extLst>
          </p:cNvPr>
          <p:cNvSpPr>
            <a:spLocks noGrp="1"/>
          </p:cNvSpPr>
          <p:nvPr>
            <p:ph type="dt" sz="half" idx="10"/>
          </p:nvPr>
        </p:nvSpPr>
        <p:spPr/>
        <p:txBody>
          <a:bodyPr/>
          <a:lstStyle>
            <a:lvl1pPr>
              <a:defRPr/>
            </a:lvl1pPr>
          </a:lstStyle>
          <a:p>
            <a:pPr>
              <a:defRPr/>
            </a:pPr>
            <a:fld id="{F57FFBE8-67FE-DC49-8315-16EFC8695FA6}" type="datetime1">
              <a:rPr lang="en-US" altLang="en-US"/>
              <a:pPr>
                <a:defRPr/>
              </a:pPr>
              <a:t>11/9/23</a:t>
            </a:fld>
            <a:endParaRPr lang="en-US" altLang="en-US"/>
          </a:p>
        </p:txBody>
      </p:sp>
      <p:sp>
        <p:nvSpPr>
          <p:cNvPr id="8" name="Footer Placeholder 4">
            <a:extLst>
              <a:ext uri="{FF2B5EF4-FFF2-40B4-BE49-F238E27FC236}">
                <a16:creationId xmlns:a16="http://schemas.microsoft.com/office/drawing/2014/main" id="{8B390090-4F30-3E4C-995B-D425A5C14E8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4D49245-C0B2-0B48-888C-FE5466C2208C}"/>
              </a:ext>
            </a:extLst>
          </p:cNvPr>
          <p:cNvSpPr>
            <a:spLocks noGrp="1"/>
          </p:cNvSpPr>
          <p:nvPr>
            <p:ph type="sldNum" sz="quarter" idx="12"/>
          </p:nvPr>
        </p:nvSpPr>
        <p:spPr/>
        <p:txBody>
          <a:bodyPr/>
          <a:lstStyle>
            <a:lvl1pPr>
              <a:defRPr/>
            </a:lvl1pPr>
          </a:lstStyle>
          <a:p>
            <a:pPr>
              <a:defRPr/>
            </a:pPr>
            <a:fld id="{D39E8BCB-7D74-754E-A3E2-B80051558008}" type="slidenum">
              <a:rPr lang="en-US" altLang="en-US"/>
              <a:pPr>
                <a:defRPr/>
              </a:pPr>
              <a:t>‹#›</a:t>
            </a:fld>
            <a:endParaRPr lang="en-US" altLang="en-US"/>
          </a:p>
        </p:txBody>
      </p:sp>
      <p:pic>
        <p:nvPicPr>
          <p:cNvPr id="11" name="Picture 2">
            <a:extLst>
              <a:ext uri="{FF2B5EF4-FFF2-40B4-BE49-F238E27FC236}">
                <a16:creationId xmlns:a16="http://schemas.microsoft.com/office/drawing/2014/main" id="{269E53F7-B28B-CB03-9DA7-9BDBE59BE8E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 y="6019800"/>
            <a:ext cx="762000" cy="76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510105"/>
      </p:ext>
    </p:extLst>
  </p:cSld>
  <p:clrMapOvr>
    <a:masterClrMapping/>
  </p:clrMapOvr>
  <p:transition spd="med">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028EB43-8494-0142-868D-23A5BAFDAA02}"/>
              </a:ext>
            </a:extLst>
          </p:cNvPr>
          <p:cNvSpPr>
            <a:spLocks noGrp="1"/>
          </p:cNvSpPr>
          <p:nvPr>
            <p:ph type="dt" sz="half" idx="10"/>
          </p:nvPr>
        </p:nvSpPr>
        <p:spPr/>
        <p:txBody>
          <a:bodyPr/>
          <a:lstStyle>
            <a:lvl1pPr>
              <a:defRPr/>
            </a:lvl1pPr>
          </a:lstStyle>
          <a:p>
            <a:pPr>
              <a:defRPr/>
            </a:pPr>
            <a:fld id="{2FF3DC7F-124E-8F4F-807A-51BFDA0A088C}" type="datetime1">
              <a:rPr lang="en-US" altLang="en-US"/>
              <a:pPr>
                <a:defRPr/>
              </a:pPr>
              <a:t>11/9/23</a:t>
            </a:fld>
            <a:endParaRPr lang="en-US" altLang="en-US"/>
          </a:p>
        </p:txBody>
      </p:sp>
      <p:sp>
        <p:nvSpPr>
          <p:cNvPr id="4" name="Footer Placeholder 4">
            <a:extLst>
              <a:ext uri="{FF2B5EF4-FFF2-40B4-BE49-F238E27FC236}">
                <a16:creationId xmlns:a16="http://schemas.microsoft.com/office/drawing/2014/main" id="{DE202E66-CD45-1B49-BB3D-E000DC8597A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7F7DED2-4EFF-0049-8A62-860D813A035C}"/>
              </a:ext>
            </a:extLst>
          </p:cNvPr>
          <p:cNvSpPr>
            <a:spLocks noGrp="1"/>
          </p:cNvSpPr>
          <p:nvPr>
            <p:ph type="sldNum" sz="quarter" idx="12"/>
          </p:nvPr>
        </p:nvSpPr>
        <p:spPr/>
        <p:txBody>
          <a:bodyPr/>
          <a:lstStyle>
            <a:lvl1pPr>
              <a:defRPr/>
            </a:lvl1pPr>
          </a:lstStyle>
          <a:p>
            <a:pPr>
              <a:defRPr/>
            </a:pPr>
            <a:fld id="{64D1D8FF-9C4C-4D4D-97FB-E59114088B80}" type="slidenum">
              <a:rPr lang="en-US" altLang="en-US"/>
              <a:pPr>
                <a:defRPr/>
              </a:pPr>
              <a:t>‹#›</a:t>
            </a:fld>
            <a:endParaRPr lang="en-US" altLang="en-US"/>
          </a:p>
        </p:txBody>
      </p:sp>
    </p:spTree>
    <p:extLst>
      <p:ext uri="{BB962C8B-B14F-4D97-AF65-F5344CB8AC3E}">
        <p14:creationId xmlns:p14="http://schemas.microsoft.com/office/powerpoint/2010/main" val="2790039882"/>
      </p:ext>
    </p:extLst>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E930EA8-4DF2-EB4B-91D6-776D9F26558E}"/>
              </a:ext>
            </a:extLst>
          </p:cNvPr>
          <p:cNvSpPr>
            <a:spLocks noGrp="1"/>
          </p:cNvSpPr>
          <p:nvPr>
            <p:ph type="dt" sz="half" idx="10"/>
          </p:nvPr>
        </p:nvSpPr>
        <p:spPr/>
        <p:txBody>
          <a:bodyPr/>
          <a:lstStyle>
            <a:lvl1pPr>
              <a:defRPr/>
            </a:lvl1pPr>
          </a:lstStyle>
          <a:p>
            <a:pPr>
              <a:defRPr/>
            </a:pPr>
            <a:fld id="{641898FC-1AE7-1C42-BA1C-3AF7F1FC5954}" type="datetime1">
              <a:rPr lang="en-US" altLang="en-US"/>
              <a:pPr>
                <a:defRPr/>
              </a:pPr>
              <a:t>11/9/23</a:t>
            </a:fld>
            <a:endParaRPr lang="en-US" altLang="en-US"/>
          </a:p>
        </p:txBody>
      </p:sp>
      <p:sp>
        <p:nvSpPr>
          <p:cNvPr id="3" name="Footer Placeholder 4">
            <a:extLst>
              <a:ext uri="{FF2B5EF4-FFF2-40B4-BE49-F238E27FC236}">
                <a16:creationId xmlns:a16="http://schemas.microsoft.com/office/drawing/2014/main" id="{F0595D1D-C52F-4A4B-A029-938C66D7708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C15CDBA-5F44-6B4F-9AB9-854B2EDA6611}"/>
              </a:ext>
            </a:extLst>
          </p:cNvPr>
          <p:cNvSpPr>
            <a:spLocks noGrp="1"/>
          </p:cNvSpPr>
          <p:nvPr>
            <p:ph type="sldNum" sz="quarter" idx="12"/>
          </p:nvPr>
        </p:nvSpPr>
        <p:spPr/>
        <p:txBody>
          <a:bodyPr/>
          <a:lstStyle>
            <a:lvl1pPr>
              <a:defRPr/>
            </a:lvl1pPr>
          </a:lstStyle>
          <a:p>
            <a:pPr>
              <a:defRPr/>
            </a:pPr>
            <a:fld id="{40FB374C-15EE-0948-A419-131489020DDC}" type="slidenum">
              <a:rPr lang="en-US" altLang="en-US"/>
              <a:pPr>
                <a:defRPr/>
              </a:pPr>
              <a:t>‹#›</a:t>
            </a:fld>
            <a:endParaRPr lang="en-US" altLang="en-US"/>
          </a:p>
        </p:txBody>
      </p:sp>
    </p:spTree>
    <p:extLst>
      <p:ext uri="{BB962C8B-B14F-4D97-AF65-F5344CB8AC3E}">
        <p14:creationId xmlns:p14="http://schemas.microsoft.com/office/powerpoint/2010/main" val="1707680798"/>
      </p:ext>
    </p:extLst>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539768C-C447-AB42-B481-8F3B4D2093F1}"/>
              </a:ext>
            </a:extLst>
          </p:cNvPr>
          <p:cNvSpPr>
            <a:spLocks noGrp="1"/>
          </p:cNvSpPr>
          <p:nvPr>
            <p:ph type="dt" sz="half" idx="10"/>
          </p:nvPr>
        </p:nvSpPr>
        <p:spPr/>
        <p:txBody>
          <a:bodyPr/>
          <a:lstStyle>
            <a:lvl1pPr>
              <a:defRPr/>
            </a:lvl1pPr>
          </a:lstStyle>
          <a:p>
            <a:pPr>
              <a:defRPr/>
            </a:pPr>
            <a:fld id="{72FBACF8-CA13-6745-B779-289C479BFCB8}" type="datetime1">
              <a:rPr lang="en-US" altLang="en-US"/>
              <a:pPr>
                <a:defRPr/>
              </a:pPr>
              <a:t>11/9/23</a:t>
            </a:fld>
            <a:endParaRPr lang="en-US" altLang="en-US"/>
          </a:p>
        </p:txBody>
      </p:sp>
      <p:sp>
        <p:nvSpPr>
          <p:cNvPr id="6" name="Footer Placeholder 4">
            <a:extLst>
              <a:ext uri="{FF2B5EF4-FFF2-40B4-BE49-F238E27FC236}">
                <a16:creationId xmlns:a16="http://schemas.microsoft.com/office/drawing/2014/main" id="{C8817332-D123-BD4E-80B5-3D61C1ED05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F806BBD-8D46-1341-8C7A-00E6CD46EC4C}"/>
              </a:ext>
            </a:extLst>
          </p:cNvPr>
          <p:cNvSpPr>
            <a:spLocks noGrp="1"/>
          </p:cNvSpPr>
          <p:nvPr>
            <p:ph type="sldNum" sz="quarter" idx="12"/>
          </p:nvPr>
        </p:nvSpPr>
        <p:spPr/>
        <p:txBody>
          <a:bodyPr/>
          <a:lstStyle>
            <a:lvl1pPr>
              <a:defRPr/>
            </a:lvl1pPr>
          </a:lstStyle>
          <a:p>
            <a:pPr>
              <a:defRPr/>
            </a:pPr>
            <a:fld id="{4DAB2383-C5C1-574C-A594-79185F742934}" type="slidenum">
              <a:rPr lang="en-US" altLang="en-US"/>
              <a:pPr>
                <a:defRPr/>
              </a:pPr>
              <a:t>‹#›</a:t>
            </a:fld>
            <a:endParaRPr lang="en-US" altLang="en-US"/>
          </a:p>
        </p:txBody>
      </p:sp>
    </p:spTree>
    <p:extLst>
      <p:ext uri="{BB962C8B-B14F-4D97-AF65-F5344CB8AC3E}">
        <p14:creationId xmlns:p14="http://schemas.microsoft.com/office/powerpoint/2010/main" val="2354193901"/>
      </p:ext>
    </p:extLst>
  </p:cSld>
  <p:clrMapOvr>
    <a:masterClrMapping/>
  </p:clrMapOvr>
  <p:transition spd="med">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4ACE9C4-F629-2A40-A47F-53D3550D6A54}"/>
              </a:ext>
            </a:extLst>
          </p:cNvPr>
          <p:cNvSpPr>
            <a:spLocks noGrp="1"/>
          </p:cNvSpPr>
          <p:nvPr>
            <p:ph type="dt" sz="half" idx="10"/>
          </p:nvPr>
        </p:nvSpPr>
        <p:spPr/>
        <p:txBody>
          <a:bodyPr/>
          <a:lstStyle>
            <a:lvl1pPr>
              <a:defRPr/>
            </a:lvl1pPr>
          </a:lstStyle>
          <a:p>
            <a:pPr>
              <a:defRPr/>
            </a:pPr>
            <a:fld id="{669CBEA6-D56D-6344-8B8B-0C76DF8DF9E3}" type="datetime1">
              <a:rPr lang="en-US" altLang="en-US"/>
              <a:pPr>
                <a:defRPr/>
              </a:pPr>
              <a:t>11/9/23</a:t>
            </a:fld>
            <a:endParaRPr lang="en-US" altLang="en-US"/>
          </a:p>
        </p:txBody>
      </p:sp>
      <p:sp>
        <p:nvSpPr>
          <p:cNvPr id="6" name="Footer Placeholder 4">
            <a:extLst>
              <a:ext uri="{FF2B5EF4-FFF2-40B4-BE49-F238E27FC236}">
                <a16:creationId xmlns:a16="http://schemas.microsoft.com/office/drawing/2014/main" id="{65411705-E96E-B644-A4FB-A85EB5203A2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B5EF683-6C74-8D45-8553-587E0EA23C94}"/>
              </a:ext>
            </a:extLst>
          </p:cNvPr>
          <p:cNvSpPr>
            <a:spLocks noGrp="1"/>
          </p:cNvSpPr>
          <p:nvPr>
            <p:ph type="sldNum" sz="quarter" idx="12"/>
          </p:nvPr>
        </p:nvSpPr>
        <p:spPr/>
        <p:txBody>
          <a:bodyPr/>
          <a:lstStyle>
            <a:lvl1pPr>
              <a:defRPr/>
            </a:lvl1pPr>
          </a:lstStyle>
          <a:p>
            <a:pPr>
              <a:defRPr/>
            </a:pPr>
            <a:fld id="{8BFAAEE9-407C-7749-B065-2C22FE0573F9}" type="slidenum">
              <a:rPr lang="en-US" altLang="en-US"/>
              <a:pPr>
                <a:defRPr/>
              </a:pPr>
              <a:t>‹#›</a:t>
            </a:fld>
            <a:endParaRPr lang="en-US" altLang="en-US"/>
          </a:p>
        </p:txBody>
      </p:sp>
    </p:spTree>
    <p:extLst>
      <p:ext uri="{BB962C8B-B14F-4D97-AF65-F5344CB8AC3E}">
        <p14:creationId xmlns:p14="http://schemas.microsoft.com/office/powerpoint/2010/main" val="4144382044"/>
      </p:ext>
    </p:extLst>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AA4F531-2885-364D-BE41-5DE58390B21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14F68B1-6921-3345-88D3-EA5C14EEAD6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113DCCD-1776-1447-A86F-E07231B7D2D7}"/>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7299EE6B-C19E-0644-BBAE-CB1B202A491A}" type="datetime1">
              <a:rPr lang="en-US" altLang="en-US"/>
              <a:pPr>
                <a:defRPr/>
              </a:pPr>
              <a:t>11/9/23</a:t>
            </a:fld>
            <a:endParaRPr lang="en-US" altLang="en-US"/>
          </a:p>
        </p:txBody>
      </p:sp>
      <p:sp>
        <p:nvSpPr>
          <p:cNvPr id="5" name="Footer Placeholder 4">
            <a:extLst>
              <a:ext uri="{FF2B5EF4-FFF2-40B4-BE49-F238E27FC236}">
                <a16:creationId xmlns:a16="http://schemas.microsoft.com/office/drawing/2014/main" id="{92024205-9F5A-E741-A92A-B8362CAC173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3B0BA53D-4526-5847-96B1-385196915BE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5840E49-68D3-1E47-B895-10681E47FD9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42" r:id="rId1"/>
    <p:sldLayoutId id="2147483851" r:id="rId2"/>
    <p:sldLayoutId id="2147483843" r:id="rId3"/>
    <p:sldLayoutId id="2147483852" r:id="rId4"/>
    <p:sldLayoutId id="2147483844" r:id="rId5"/>
    <p:sldLayoutId id="2147483845" r:id="rId6"/>
    <p:sldLayoutId id="2147483846" r:id="rId7"/>
    <p:sldLayoutId id="2147483847" r:id="rId8"/>
    <p:sldLayoutId id="2147483848" r:id="rId9"/>
    <p:sldLayoutId id="2147483849" r:id="rId10"/>
    <p:sldLayoutId id="2147483850" r:id="rId11"/>
  </p:sldLayoutIdLst>
  <p:transition spd="med">
    <p:wipe dir="r"/>
  </p:transition>
  <p:hf hdr="0" ftr="0" dt="0"/>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5pPr>
      <a:lvl6pPr marL="457200" algn="ctr" rtl="0" fontAlgn="base">
        <a:spcBef>
          <a:spcPct val="0"/>
        </a:spcBef>
        <a:spcAft>
          <a:spcPct val="0"/>
        </a:spcAft>
        <a:defRPr sz="4400">
          <a:solidFill>
            <a:schemeClr val="tx1"/>
          </a:solidFill>
          <a:latin typeface="Calibri" pitchFamily="34" charset="0"/>
          <a:ea typeface="ＭＳ Ｐゴシック" charset="-128"/>
        </a:defRPr>
      </a:lvl6pPr>
      <a:lvl7pPr marL="914400" algn="ctr" rtl="0" fontAlgn="base">
        <a:spcBef>
          <a:spcPct val="0"/>
        </a:spcBef>
        <a:spcAft>
          <a:spcPct val="0"/>
        </a:spcAft>
        <a:defRPr sz="4400">
          <a:solidFill>
            <a:schemeClr val="tx1"/>
          </a:solidFill>
          <a:latin typeface="Calibri" pitchFamily="34" charset="0"/>
          <a:ea typeface="ＭＳ Ｐゴシック" charset="-128"/>
        </a:defRPr>
      </a:lvl7pPr>
      <a:lvl8pPr marL="1371600" algn="ctr" rtl="0" fontAlgn="base">
        <a:spcBef>
          <a:spcPct val="0"/>
        </a:spcBef>
        <a:spcAft>
          <a:spcPct val="0"/>
        </a:spcAft>
        <a:defRPr sz="4400">
          <a:solidFill>
            <a:schemeClr val="tx1"/>
          </a:solidFill>
          <a:latin typeface="Calibri" pitchFamily="34" charset="0"/>
          <a:ea typeface="ＭＳ Ｐゴシック" charset="-128"/>
        </a:defRPr>
      </a:lvl8pPr>
      <a:lvl9pPr marL="1828800" algn="ctr" rtl="0" fontAlgn="base">
        <a:spcBef>
          <a:spcPct val="0"/>
        </a:spcBef>
        <a:spcAft>
          <a:spcPct val="0"/>
        </a:spcAft>
        <a:defRPr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slide" Target="slide44.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30.xml"/><Relationship Id="rId5" Type="http://schemas.openxmlformats.org/officeDocument/2006/relationships/slide" Target="slide20.xml"/><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slide" Target="slide4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72054D-B4D4-DD42-B042-57558BB855A3}"/>
              </a:ext>
            </a:extLst>
          </p:cNvPr>
          <p:cNvSpPr txBox="1"/>
          <p:nvPr/>
        </p:nvSpPr>
        <p:spPr>
          <a:xfrm>
            <a:off x="762000" y="5414962"/>
            <a:ext cx="7543800" cy="1077218"/>
          </a:xfrm>
          <a:prstGeom prst="rect">
            <a:avLst/>
          </a:prstGeom>
          <a:noFill/>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US" altLang="en-US" sz="3200" b="1" dirty="0">
                <a:solidFill>
                  <a:schemeClr val="bg1"/>
                </a:solidFill>
                <a:effectLst>
                  <a:outerShdw blurRad="38100" dist="38100" dir="2700000" algn="tl">
                    <a:srgbClr val="C0C0C0"/>
                  </a:outerShdw>
                </a:effectLst>
              </a:rPr>
              <a:t>Chapter 7: A Growing Young Nation </a:t>
            </a:r>
          </a:p>
          <a:p>
            <a:pPr eaLnBrk="1" hangingPunct="1">
              <a:defRPr/>
            </a:pPr>
            <a:r>
              <a:rPr lang="en-US" altLang="en-US" sz="3200" b="1" dirty="0">
                <a:solidFill>
                  <a:schemeClr val="bg1"/>
                </a:solidFill>
                <a:effectLst>
                  <a:outerShdw blurRad="38100" dist="38100" dir="2700000" algn="tl">
                    <a:srgbClr val="C0C0C0"/>
                  </a:outerShdw>
                </a:effectLst>
              </a:rPr>
              <a:t>STUDY PRESENTATION</a:t>
            </a:r>
          </a:p>
        </p:txBody>
      </p:sp>
      <p:sp>
        <p:nvSpPr>
          <p:cNvPr id="5" name="Text Box 4">
            <a:extLst>
              <a:ext uri="{FF2B5EF4-FFF2-40B4-BE49-F238E27FC236}">
                <a16:creationId xmlns:a16="http://schemas.microsoft.com/office/drawing/2014/main" id="{5A312407-B158-1D48-BF57-2EE4B40DE1B6}"/>
              </a:ext>
            </a:extLst>
          </p:cNvPr>
          <p:cNvSpPr txBox="1">
            <a:spLocks noChangeArrowheads="1"/>
          </p:cNvSpPr>
          <p:nvPr/>
        </p:nvSpPr>
        <p:spPr bwMode="auto">
          <a:xfrm>
            <a:off x="7543800" y="6613525"/>
            <a:ext cx="1600200" cy="246063"/>
          </a:xfrm>
          <a:prstGeom prst="rect">
            <a:avLst/>
          </a:prstGeom>
          <a:noFill/>
          <a:ln w="9525">
            <a:noFill/>
            <a:miter lim="800000"/>
            <a:headEnd/>
            <a:tailEnd/>
          </a:ln>
          <a:effec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50000"/>
              </a:spcBef>
              <a:defRPr/>
            </a:pPr>
            <a:r>
              <a:rPr lang="en-US" altLang="en-US" sz="1000" dirty="0">
                <a:solidFill>
                  <a:srgbClr val="D9D9D9"/>
                </a:solidFill>
                <a:effectLst>
                  <a:outerShdw blurRad="38100" dist="38100" dir="2700000" algn="tl">
                    <a:srgbClr val="C0C0C0"/>
                  </a:outerShdw>
                </a:effectLst>
                <a:latin typeface="Arial" panose="020B0604020202020204" pitchFamily="34" charset="0"/>
              </a:rPr>
              <a:t>© 2023 Clairmont Press</a:t>
            </a:r>
          </a:p>
        </p:txBody>
      </p:sp>
      <p:sp>
        <p:nvSpPr>
          <p:cNvPr id="15366" name="TextBox 2">
            <a:extLst>
              <a:ext uri="{FF2B5EF4-FFF2-40B4-BE49-F238E27FC236}">
                <a16:creationId xmlns:a16="http://schemas.microsoft.com/office/drawing/2014/main" id="{80A1CD7B-A904-1844-BEDD-4DA253826040}"/>
              </a:ext>
            </a:extLst>
          </p:cNvPr>
          <p:cNvSpPr txBox="1">
            <a:spLocks noChangeArrowheads="1"/>
          </p:cNvSpPr>
          <p:nvPr/>
        </p:nvSpPr>
        <p:spPr bwMode="auto">
          <a:xfrm>
            <a:off x="8208963" y="63690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pic>
        <p:nvPicPr>
          <p:cNvPr id="2" name="Picture 1">
            <a:extLst>
              <a:ext uri="{FF2B5EF4-FFF2-40B4-BE49-F238E27FC236}">
                <a16:creationId xmlns:a16="http://schemas.microsoft.com/office/drawing/2014/main" id="{A256DBB9-9EDD-D90D-035E-D7F7BBF4B57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7200" y="2166590"/>
            <a:ext cx="8229600" cy="2616515"/>
          </a:xfrm>
          <a:prstGeom prst="rect">
            <a:avLst/>
          </a:prstGeom>
          <a:noFill/>
          <a:effectLst>
            <a:glow rad="131466">
              <a:schemeClr val="bg1">
                <a:alpha val="75000"/>
              </a:schemeClr>
            </a:glow>
          </a:effec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fontScale="90000"/>
          </a:bodyPr>
          <a:lstStyle/>
          <a:p>
            <a:pPr eaLnBrk="1" hangingPunct="1">
              <a:defRPr/>
            </a:pPr>
            <a:r>
              <a:rPr lang="en-US" altLang="en-US" i="1" dirty="0">
                <a:effectLst>
                  <a:outerShdw blurRad="38100" dist="38100" dir="2700000" algn="tl">
                    <a:srgbClr val="C0C0C0"/>
                  </a:outerShdw>
                </a:effectLst>
                <a:ea typeface="ＭＳ Ｐゴシック" panose="020B0600070205080204" pitchFamily="34" charset="-128"/>
              </a:rPr>
              <a:t>The Case of Marbury v. Madison</a:t>
            </a:r>
            <a:r>
              <a:rPr lang="en-US" altLang="en-US" dirty="0">
                <a:effectLst>
                  <a:outerShdw blurRad="38100" dist="38100" dir="2700000" algn="tl">
                    <a:srgbClr val="C0C0C0"/>
                  </a:outerShdw>
                </a:effectLst>
                <a:ea typeface="ＭＳ Ｐゴシック" panose="020B0600070205080204" pitchFamily="34" charset="-128"/>
              </a:rPr>
              <a:t> Pt. 2</a:t>
            </a:r>
            <a:r>
              <a:rPr lang="en-US" altLang="en-US" i="1" dirty="0">
                <a:effectLst>
                  <a:outerShdw blurRad="38100" dist="38100" dir="2700000" algn="tl">
                    <a:srgbClr val="C0C0C0"/>
                  </a:outerShdw>
                </a:effectLst>
                <a:ea typeface="ＭＳ Ｐゴシック" panose="020B0600070205080204" pitchFamily="34" charset="-128"/>
              </a:rPr>
              <a:t> </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3000" dirty="0"/>
              <a:t>William Marbury, one of these judges, sued Madison, asking the United States Supreme Court to force the president to honor his appointment. </a:t>
            </a:r>
          </a:p>
          <a:p>
            <a:r>
              <a:rPr lang="en-US" sz="3000" dirty="0"/>
              <a:t>The court ruled that part the Judiciary Act of 1789 was unconstitutional, and since Marbury was using this law, the court ruled against him.</a:t>
            </a:r>
          </a:p>
          <a:p>
            <a:r>
              <a:rPr lang="en-US" sz="3000" dirty="0"/>
              <a:t>This </a:t>
            </a:r>
            <a:r>
              <a:rPr lang="en-US" sz="3000" b="1" i="1" dirty="0"/>
              <a:t>Marbury v. Madison </a:t>
            </a:r>
            <a:r>
              <a:rPr lang="en-US" sz="3000" dirty="0"/>
              <a:t>decision established the principle of judicial review, the power of the court to review laws and declare them unconstitutional. </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10</a:t>
            </a:fld>
            <a:endParaRPr lang="en-US" altLang="en-US" sz="1200">
              <a:solidFill>
                <a:srgbClr val="898989"/>
              </a:solidFill>
            </a:endParaRPr>
          </a:p>
        </p:txBody>
      </p:sp>
    </p:spTree>
    <p:extLst>
      <p:ext uri="{BB962C8B-B14F-4D97-AF65-F5344CB8AC3E}">
        <p14:creationId xmlns:p14="http://schemas.microsoft.com/office/powerpoint/2010/main" val="392833240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pPr eaLnBrk="1" hangingPunct="1">
              <a:defRPr/>
            </a:pPr>
            <a:r>
              <a:rPr lang="en-US" altLang="en-US" dirty="0">
                <a:effectLst>
                  <a:outerShdw blurRad="38100" dist="38100" dir="2700000" algn="tl">
                    <a:srgbClr val="C0C0C0"/>
                  </a:outerShdw>
                </a:effectLst>
                <a:ea typeface="ＭＳ Ｐゴシック" panose="020B0600070205080204" pitchFamily="34" charset="-128"/>
              </a:rPr>
              <a:t>Relationship with France</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dirty="0"/>
              <a:t>In 1799, French general Napoleon Bonaparte seized power and gained unparalleled power to run the country. </a:t>
            </a:r>
          </a:p>
          <a:p>
            <a:r>
              <a:rPr lang="en-US" dirty="0"/>
              <a:t>Napoleon signed the </a:t>
            </a:r>
            <a:r>
              <a:rPr lang="en-US" b="1" dirty="0"/>
              <a:t>Convention of 1800 </a:t>
            </a:r>
            <a:r>
              <a:rPr lang="en-US" dirty="0"/>
              <a:t>with the United States to end their Quasi-War, diverting the resources used to fight elsewhere. </a:t>
            </a:r>
          </a:p>
          <a:p>
            <a:r>
              <a:rPr lang="en-US" dirty="0"/>
              <a:t>With this, the United States economy began to recover, as both trading became easier and military spending could be reduced.</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11</a:t>
            </a:fld>
            <a:endParaRPr lang="en-US" altLang="en-US" sz="1200">
              <a:solidFill>
                <a:srgbClr val="898989"/>
              </a:solidFill>
            </a:endParaRPr>
          </a:p>
        </p:txBody>
      </p:sp>
    </p:spTree>
    <p:extLst>
      <p:ext uri="{BB962C8B-B14F-4D97-AF65-F5344CB8AC3E}">
        <p14:creationId xmlns:p14="http://schemas.microsoft.com/office/powerpoint/2010/main" val="215224208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pPr eaLnBrk="1" hangingPunct="1">
              <a:defRPr/>
            </a:pPr>
            <a:r>
              <a:rPr lang="en-US" altLang="en-US" dirty="0">
                <a:effectLst>
                  <a:outerShdw blurRad="38100" dist="38100" dir="2700000" algn="tl">
                    <a:srgbClr val="C0C0C0"/>
                  </a:outerShdw>
                </a:effectLst>
                <a:ea typeface="ＭＳ Ｐゴシック" panose="020B0600070205080204" pitchFamily="34" charset="-128"/>
              </a:rPr>
              <a:t>Signs of Prosperity</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9"/>
            <a:ext cx="8382000" cy="4906962"/>
          </a:xfrm>
        </p:spPr>
        <p:txBody>
          <a:bodyPr/>
          <a:lstStyle/>
          <a:p>
            <a:r>
              <a:rPr lang="en-US" dirty="0"/>
              <a:t>There were several signs of growth and prosperity during Jefferson’s presidency.</a:t>
            </a:r>
          </a:p>
          <a:p>
            <a:r>
              <a:rPr lang="en-US" dirty="0"/>
              <a:t>Hamilton’s Whiskey Tax was repealed, helping farmers keep more of the money they earned, but Hamilton’s National Bank provided a safe place to keep and manage government funds.</a:t>
            </a:r>
          </a:p>
          <a:p>
            <a:r>
              <a:rPr lang="en-US" dirty="0"/>
              <a:t>The creation of the bank and the government’s reduced spending meant they could focus on reducing the country’s debt.</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12</a:t>
            </a:fld>
            <a:endParaRPr lang="en-US" altLang="en-US" sz="1200">
              <a:solidFill>
                <a:srgbClr val="898989"/>
              </a:solidFill>
            </a:endParaRPr>
          </a:p>
        </p:txBody>
      </p:sp>
    </p:spTree>
    <p:extLst>
      <p:ext uri="{BB962C8B-B14F-4D97-AF65-F5344CB8AC3E}">
        <p14:creationId xmlns:p14="http://schemas.microsoft.com/office/powerpoint/2010/main" val="263224432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pPr eaLnBrk="1" hangingPunct="1">
              <a:defRPr/>
            </a:pPr>
            <a:r>
              <a:rPr lang="en-US" altLang="en-US" dirty="0">
                <a:effectLst>
                  <a:outerShdw blurRad="38100" dist="38100" dir="2700000" algn="tl">
                    <a:srgbClr val="C0C0C0"/>
                  </a:outerShdw>
                </a:effectLst>
                <a:ea typeface="ＭＳ Ｐゴシック" panose="020B0600070205080204" pitchFamily="34" charset="-128"/>
              </a:rPr>
              <a:t>Signs of Prosperity Pt. 2</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9"/>
            <a:ext cx="8382000" cy="4906962"/>
          </a:xfrm>
        </p:spPr>
        <p:txBody>
          <a:bodyPr/>
          <a:lstStyle/>
          <a:p>
            <a:r>
              <a:rPr lang="en-US" dirty="0"/>
              <a:t>Settlers continued to move west, and Ohio became the seventeenth state in 1803, and the country’s population increased from about 5.3 million in 1800 to 7.2 million people in 1810. </a:t>
            </a:r>
          </a:p>
          <a:p>
            <a:r>
              <a:rPr lang="en-US" dirty="0"/>
              <a:t>Jefferson sent a delegation to France to purchase New Orleans and West Florida to protect shipping on the Mississippi River, which was crucial to western development.</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13</a:t>
            </a:fld>
            <a:endParaRPr lang="en-US" altLang="en-US" sz="1200">
              <a:solidFill>
                <a:srgbClr val="898989"/>
              </a:solidFill>
            </a:endParaRPr>
          </a:p>
        </p:txBody>
      </p:sp>
    </p:spTree>
    <p:extLst>
      <p:ext uri="{BB962C8B-B14F-4D97-AF65-F5344CB8AC3E}">
        <p14:creationId xmlns:p14="http://schemas.microsoft.com/office/powerpoint/2010/main" val="7656686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r>
              <a:rPr lang="en-US" dirty="0"/>
              <a:t>The First Barbary War</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9"/>
            <a:ext cx="8382000" cy="4906962"/>
          </a:xfrm>
        </p:spPr>
        <p:txBody>
          <a:bodyPr/>
          <a:lstStyle/>
          <a:p>
            <a:r>
              <a:rPr lang="en-US" dirty="0"/>
              <a:t>Muslim pirates along the Barbary Coast, known as Barbary pirates, robbed and stole ships at sea and raided European costal towns for centuries. </a:t>
            </a:r>
          </a:p>
          <a:p>
            <a:r>
              <a:rPr lang="en-US" dirty="0"/>
              <a:t>American merchant ships were a prime target, so the United States tried working out a solution with the Ottoman Empire, such as paying </a:t>
            </a:r>
            <a:r>
              <a:rPr lang="en-US" b="1" dirty="0"/>
              <a:t>tribute</a:t>
            </a:r>
            <a:r>
              <a:rPr lang="en-US" dirty="0"/>
              <a:t> (payment by one ruler or nation to another as the price of protection).</a:t>
            </a:r>
          </a:p>
          <a:p>
            <a:r>
              <a:rPr lang="en-US" dirty="0"/>
              <a:t>In 1801, a large part of the federal budget was being paid in tribute, and the pasha of Tripoli demanded even more. Jefferson realized something had to be done, so he stopped making the payments. He also ordered the navy to the Mediterranean Sea.</a:t>
            </a:r>
          </a:p>
          <a:p>
            <a:r>
              <a:rPr lang="en-US" dirty="0"/>
              <a:t>The navy began with four ships in the region and was instructed to protect American ships and citizens. When the ships arrived, they joined the Swedish navy and blockaded the port of Tripoli. By 1805, more than 15 ships had been sent to the region. The war ended in 1805. The tribute payments did not cease entirely, but they were significantly reduced. A benefit of the war was that the navy and the marines showed they could defend American interests far from home. They also gained experience, which helped protect the country in future conflicts.</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14</a:t>
            </a:fld>
            <a:endParaRPr lang="en-US" altLang="en-US" sz="1200">
              <a:solidFill>
                <a:srgbClr val="898989"/>
              </a:solidFill>
            </a:endParaRPr>
          </a:p>
        </p:txBody>
      </p:sp>
    </p:spTree>
    <p:extLst>
      <p:ext uri="{BB962C8B-B14F-4D97-AF65-F5344CB8AC3E}">
        <p14:creationId xmlns:p14="http://schemas.microsoft.com/office/powerpoint/2010/main" val="290238748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650">
                                            <p:txEl>
                                              <p:pRg st="3" end="3"/>
                                            </p:txEl>
                                          </p:spTgt>
                                        </p:tgtEl>
                                        <p:attrNameLst>
                                          <p:attrName>style.visibility</p:attrName>
                                        </p:attrNameLst>
                                      </p:cBhvr>
                                      <p:to>
                                        <p:strVal val="visible"/>
                                      </p:to>
                                    </p:set>
                                    <p:animEffect transition="in" filter="fade">
                                      <p:cBhvr>
                                        <p:cTn id="22" dur="500"/>
                                        <p:tgtEl>
                                          <p:spTgt spid="2765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r>
              <a:rPr lang="en-US" dirty="0"/>
              <a:t>The First Barbary War Pt. 2</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9"/>
            <a:ext cx="8382000" cy="4906962"/>
          </a:xfrm>
        </p:spPr>
        <p:txBody>
          <a:bodyPr/>
          <a:lstStyle/>
          <a:p>
            <a:r>
              <a:rPr lang="en-US" dirty="0"/>
              <a:t>When a leader of the empire demanded more payment in 1801, Jefferson acted, stopping payments and ordering the navy to the Mediterranean Sea.</a:t>
            </a:r>
          </a:p>
          <a:p>
            <a:r>
              <a:rPr lang="en-US" dirty="0"/>
              <a:t>The navy joined the Swedish navy to blockade the port of Tripoli, and by 1805, the war ended, resulting in far smaller payments.</a:t>
            </a:r>
          </a:p>
          <a:p>
            <a:r>
              <a:rPr lang="en-US" dirty="0"/>
              <a:t>The American navy also gaining experience in the field and notoriety for their ability to protect American interests abroad.</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15</a:t>
            </a:fld>
            <a:endParaRPr lang="en-US" altLang="en-US" sz="1200">
              <a:solidFill>
                <a:srgbClr val="898989"/>
              </a:solidFill>
            </a:endParaRPr>
          </a:p>
        </p:txBody>
      </p:sp>
    </p:spTree>
    <p:extLst>
      <p:ext uri="{BB962C8B-B14F-4D97-AF65-F5344CB8AC3E}">
        <p14:creationId xmlns:p14="http://schemas.microsoft.com/office/powerpoint/2010/main" val="387558564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r>
              <a:rPr lang="en-US" dirty="0"/>
              <a:t>The Embargo Act of 1807</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9"/>
            <a:ext cx="8382000" cy="4906962"/>
          </a:xfrm>
        </p:spPr>
        <p:txBody>
          <a:bodyPr/>
          <a:lstStyle/>
          <a:p>
            <a:r>
              <a:rPr lang="en-US" dirty="0"/>
              <a:t>A new war broke out between the British and French, and the United States tried to claim neutrality.</a:t>
            </a:r>
          </a:p>
          <a:p>
            <a:r>
              <a:rPr lang="en-US" dirty="0"/>
              <a:t>However, Napoleon ordered his navy to seize any ships trading with Britain, and the British would also capture and force American sailors to work for them.</a:t>
            </a:r>
          </a:p>
          <a:p>
            <a:r>
              <a:rPr lang="en-US" dirty="0"/>
              <a:t>The last straw came after a British navy vessel attacked an American warship of the coast of Virginia.</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16</a:t>
            </a:fld>
            <a:endParaRPr lang="en-US" altLang="en-US" sz="1200">
              <a:solidFill>
                <a:srgbClr val="898989"/>
              </a:solidFill>
            </a:endParaRPr>
          </a:p>
        </p:txBody>
      </p:sp>
    </p:spTree>
    <p:extLst>
      <p:ext uri="{BB962C8B-B14F-4D97-AF65-F5344CB8AC3E}">
        <p14:creationId xmlns:p14="http://schemas.microsoft.com/office/powerpoint/2010/main" val="212860510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r>
              <a:rPr lang="en-US" dirty="0"/>
              <a:t>The Embargo Act of 1807 Pt. 2</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9"/>
            <a:ext cx="8382000" cy="4906962"/>
          </a:xfrm>
        </p:spPr>
        <p:txBody>
          <a:bodyPr/>
          <a:lstStyle/>
          <a:p>
            <a:r>
              <a:rPr lang="en-US" dirty="0"/>
              <a:t>The attack against a ship of the U.S. Navy so close to home was intolerable, and popular opinion was that this was an act of war.</a:t>
            </a:r>
          </a:p>
          <a:p>
            <a:r>
              <a:rPr lang="en-US" dirty="0"/>
              <a:t>Jefferson, wanting to remain neutral because the United States was weaker than either Britain or France, was put in a tough situation.</a:t>
            </a:r>
          </a:p>
          <a:p>
            <a:r>
              <a:rPr lang="en-US" dirty="0"/>
              <a:t>The United States demanded the British apologize for the attack and pay for repairs, but the British government refused.</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17</a:t>
            </a:fld>
            <a:endParaRPr lang="en-US" altLang="en-US" sz="1200">
              <a:solidFill>
                <a:srgbClr val="898989"/>
              </a:solidFill>
            </a:endParaRPr>
          </a:p>
        </p:txBody>
      </p:sp>
    </p:spTree>
    <p:extLst>
      <p:ext uri="{BB962C8B-B14F-4D97-AF65-F5344CB8AC3E}">
        <p14:creationId xmlns:p14="http://schemas.microsoft.com/office/powerpoint/2010/main" val="1168231545"/>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1" end="1"/>
                                            </p:txEl>
                                          </p:spTgt>
                                        </p:tgtEl>
                                        <p:attrNameLst>
                                          <p:attrName>style.visibility</p:attrName>
                                        </p:attrNameLst>
                                      </p:cBhvr>
                                      <p:to>
                                        <p:strVal val="visible"/>
                                      </p:to>
                                    </p:set>
                                    <p:animEffect transition="in" filter="fade">
                                      <p:cBhvr>
                                        <p:cTn id="7" dur="500"/>
                                        <p:tgtEl>
                                          <p:spTgt spid="2765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2" end="2"/>
                                            </p:txEl>
                                          </p:spTgt>
                                        </p:tgtEl>
                                        <p:attrNameLst>
                                          <p:attrName>style.visibility</p:attrName>
                                        </p:attrNameLst>
                                      </p:cBhvr>
                                      <p:to>
                                        <p:strVal val="visible"/>
                                      </p:to>
                                    </p:set>
                                    <p:animEffect transition="in" filter="fade">
                                      <p:cBhvr>
                                        <p:cTn id="12" dur="500"/>
                                        <p:tgtEl>
                                          <p:spTgt spid="2765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0" end="0"/>
                                            </p:txEl>
                                          </p:spTgt>
                                        </p:tgtEl>
                                        <p:attrNameLst>
                                          <p:attrName>style.visibility</p:attrName>
                                        </p:attrNameLst>
                                      </p:cBhvr>
                                      <p:to>
                                        <p:strVal val="visible"/>
                                      </p:to>
                                    </p:set>
                                    <p:animEffect transition="in" filter="fade">
                                      <p:cBhvr>
                                        <p:cTn id="17" dur="500"/>
                                        <p:tgtEl>
                                          <p:spTgt spid="276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r>
              <a:rPr lang="en-US" dirty="0"/>
              <a:t>The Embargo Act of 1807 Pt. 3</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9"/>
            <a:ext cx="8382000" cy="4906962"/>
          </a:xfrm>
        </p:spPr>
        <p:txBody>
          <a:bodyPr/>
          <a:lstStyle/>
          <a:p>
            <a:r>
              <a:rPr lang="en-US" dirty="0"/>
              <a:t>The Embargo Act of 1807 was made to punish Britain and give the United States an advantage in future negotiations, but it backfired. </a:t>
            </a:r>
          </a:p>
          <a:p>
            <a:r>
              <a:rPr lang="en-US" dirty="0"/>
              <a:t>The act closed all ports in the United States to export shipping and placed restrictions on British imports.</a:t>
            </a:r>
          </a:p>
          <a:p>
            <a:r>
              <a:rPr lang="en-US" dirty="0"/>
              <a:t>Other countries now had less competition for trade and increased their own profits.</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18</a:t>
            </a:fld>
            <a:endParaRPr lang="en-US" altLang="en-US" sz="1200">
              <a:solidFill>
                <a:srgbClr val="898989"/>
              </a:solidFill>
            </a:endParaRPr>
          </a:p>
        </p:txBody>
      </p:sp>
    </p:spTree>
    <p:extLst>
      <p:ext uri="{BB962C8B-B14F-4D97-AF65-F5344CB8AC3E}">
        <p14:creationId xmlns:p14="http://schemas.microsoft.com/office/powerpoint/2010/main" val="408772489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r>
              <a:rPr lang="en-US" dirty="0"/>
              <a:t>The Embargo Act of 1807 Pt. 4</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9"/>
            <a:ext cx="8382000" cy="4906962"/>
          </a:xfrm>
        </p:spPr>
        <p:txBody>
          <a:bodyPr/>
          <a:lstStyle/>
          <a:p>
            <a:r>
              <a:rPr lang="en-US" dirty="0"/>
              <a:t>American goods began filling warehouses, and American farmers, tradesmen, and merchants were losing money.</a:t>
            </a:r>
          </a:p>
          <a:p>
            <a:r>
              <a:rPr lang="en-US" dirty="0"/>
              <a:t>Citizens began to complain loudly to Congress, and soon the embargo was lifted, ports were fully opened, and the economy started to improve.</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19</a:t>
            </a:fld>
            <a:endParaRPr lang="en-US" altLang="en-US" sz="1200">
              <a:solidFill>
                <a:srgbClr val="898989"/>
              </a:solidFill>
            </a:endParaRPr>
          </a:p>
        </p:txBody>
      </p:sp>
      <p:sp>
        <p:nvSpPr>
          <p:cNvPr id="2" name="TextBox 1">
            <a:extLst>
              <a:ext uri="{FF2B5EF4-FFF2-40B4-BE49-F238E27FC236}">
                <a16:creationId xmlns:a16="http://schemas.microsoft.com/office/drawing/2014/main" id="{A5E9237A-C840-CF50-2064-A752108522FD}"/>
              </a:ext>
            </a:extLst>
          </p:cNvPr>
          <p:cNvSpPr txBox="1"/>
          <p:nvPr/>
        </p:nvSpPr>
        <p:spPr>
          <a:xfrm>
            <a:off x="3464709" y="6352143"/>
            <a:ext cx="2214581" cy="369332"/>
          </a:xfrm>
          <a:prstGeom prst="rect">
            <a:avLst/>
          </a:prstGeom>
          <a:noFill/>
          <a:effectLst>
            <a:softEdge rad="31750"/>
          </a:effectLst>
        </p:spPr>
        <p:txBody>
          <a:bodyPr wrap="none">
            <a:spAutoFit/>
          </a:bodyPr>
          <a:lstStyle/>
          <a:p>
            <a:pPr eaLnBrk="1" fontAlgn="auto" hangingPunct="1">
              <a:spcBef>
                <a:spcPts val="0"/>
              </a:spcBef>
              <a:spcAft>
                <a:spcPts val="0"/>
              </a:spcAft>
              <a:defRPr/>
            </a:pPr>
            <a:r>
              <a:rPr lang="en-US" dirty="0">
                <a:latin typeface="+mn-lt"/>
                <a:ea typeface="+mn-ea"/>
                <a:hlinkClick r:id="rId3" action="ppaction://hlinksldjump"/>
              </a:rPr>
              <a:t>Return to Main Menu</a:t>
            </a:r>
            <a:endParaRPr lang="en-US" dirty="0">
              <a:latin typeface="+mn-lt"/>
              <a:ea typeface="+mn-ea"/>
            </a:endParaRPr>
          </a:p>
        </p:txBody>
      </p:sp>
    </p:spTree>
    <p:extLst>
      <p:ext uri="{BB962C8B-B14F-4D97-AF65-F5344CB8AC3E}">
        <p14:creationId xmlns:p14="http://schemas.microsoft.com/office/powerpoint/2010/main" val="287451769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7414" name="Slide Number Placeholder 4">
            <a:extLst>
              <a:ext uri="{FF2B5EF4-FFF2-40B4-BE49-F238E27FC236}">
                <a16:creationId xmlns:a16="http://schemas.microsoft.com/office/drawing/2014/main" id="{0F270598-F8B4-BE48-8371-F9E7ABCF26C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675EE62E-1818-8046-95DE-99AB44846A3D}" type="slidenum">
              <a:rPr lang="en-US" altLang="en-US" sz="1200" smtClean="0">
                <a:solidFill>
                  <a:srgbClr val="898989"/>
                </a:solidFill>
              </a:rPr>
              <a:pPr>
                <a:spcBef>
                  <a:spcPct val="0"/>
                </a:spcBef>
                <a:buFontTx/>
                <a:buNone/>
              </a:pPr>
              <a:t>2</a:t>
            </a:fld>
            <a:endParaRPr lang="en-US" altLang="en-US" sz="1200">
              <a:solidFill>
                <a:srgbClr val="898989"/>
              </a:solidFill>
            </a:endParaRPr>
          </a:p>
        </p:txBody>
      </p:sp>
      <p:sp>
        <p:nvSpPr>
          <p:cNvPr id="2" name="TextBox 1">
            <a:extLst>
              <a:ext uri="{FF2B5EF4-FFF2-40B4-BE49-F238E27FC236}">
                <a16:creationId xmlns:a16="http://schemas.microsoft.com/office/drawing/2014/main" id="{1B71CE46-EAAE-2FD6-29D0-C96444FD3CE6}"/>
              </a:ext>
            </a:extLst>
          </p:cNvPr>
          <p:cNvSpPr txBox="1"/>
          <p:nvPr/>
        </p:nvSpPr>
        <p:spPr>
          <a:xfrm>
            <a:off x="5638800" y="-2977"/>
            <a:ext cx="3505200" cy="307777"/>
          </a:xfrm>
          <a:prstGeom prst="rect">
            <a:avLst/>
          </a:prstGeom>
          <a:noFill/>
        </p:spPr>
        <p:txBody>
          <a:bodyPr wrap="square">
            <a:spAutoFit/>
          </a:bodyPr>
          <a:lstStyle/>
          <a:p>
            <a:r>
              <a:rPr lang="en-US" sz="1400" b="0" i="0" u="none" strike="noStrike" dirty="0">
                <a:solidFill>
                  <a:schemeClr val="bg1"/>
                </a:solidFill>
                <a:effectLst/>
                <a:latin typeface="+mn-lt"/>
              </a:rPr>
              <a:t> Louisiana State Capitol building, Baton Rouge</a:t>
            </a:r>
            <a:endParaRPr lang="en-US" sz="1400" dirty="0">
              <a:solidFill>
                <a:schemeClr val="bg1"/>
              </a:solidFill>
              <a:latin typeface="+mn-lt"/>
            </a:endParaRPr>
          </a:p>
        </p:txBody>
      </p:sp>
      <p:sp>
        <p:nvSpPr>
          <p:cNvPr id="3" name="Rectangle 2">
            <a:extLst>
              <a:ext uri="{FF2B5EF4-FFF2-40B4-BE49-F238E27FC236}">
                <a16:creationId xmlns:a16="http://schemas.microsoft.com/office/drawing/2014/main" id="{DEF4AADD-B6A0-C505-93B8-7C7DF5EEAA7F}"/>
              </a:ext>
            </a:extLst>
          </p:cNvPr>
          <p:cNvSpPr/>
          <p:nvPr/>
        </p:nvSpPr>
        <p:spPr>
          <a:xfrm>
            <a:off x="165704" y="5181600"/>
            <a:ext cx="5701696" cy="1371600"/>
          </a:xfrm>
          <a:prstGeom prst="rect">
            <a:avLst/>
          </a:prstGeom>
          <a:solidFill>
            <a:srgbClr val="10253F">
              <a:alpha val="81961"/>
            </a:srgb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extBox 4">
            <a:extLst>
              <a:ext uri="{FF2B5EF4-FFF2-40B4-BE49-F238E27FC236}">
                <a16:creationId xmlns:a16="http://schemas.microsoft.com/office/drawing/2014/main" id="{AD3654A4-A8A3-9157-0983-09033D7C74F1}"/>
              </a:ext>
            </a:extLst>
          </p:cNvPr>
          <p:cNvSpPr txBox="1">
            <a:spLocks noChangeArrowheads="1"/>
          </p:cNvSpPr>
          <p:nvPr/>
        </p:nvSpPr>
        <p:spPr bwMode="auto">
          <a:xfrm>
            <a:off x="165704" y="5229761"/>
            <a:ext cx="570169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None/>
            </a:pPr>
            <a:r>
              <a:rPr lang="en-US" altLang="en-US" sz="2000" b="1" dirty="0">
                <a:solidFill>
                  <a:srgbClr val="DCE6F2"/>
                </a:solidFill>
              </a:rPr>
              <a:t>Section 1: </a:t>
            </a:r>
            <a:r>
              <a:rPr lang="en-US" altLang="en-US" sz="2000" b="1" dirty="0">
                <a:solidFill>
                  <a:srgbClr val="DCE6F2"/>
                </a:solidFill>
                <a:hlinkClick r:id="rId4" action="ppaction://hlinksldjump"/>
              </a:rPr>
              <a:t>President Jefferson’s Administration </a:t>
            </a:r>
            <a:r>
              <a:rPr lang="en-US" altLang="en-US" sz="2000" b="1" dirty="0">
                <a:solidFill>
                  <a:srgbClr val="DCE6F2"/>
                </a:solidFill>
              </a:rPr>
              <a:t>Section 2: </a:t>
            </a:r>
            <a:r>
              <a:rPr lang="en-US" altLang="en-US" sz="2000" b="1" dirty="0">
                <a:solidFill>
                  <a:srgbClr val="DCE6F2"/>
                </a:solidFill>
                <a:hlinkClick r:id="rId5" action="ppaction://hlinksldjump"/>
              </a:rPr>
              <a:t>The Louisiana Purchase</a:t>
            </a:r>
            <a:endParaRPr lang="en-US" altLang="en-US" sz="2000" b="1" dirty="0">
              <a:solidFill>
                <a:srgbClr val="DCE6F2"/>
              </a:solidFill>
            </a:endParaRPr>
          </a:p>
          <a:p>
            <a:pPr eaLnBrk="1" hangingPunct="1">
              <a:spcBef>
                <a:spcPct val="0"/>
              </a:spcBef>
              <a:buNone/>
            </a:pPr>
            <a:r>
              <a:rPr lang="en-US" altLang="en-US" sz="2000" b="1" dirty="0">
                <a:solidFill>
                  <a:srgbClr val="DCE6F2"/>
                </a:solidFill>
              </a:rPr>
              <a:t>Section 3: </a:t>
            </a:r>
            <a:r>
              <a:rPr lang="en-US" altLang="en-US" sz="2000" b="1" dirty="0">
                <a:solidFill>
                  <a:srgbClr val="DCE6F2"/>
                </a:solidFill>
                <a:hlinkClick r:id="rId6" action="ppaction://hlinksldjump"/>
              </a:rPr>
              <a:t>Louisiana’s Territorial Period</a:t>
            </a:r>
          </a:p>
          <a:p>
            <a:pPr eaLnBrk="1" hangingPunct="1">
              <a:spcBef>
                <a:spcPct val="0"/>
              </a:spcBef>
              <a:buNone/>
            </a:pPr>
            <a:r>
              <a:rPr lang="en-US" altLang="en-US" sz="2000" b="1" dirty="0">
                <a:solidFill>
                  <a:srgbClr val="DCE6F2"/>
                </a:solidFill>
              </a:rPr>
              <a:t>Section 4: </a:t>
            </a:r>
            <a:r>
              <a:rPr lang="en-US" altLang="en-US" sz="2000" b="1" dirty="0">
                <a:solidFill>
                  <a:srgbClr val="DCE6F2"/>
                </a:solidFill>
                <a:hlinkClick r:id="rId7" action="ppaction://hlinksldjump"/>
              </a:rPr>
              <a:t>Exploring the Louisiana Purchase </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
                                        </p:tgtEl>
                                        <p:attrNameLst>
                                          <p:attrName>ppt_y</p:attrName>
                                        </p:attrNameLst>
                                      </p:cBhvr>
                                      <p:tavLst>
                                        <p:tav tm="0">
                                          <p:val>
                                            <p:strVal val="#ppt_y"/>
                                          </p:val>
                                        </p:tav>
                                        <p:tav tm="100000">
                                          <p:val>
                                            <p:strVal val="#ppt_y"/>
                                          </p:val>
                                        </p:tav>
                                      </p:tavLst>
                                    </p:anim>
                                  </p:childTnLst>
                                </p:cTn>
                              </p:par>
                              <p:par>
                                <p:cTn id="11" presetID="39" presetClass="entr" presetSubtype="0" accel="10000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178DD-FF4E-C641-9F69-E5DCAF559DCC}"/>
              </a:ext>
            </a:extLst>
          </p:cNvPr>
          <p:cNvSpPr>
            <a:spLocks noGrp="1"/>
          </p:cNvSpPr>
          <p:nvPr>
            <p:ph type="title"/>
          </p:nvPr>
        </p:nvSpPr>
        <p:spPr/>
        <p:txBody>
          <a:bodyPr>
            <a:normAutofit/>
          </a:bodyPr>
          <a:lstStyle/>
          <a:p>
            <a:pPr eaLnBrk="1" hangingPunct="1">
              <a:defRPr/>
            </a:pPr>
            <a:r>
              <a:rPr lang="en-US" altLang="en-US" dirty="0">
                <a:effectLst>
                  <a:outerShdw blurRad="38100" dist="38100" dir="2700000" algn="tl">
                    <a:srgbClr val="C0C0C0"/>
                  </a:outerShdw>
                </a:effectLst>
                <a:ea typeface="ＭＳ Ｐゴシック" panose="020B0600070205080204" pitchFamily="34" charset="-128"/>
              </a:rPr>
              <a:t>Section 2: The Louisiana Purchase</a:t>
            </a:r>
          </a:p>
        </p:txBody>
      </p:sp>
      <p:sp>
        <p:nvSpPr>
          <p:cNvPr id="33795" name="Content Placeholder 2">
            <a:extLst>
              <a:ext uri="{FF2B5EF4-FFF2-40B4-BE49-F238E27FC236}">
                <a16:creationId xmlns:a16="http://schemas.microsoft.com/office/drawing/2014/main" id="{4801C63E-9260-574D-B5BF-D91992844ECE}"/>
              </a:ext>
            </a:extLst>
          </p:cNvPr>
          <p:cNvSpPr>
            <a:spLocks noGrp="1"/>
          </p:cNvSpPr>
          <p:nvPr>
            <p:ph idx="1"/>
          </p:nvPr>
        </p:nvSpPr>
        <p:spPr/>
        <p:txBody>
          <a:bodyPr/>
          <a:lstStyle/>
          <a:p>
            <a:pPr eaLnBrk="1" hangingPunct="1"/>
            <a:r>
              <a:rPr lang="en-US" altLang="en-US" dirty="0">
                <a:ea typeface="ＭＳ Ｐゴシック" panose="020B0600070205080204" pitchFamily="34" charset="-128"/>
              </a:rPr>
              <a:t>Essential Question</a:t>
            </a:r>
          </a:p>
          <a:p>
            <a:pPr lvl="1" eaLnBrk="1" hangingPunct="1"/>
            <a:r>
              <a:rPr lang="en-US" dirty="0"/>
              <a:t>What was the constitutional problem Jefferson faced with the Louisiana Purchase?</a:t>
            </a:r>
            <a:endParaRPr lang="en-US" altLang="en-US" dirty="0">
              <a:ea typeface="ＭＳ Ｐゴシック" panose="020B0600070205080204" pitchFamily="34" charset="-128"/>
            </a:endParaRPr>
          </a:p>
          <a:p>
            <a:pPr lvl="1" eaLnBrk="1" hangingPunct="1">
              <a:buFont typeface="Wingdings" pitchFamily="2" charset="2"/>
              <a:buChar char="Ø"/>
            </a:pPr>
            <a:endParaRPr lang="en-US" altLang="en-US" dirty="0">
              <a:ea typeface="ＭＳ Ｐゴシック" panose="020B0600070205080204" pitchFamily="34" charset="-128"/>
            </a:endParaRPr>
          </a:p>
        </p:txBody>
      </p:sp>
      <p:sp>
        <p:nvSpPr>
          <p:cNvPr id="33796" name="Slide Number Placeholder 4">
            <a:extLst>
              <a:ext uri="{FF2B5EF4-FFF2-40B4-BE49-F238E27FC236}">
                <a16:creationId xmlns:a16="http://schemas.microsoft.com/office/drawing/2014/main" id="{75367152-C1E5-B04B-996E-09A91A94B54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6715D887-8A27-CE4C-91C2-2BE9FE77150C}" type="slidenum">
              <a:rPr lang="en-US" altLang="en-US" sz="1200" smtClean="0">
                <a:solidFill>
                  <a:srgbClr val="898989"/>
                </a:solidFill>
              </a:rPr>
              <a:pPr>
                <a:spcBef>
                  <a:spcPct val="0"/>
                </a:spcBef>
                <a:buFontTx/>
                <a:buNone/>
              </a:pPr>
              <a:t>20</a:t>
            </a:fld>
            <a:endParaRPr lang="en-US" altLang="en-US" sz="1200">
              <a:solidFill>
                <a:srgbClr val="898989"/>
              </a:solidFill>
            </a:endParaRPr>
          </a:p>
        </p:txBody>
      </p:sp>
    </p:spTree>
  </p:cSld>
  <p:clrMapOvr>
    <a:masterClrMapping/>
  </p:clrMapOvr>
  <p:transition spd="med">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B4CA1-6FF7-374F-8192-A9D932D9D84D}"/>
              </a:ext>
            </a:extLst>
          </p:cNvPr>
          <p:cNvSpPr>
            <a:spLocks noGrp="1"/>
          </p:cNvSpPr>
          <p:nvPr>
            <p:ph type="title"/>
          </p:nvPr>
        </p:nvSpPr>
        <p:spPr/>
        <p:txBody>
          <a:bodyPr>
            <a:normAutofit/>
          </a:bodyPr>
          <a:lstStyle/>
          <a:p>
            <a:pPr eaLnBrk="1" hangingPunct="1">
              <a:defRPr/>
            </a:pPr>
            <a:r>
              <a:rPr lang="en-US" altLang="en-US" dirty="0">
                <a:effectLst>
                  <a:outerShdw blurRad="38100" dist="38100" dir="2700000" algn="tl">
                    <a:srgbClr val="C0C0C0"/>
                  </a:outerShdw>
                </a:effectLst>
                <a:ea typeface="ＭＳ Ｐゴシック" panose="020B0600070205080204" pitchFamily="34" charset="-128"/>
              </a:rPr>
              <a:t>Section 2: The Louisiana Purchase</a:t>
            </a:r>
          </a:p>
        </p:txBody>
      </p:sp>
      <p:sp>
        <p:nvSpPr>
          <p:cNvPr id="3" name="Content Placeholder 2">
            <a:extLst>
              <a:ext uri="{FF2B5EF4-FFF2-40B4-BE49-F238E27FC236}">
                <a16:creationId xmlns:a16="http://schemas.microsoft.com/office/drawing/2014/main" id="{088C7482-0505-FC4D-8A8D-7307AB6F1AC6}"/>
              </a:ext>
            </a:extLst>
          </p:cNvPr>
          <p:cNvSpPr>
            <a:spLocks noGrp="1"/>
          </p:cNvSpPr>
          <p:nvPr>
            <p:ph idx="1"/>
          </p:nvPr>
        </p:nvSpPr>
        <p:spPr>
          <a:xfrm>
            <a:off x="685800" y="1523999"/>
            <a:ext cx="8229600" cy="5197475"/>
          </a:xfrm>
        </p:spPr>
        <p:txBody>
          <a:bodyPr rtlCol="0">
            <a:normAutofit/>
          </a:bodyPr>
          <a:lstStyle/>
          <a:p>
            <a:pPr eaLnBrk="1" fontAlgn="auto" hangingPunct="1">
              <a:spcAft>
                <a:spcPts val="0"/>
              </a:spcAft>
              <a:defRPr/>
            </a:pPr>
            <a:r>
              <a:rPr lang="en-US" dirty="0">
                <a:ea typeface="+mn-ea"/>
                <a:cs typeface="+mn-cs"/>
              </a:rPr>
              <a:t>What terms do I need to know? </a:t>
            </a:r>
          </a:p>
          <a:p>
            <a:pPr lvl="1"/>
            <a:r>
              <a:rPr lang="en-US" sz="2700" dirty="0"/>
              <a:t>Treaty of San Ildefonso</a:t>
            </a:r>
          </a:p>
          <a:p>
            <a:pPr lvl="1"/>
            <a:r>
              <a:rPr lang="en-US" sz="2700" dirty="0"/>
              <a:t>yellow fever</a:t>
            </a:r>
          </a:p>
          <a:p>
            <a:pPr lvl="1"/>
            <a:r>
              <a:rPr lang="en-US" sz="2700" dirty="0"/>
              <a:t>Louisiana Purchase</a:t>
            </a:r>
          </a:p>
          <a:p>
            <a:pPr lvl="1"/>
            <a:r>
              <a:rPr lang="en-US" sz="2700" dirty="0"/>
              <a:t>Adams-Onís Treaty</a:t>
            </a:r>
          </a:p>
        </p:txBody>
      </p:sp>
      <p:sp>
        <p:nvSpPr>
          <p:cNvPr id="35843" name="Slide Number Placeholder 4">
            <a:extLst>
              <a:ext uri="{FF2B5EF4-FFF2-40B4-BE49-F238E27FC236}">
                <a16:creationId xmlns:a16="http://schemas.microsoft.com/office/drawing/2014/main" id="{6144A8EA-BE60-A346-8081-47E64364A25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09225D24-0B6E-5748-A510-EE631EE137F9}" type="slidenum">
              <a:rPr lang="en-US" altLang="en-US" sz="1200" smtClean="0">
                <a:solidFill>
                  <a:srgbClr val="898989"/>
                </a:solidFill>
              </a:rPr>
              <a:pPr>
                <a:spcBef>
                  <a:spcPct val="0"/>
                </a:spcBef>
                <a:buFontTx/>
                <a:buNone/>
              </a:pPr>
              <a:t>21</a:t>
            </a:fld>
            <a:endParaRPr lang="en-US" altLang="en-US" sz="1200">
              <a:solidFill>
                <a:srgbClr val="898989"/>
              </a:solidFill>
            </a:endParaRPr>
          </a:p>
        </p:txBody>
      </p:sp>
    </p:spTree>
  </p:cSld>
  <p:clrMapOvr>
    <a:masterClrMapping/>
  </p:clrMapOvr>
  <p:transition spd="med">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371600"/>
            <a:ext cx="8382000" cy="4754563"/>
          </a:xfrm>
        </p:spPr>
        <p:txBody>
          <a:bodyPr/>
          <a:lstStyle/>
          <a:p>
            <a:r>
              <a:rPr lang="en-US" dirty="0"/>
              <a:t>Migrants began pouring into Louisiana after 1787, and they started to depend on the Mississippi River as a trade route.</a:t>
            </a:r>
          </a:p>
          <a:p>
            <a:r>
              <a:rPr lang="en-US" dirty="0"/>
              <a:t>The Americans and Spanish disagreed about the borders that separated Spanish and American claims.</a:t>
            </a:r>
          </a:p>
          <a:p>
            <a:r>
              <a:rPr lang="en-US" dirty="0"/>
              <a:t>The Spanish were sometimes blocked American citizens wanting to use the New Orleans port, which they used to transport goods out of the middle territories and to the rest of the world.</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22</a:t>
            </a:fld>
            <a:endParaRPr lang="en-US" altLang="en-US" sz="1200">
              <a:solidFill>
                <a:srgbClr val="898989"/>
              </a:solidFill>
            </a:endParaRPr>
          </a:p>
        </p:txBody>
      </p:sp>
      <p:sp>
        <p:nvSpPr>
          <p:cNvPr id="2" name="Title 4">
            <a:extLst>
              <a:ext uri="{FF2B5EF4-FFF2-40B4-BE49-F238E27FC236}">
                <a16:creationId xmlns:a16="http://schemas.microsoft.com/office/drawing/2014/main" id="{8AB3D8BF-8ED6-8E8F-1A4B-70A6CB606830}"/>
              </a:ext>
            </a:extLst>
          </p:cNvPr>
          <p:cNvSpPr>
            <a:spLocks noGrp="1"/>
          </p:cNvSpPr>
          <p:nvPr>
            <p:ph type="title"/>
          </p:nvPr>
        </p:nvSpPr>
        <p:spPr>
          <a:xfrm>
            <a:off x="457200" y="274638"/>
            <a:ext cx="8229600" cy="1143000"/>
          </a:xfrm>
        </p:spPr>
        <p:txBody>
          <a:bodyPr>
            <a:normAutofit/>
          </a:bodyPr>
          <a:lstStyle/>
          <a:p>
            <a:pPr eaLnBrk="1" hangingPunct="1">
              <a:defRPr/>
            </a:pPr>
            <a:r>
              <a:rPr lang="en-US" altLang="en-US" dirty="0">
                <a:effectLst>
                  <a:outerShdw blurRad="38100" dist="38100" dir="2700000" algn="tl">
                    <a:srgbClr val="C0C0C0"/>
                  </a:outerShdw>
                </a:effectLst>
                <a:ea typeface="ＭＳ Ｐゴシック" panose="020B0600070205080204" pitchFamily="34" charset="-128"/>
              </a:rPr>
              <a:t>The Louisiana Purchase</a:t>
            </a:r>
          </a:p>
        </p:txBody>
      </p:sp>
    </p:spTree>
    <p:extLst>
      <p:ext uri="{BB962C8B-B14F-4D97-AF65-F5344CB8AC3E}">
        <p14:creationId xmlns:p14="http://schemas.microsoft.com/office/powerpoint/2010/main" val="225973772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r>
              <a:rPr lang="en-US" dirty="0"/>
              <a:t>International Events and Intrigue</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dirty="0"/>
              <a:t>By 1794, France had abolished slavery at home and in its colonies, but there was a rebellion in its most profitable colony, Saint-Domingue. </a:t>
            </a:r>
          </a:p>
          <a:p>
            <a:r>
              <a:rPr lang="en-US" dirty="0"/>
              <a:t>Napoleon planned to reestablish slavery on the island and use the profits to pay for his military campaigns.</a:t>
            </a:r>
          </a:p>
          <a:p>
            <a:r>
              <a:rPr lang="en-US" dirty="0"/>
              <a:t>Napoleon also wanted to reestablish control over Louisiana and use it to grow the food supply for the French Empire.</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23</a:t>
            </a:fld>
            <a:endParaRPr lang="en-US" altLang="en-US" sz="1200">
              <a:solidFill>
                <a:srgbClr val="898989"/>
              </a:solidFill>
            </a:endParaRPr>
          </a:p>
        </p:txBody>
      </p:sp>
    </p:spTree>
    <p:extLst>
      <p:ext uri="{BB962C8B-B14F-4D97-AF65-F5344CB8AC3E}">
        <p14:creationId xmlns:p14="http://schemas.microsoft.com/office/powerpoint/2010/main" val="38511142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a:xfrm>
            <a:off x="38100" y="274638"/>
            <a:ext cx="9067800" cy="1143000"/>
          </a:xfrm>
        </p:spPr>
        <p:txBody>
          <a:bodyPr>
            <a:normAutofit/>
          </a:bodyPr>
          <a:lstStyle/>
          <a:p>
            <a:r>
              <a:rPr lang="en-US" dirty="0"/>
              <a:t>International Events and Intrigue Pt. 2</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2800" dirty="0"/>
              <a:t>One month after signing the Convention of 1800 with the United States, Napoleon secretly reclaimed Louisiana in the </a:t>
            </a:r>
            <a:r>
              <a:rPr lang="en-US" sz="2800" b="1" dirty="0"/>
              <a:t>Treaty of San Ildefonso </a:t>
            </a:r>
            <a:r>
              <a:rPr lang="en-US" sz="2800" dirty="0"/>
              <a:t>with Spain. </a:t>
            </a:r>
          </a:p>
          <a:p>
            <a:r>
              <a:rPr lang="en-US" sz="2800" dirty="0"/>
              <a:t>Napoleon then sent more than 30,000 soldiers to Saint-Domingue to reestablish slavery.</a:t>
            </a:r>
          </a:p>
          <a:p>
            <a:r>
              <a:rPr lang="en-US" sz="2800" dirty="0"/>
              <a:t>However, more than 80% of his soldiers died to </a:t>
            </a:r>
            <a:r>
              <a:rPr lang="en-US" sz="2800" b="1" dirty="0"/>
              <a:t>yellow fever </a:t>
            </a:r>
            <a:r>
              <a:rPr lang="en-US" sz="2800" dirty="0"/>
              <a:t>(a disease that causes fever and yellowing of the skin) within a few weeks.</a:t>
            </a:r>
          </a:p>
          <a:p>
            <a:r>
              <a:rPr lang="en-US" sz="2800" dirty="0"/>
              <a:t>With this disastrous turn of events, Napoleon abandoned his plans and decided he no longer benefited from the possession of Louisiana.</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24</a:t>
            </a:fld>
            <a:endParaRPr lang="en-US" altLang="en-US" sz="1200">
              <a:solidFill>
                <a:srgbClr val="898989"/>
              </a:solidFill>
            </a:endParaRPr>
          </a:p>
        </p:txBody>
      </p:sp>
    </p:spTree>
    <p:extLst>
      <p:ext uri="{BB962C8B-B14F-4D97-AF65-F5344CB8AC3E}">
        <p14:creationId xmlns:p14="http://schemas.microsoft.com/office/powerpoint/2010/main" val="288835108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650">
                                            <p:txEl>
                                              <p:pRg st="3" end="3"/>
                                            </p:txEl>
                                          </p:spTgt>
                                        </p:tgtEl>
                                        <p:attrNameLst>
                                          <p:attrName>style.visibility</p:attrName>
                                        </p:attrNameLst>
                                      </p:cBhvr>
                                      <p:to>
                                        <p:strVal val="visible"/>
                                      </p:to>
                                    </p:set>
                                    <p:animEffect transition="in" filter="fade">
                                      <p:cBhvr>
                                        <p:cTn id="22" dur="500"/>
                                        <p:tgtEl>
                                          <p:spTgt spid="2765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r>
              <a:rPr lang="en-US" dirty="0"/>
              <a:t>The Louisiana Purchase</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dirty="0"/>
              <a:t>Hearing rumors about the transfer of Louisiana’s ownership, Jefferson sent James Monroe and Robert Livingston to France to negotiate the purchase of New Orleans.</a:t>
            </a:r>
          </a:p>
          <a:p>
            <a:r>
              <a:rPr lang="en-US" dirty="0"/>
              <a:t>Unaware that Napoleon’s plans for the west had changed, Livingston and Monroe were shocked when they were offered to purchase both New Orleans AND all of Louisiana.</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25</a:t>
            </a:fld>
            <a:endParaRPr lang="en-US" altLang="en-US" sz="1200">
              <a:solidFill>
                <a:srgbClr val="898989"/>
              </a:solidFill>
            </a:endParaRPr>
          </a:p>
        </p:txBody>
      </p:sp>
    </p:spTree>
    <p:extLst>
      <p:ext uri="{BB962C8B-B14F-4D97-AF65-F5344CB8AC3E}">
        <p14:creationId xmlns:p14="http://schemas.microsoft.com/office/powerpoint/2010/main" val="151979889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r>
              <a:rPr lang="en-US" dirty="0"/>
              <a:t>The Louisiana Purchase Pt. 2</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dirty="0"/>
              <a:t>They were not authorized by Jefferson to make such an expensive purchase.</a:t>
            </a:r>
          </a:p>
          <a:p>
            <a:r>
              <a:rPr lang="en-US" dirty="0"/>
              <a:t>Because slow communication meant they could not ask for permission quickly, Monroe and Livingston were in a tough position.</a:t>
            </a:r>
          </a:p>
          <a:p>
            <a:r>
              <a:rPr lang="en-US" dirty="0"/>
              <a:t>After deliberation, they went ahead and accepted the offer to purchase all of Louisiana for $15 million.</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26</a:t>
            </a:fld>
            <a:endParaRPr lang="en-US" altLang="en-US" sz="1200">
              <a:solidFill>
                <a:srgbClr val="898989"/>
              </a:solidFill>
            </a:endParaRPr>
          </a:p>
        </p:txBody>
      </p:sp>
    </p:spTree>
    <p:extLst>
      <p:ext uri="{BB962C8B-B14F-4D97-AF65-F5344CB8AC3E}">
        <p14:creationId xmlns:p14="http://schemas.microsoft.com/office/powerpoint/2010/main" val="259778174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r>
              <a:rPr lang="en-US" dirty="0"/>
              <a:t>The Treaty</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dirty="0"/>
              <a:t>The terms of the treaty were sent to Washington, DC, for approval.</a:t>
            </a:r>
          </a:p>
          <a:p>
            <a:r>
              <a:rPr lang="en-US" dirty="0"/>
              <a:t>Jefferson, believing such a purchase was in the country’s best interests, pushed for quick approval of the terms.</a:t>
            </a:r>
          </a:p>
          <a:p>
            <a:r>
              <a:rPr lang="en-US" dirty="0"/>
              <a:t>The Senate ratified the treaty for the </a:t>
            </a:r>
            <a:r>
              <a:rPr lang="en-US" b="1" dirty="0"/>
              <a:t>Louisiana Purchase</a:t>
            </a:r>
            <a:r>
              <a:rPr lang="en-US" dirty="0"/>
              <a:t> (the purchase of the Louisiana Territory) on October 19, 1803.</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27</a:t>
            </a:fld>
            <a:endParaRPr lang="en-US" altLang="en-US" sz="1200">
              <a:solidFill>
                <a:srgbClr val="898989"/>
              </a:solidFill>
            </a:endParaRPr>
          </a:p>
        </p:txBody>
      </p:sp>
    </p:spTree>
    <p:extLst>
      <p:ext uri="{BB962C8B-B14F-4D97-AF65-F5344CB8AC3E}">
        <p14:creationId xmlns:p14="http://schemas.microsoft.com/office/powerpoint/2010/main" val="86874460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r>
              <a:rPr lang="en-US" dirty="0"/>
              <a:t>Two Transfers</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dirty="0"/>
              <a:t>Two transfers had to take place in New Orleans to finalize the process.</a:t>
            </a:r>
          </a:p>
          <a:p>
            <a:r>
              <a:rPr lang="en-US" dirty="0"/>
              <a:t>Spain transferred control of Louisiana to Napoleon’s representative in New Orleans in November 1803.</a:t>
            </a:r>
          </a:p>
          <a:p>
            <a:r>
              <a:rPr lang="en-US" dirty="0"/>
              <a:t>The representative, Pierre Clément de </a:t>
            </a:r>
            <a:r>
              <a:rPr lang="en-US" dirty="0" err="1"/>
              <a:t>Laussat</a:t>
            </a:r>
            <a:r>
              <a:rPr lang="en-US" dirty="0"/>
              <a:t>, acted as governor for only three weeks before transferring Louisiana to the United States in December 1803, marking a new era in the nation’s history.</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28</a:t>
            </a:fld>
            <a:endParaRPr lang="en-US" altLang="en-US" sz="1200">
              <a:solidFill>
                <a:srgbClr val="898989"/>
              </a:solidFill>
            </a:endParaRPr>
          </a:p>
        </p:txBody>
      </p:sp>
    </p:spTree>
    <p:extLst>
      <p:ext uri="{BB962C8B-B14F-4D97-AF65-F5344CB8AC3E}">
        <p14:creationId xmlns:p14="http://schemas.microsoft.com/office/powerpoint/2010/main" val="257535175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r>
              <a:rPr lang="en-US" dirty="0"/>
              <a:t>The Territory</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dirty="0"/>
              <a:t>The </a:t>
            </a:r>
            <a:r>
              <a:rPr lang="en-US" b="1" dirty="0"/>
              <a:t>Adams-Onís Treaty</a:t>
            </a:r>
            <a:r>
              <a:rPr lang="en-US" dirty="0"/>
              <a:t>, a treaty establishing the border between Spanish and American claims signed in 1819, specified the United States added roughly 530,000,000 acres to the nation’s territory.</a:t>
            </a:r>
          </a:p>
          <a:p>
            <a:r>
              <a:rPr lang="en-US" dirty="0"/>
              <a:t>The United States spent approximately 4 cents an acre on the Louisiana Purchase.</a:t>
            </a:r>
          </a:p>
          <a:p>
            <a:r>
              <a:rPr lang="en-US" dirty="0"/>
              <a:t>With the addition of so much land so fast, the United States went from a small, young nation to a potential world power.</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29</a:t>
            </a:fld>
            <a:endParaRPr lang="en-US" altLang="en-US" sz="1200" dirty="0">
              <a:solidFill>
                <a:srgbClr val="898989"/>
              </a:solidFill>
            </a:endParaRPr>
          </a:p>
        </p:txBody>
      </p:sp>
      <p:sp>
        <p:nvSpPr>
          <p:cNvPr id="2" name="TextBox 1">
            <a:extLst>
              <a:ext uri="{FF2B5EF4-FFF2-40B4-BE49-F238E27FC236}">
                <a16:creationId xmlns:a16="http://schemas.microsoft.com/office/drawing/2014/main" id="{5974310C-E67B-A2F0-451E-E5965563E1A6}"/>
              </a:ext>
            </a:extLst>
          </p:cNvPr>
          <p:cNvSpPr txBox="1"/>
          <p:nvPr/>
        </p:nvSpPr>
        <p:spPr>
          <a:xfrm>
            <a:off x="3464709" y="6352143"/>
            <a:ext cx="2214581" cy="369332"/>
          </a:xfrm>
          <a:prstGeom prst="rect">
            <a:avLst/>
          </a:prstGeom>
          <a:noFill/>
          <a:effectLst>
            <a:softEdge rad="31750"/>
          </a:effectLst>
        </p:spPr>
        <p:txBody>
          <a:bodyPr wrap="none">
            <a:spAutoFit/>
          </a:bodyPr>
          <a:lstStyle/>
          <a:p>
            <a:pPr eaLnBrk="1" fontAlgn="auto" hangingPunct="1">
              <a:spcBef>
                <a:spcPts val="0"/>
              </a:spcBef>
              <a:spcAft>
                <a:spcPts val="0"/>
              </a:spcAft>
              <a:defRPr/>
            </a:pPr>
            <a:r>
              <a:rPr lang="en-US" dirty="0">
                <a:latin typeface="+mn-lt"/>
                <a:ea typeface="+mn-ea"/>
                <a:hlinkClick r:id="rId3" action="ppaction://hlinksldjump"/>
              </a:rPr>
              <a:t>Return to Main Menu</a:t>
            </a:r>
            <a:endParaRPr lang="en-US" dirty="0">
              <a:latin typeface="+mn-lt"/>
              <a:ea typeface="+mn-ea"/>
            </a:endParaRPr>
          </a:p>
        </p:txBody>
      </p:sp>
    </p:spTree>
    <p:extLst>
      <p:ext uri="{BB962C8B-B14F-4D97-AF65-F5344CB8AC3E}">
        <p14:creationId xmlns:p14="http://schemas.microsoft.com/office/powerpoint/2010/main" val="546127585"/>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98D29-5333-4B4D-80AA-F6FE23CB03D7}"/>
              </a:ext>
            </a:extLst>
          </p:cNvPr>
          <p:cNvSpPr>
            <a:spLocks noGrp="1"/>
          </p:cNvSpPr>
          <p:nvPr>
            <p:ph type="title"/>
          </p:nvPr>
        </p:nvSpPr>
        <p:spPr/>
        <p:txBody>
          <a:bodyPr>
            <a:normAutofit fontScale="90000"/>
          </a:bodyPr>
          <a:lstStyle/>
          <a:p>
            <a:pPr eaLnBrk="1" hangingPunct="1">
              <a:defRPr/>
            </a:pPr>
            <a:r>
              <a:rPr lang="en-US" altLang="en-US" dirty="0">
                <a:effectLst>
                  <a:outerShdw blurRad="38100" dist="38100" dir="2700000" algn="tl">
                    <a:srgbClr val="C0C0C0"/>
                  </a:outerShdw>
                </a:effectLst>
                <a:ea typeface="ＭＳ Ｐゴシック" panose="020B0600070205080204" pitchFamily="34" charset="-128"/>
              </a:rPr>
              <a:t>Section 1: President Jefferson’s Administration</a:t>
            </a:r>
          </a:p>
        </p:txBody>
      </p:sp>
      <p:sp>
        <p:nvSpPr>
          <p:cNvPr id="19459" name="Content Placeholder 2">
            <a:extLst>
              <a:ext uri="{FF2B5EF4-FFF2-40B4-BE49-F238E27FC236}">
                <a16:creationId xmlns:a16="http://schemas.microsoft.com/office/drawing/2014/main" id="{DF7B5F13-A91F-1446-A931-0259A958ACC1}"/>
              </a:ext>
            </a:extLst>
          </p:cNvPr>
          <p:cNvSpPr>
            <a:spLocks noGrp="1"/>
          </p:cNvSpPr>
          <p:nvPr>
            <p:ph idx="1"/>
          </p:nvPr>
        </p:nvSpPr>
        <p:spPr/>
        <p:txBody>
          <a:bodyPr/>
          <a:lstStyle/>
          <a:p>
            <a:pPr eaLnBrk="1" hangingPunct="1"/>
            <a:r>
              <a:rPr lang="en-US" altLang="en-US" dirty="0">
                <a:ea typeface="ＭＳ Ｐゴシック" panose="020B0600070205080204" pitchFamily="34" charset="-128"/>
              </a:rPr>
              <a:t>Essential Question</a:t>
            </a:r>
          </a:p>
          <a:p>
            <a:pPr lvl="1" eaLnBrk="1" hangingPunct="1"/>
            <a:r>
              <a:rPr lang="en-US" altLang="en-US" dirty="0">
                <a:ea typeface="ＭＳ Ｐゴシック" panose="020B0600070205080204" pitchFamily="34" charset="-128"/>
              </a:rPr>
              <a:t>What was the unusual problem of the election of 1800? </a:t>
            </a:r>
          </a:p>
          <a:p>
            <a:pPr lvl="1" eaLnBrk="1" hangingPunct="1">
              <a:buFont typeface="Wingdings" pitchFamily="2" charset="2"/>
              <a:buChar char="Ø"/>
            </a:pPr>
            <a:endParaRPr lang="en-US" altLang="en-US" dirty="0">
              <a:ea typeface="ＭＳ Ｐゴシック" panose="020B0600070205080204" pitchFamily="34" charset="-128"/>
            </a:endParaRPr>
          </a:p>
        </p:txBody>
      </p:sp>
      <p:sp>
        <p:nvSpPr>
          <p:cNvPr id="19460" name="Slide Number Placeholder 4">
            <a:extLst>
              <a:ext uri="{FF2B5EF4-FFF2-40B4-BE49-F238E27FC236}">
                <a16:creationId xmlns:a16="http://schemas.microsoft.com/office/drawing/2014/main" id="{D49403D1-798E-E34D-A912-06FD606ECDD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AAB7C4A-4AF1-9949-9EF2-F5BBA6783539}" type="slidenum">
              <a:rPr lang="en-US" altLang="en-US" sz="1200" smtClean="0">
                <a:solidFill>
                  <a:srgbClr val="898989"/>
                </a:solidFill>
              </a:rPr>
              <a:pPr>
                <a:spcBef>
                  <a:spcPct val="0"/>
                </a:spcBef>
                <a:buFontTx/>
                <a:buNone/>
              </a:pPr>
              <a:t>3</a:t>
            </a:fld>
            <a:endParaRPr lang="en-US" altLang="en-US" sz="1200">
              <a:solidFill>
                <a:srgbClr val="898989"/>
              </a:solidFill>
            </a:endParaRPr>
          </a:p>
        </p:txBody>
      </p:sp>
    </p:spTree>
  </p:cSld>
  <p:clrMapOvr>
    <a:masterClrMapping/>
  </p:clrMapOvr>
  <p:transition spd="med">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93599-AE79-724C-B660-5A8CDA43A2A2}"/>
              </a:ext>
            </a:extLst>
          </p:cNvPr>
          <p:cNvSpPr>
            <a:spLocks noGrp="1"/>
          </p:cNvSpPr>
          <p:nvPr>
            <p:ph type="title"/>
          </p:nvPr>
        </p:nvSpPr>
        <p:spPr/>
        <p:txBody>
          <a:bodyPr>
            <a:normAutofit fontScale="90000"/>
          </a:bodyPr>
          <a:lstStyle/>
          <a:p>
            <a:pPr eaLnBrk="1" hangingPunct="1">
              <a:defRPr/>
            </a:pPr>
            <a:r>
              <a:rPr lang="en-US" altLang="en-US" dirty="0">
                <a:effectLst>
                  <a:outerShdw blurRad="38100" dist="38100" dir="2700000" algn="tl">
                    <a:srgbClr val="C0C0C0"/>
                  </a:outerShdw>
                </a:effectLst>
                <a:ea typeface="ＭＳ Ｐゴシック" panose="020B0600070205080204" pitchFamily="34" charset="-128"/>
              </a:rPr>
              <a:t>Section 3: Louisiana’s</a:t>
            </a:r>
            <a:br>
              <a:rPr lang="en-US" altLang="en-US" dirty="0">
                <a:effectLst>
                  <a:outerShdw blurRad="38100" dist="38100" dir="2700000" algn="tl">
                    <a:srgbClr val="C0C0C0"/>
                  </a:outerShdw>
                </a:effectLst>
                <a:ea typeface="ＭＳ Ｐゴシック" panose="020B0600070205080204" pitchFamily="34" charset="-128"/>
              </a:rPr>
            </a:br>
            <a:r>
              <a:rPr lang="en-US" altLang="en-US" dirty="0">
                <a:effectLst>
                  <a:outerShdw blurRad="38100" dist="38100" dir="2700000" algn="tl">
                    <a:srgbClr val="C0C0C0"/>
                  </a:outerShdw>
                </a:effectLst>
                <a:ea typeface="ＭＳ Ｐゴシック" panose="020B0600070205080204" pitchFamily="34" charset="-128"/>
              </a:rPr>
              <a:t>Territorial Period</a:t>
            </a:r>
          </a:p>
        </p:txBody>
      </p:sp>
      <p:sp>
        <p:nvSpPr>
          <p:cNvPr id="66562" name="Content Placeholder 2">
            <a:extLst>
              <a:ext uri="{FF2B5EF4-FFF2-40B4-BE49-F238E27FC236}">
                <a16:creationId xmlns:a16="http://schemas.microsoft.com/office/drawing/2014/main" id="{64D514BF-7756-1740-A109-08F9DADA8C2C}"/>
              </a:ext>
            </a:extLst>
          </p:cNvPr>
          <p:cNvSpPr>
            <a:spLocks noGrp="1"/>
          </p:cNvSpPr>
          <p:nvPr>
            <p:ph idx="1"/>
          </p:nvPr>
        </p:nvSpPr>
        <p:spPr/>
        <p:txBody>
          <a:bodyPr/>
          <a:lstStyle/>
          <a:p>
            <a:pPr eaLnBrk="1" hangingPunct="1"/>
            <a:r>
              <a:rPr lang="en-US" altLang="en-US" dirty="0">
                <a:ea typeface="ＭＳ Ｐゴシック" panose="020B0600070205080204" pitchFamily="34" charset="-128"/>
              </a:rPr>
              <a:t>Essential Question</a:t>
            </a:r>
          </a:p>
          <a:p>
            <a:pPr lvl="1" eaLnBrk="1" hangingPunct="1"/>
            <a:r>
              <a:rPr lang="en-US" dirty="0">
                <a:ea typeface="ＭＳ Ｐゴシック" panose="020B0600070205080204" pitchFamily="34" charset="-128"/>
              </a:rPr>
              <a:t>H</a:t>
            </a:r>
            <a:r>
              <a:rPr lang="en-US" dirty="0"/>
              <a:t>ow did Aaron Burr threatened to destabilize the new territory?</a:t>
            </a:r>
          </a:p>
        </p:txBody>
      </p:sp>
      <p:sp>
        <p:nvSpPr>
          <p:cNvPr id="66563" name="Slide Number Placeholder 4">
            <a:extLst>
              <a:ext uri="{FF2B5EF4-FFF2-40B4-BE49-F238E27FC236}">
                <a16:creationId xmlns:a16="http://schemas.microsoft.com/office/drawing/2014/main" id="{F6079A44-2680-E042-9D60-AAEDDBE22F6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BAC5939F-780E-C84B-A8B8-E48B54E2AD00}" type="slidenum">
              <a:rPr lang="en-US" altLang="en-US" sz="1200" smtClean="0">
                <a:solidFill>
                  <a:srgbClr val="898989"/>
                </a:solidFill>
              </a:rPr>
              <a:pPr>
                <a:spcBef>
                  <a:spcPct val="0"/>
                </a:spcBef>
                <a:buFontTx/>
                <a:buNone/>
              </a:pPr>
              <a:t>30</a:t>
            </a:fld>
            <a:endParaRPr lang="en-US" altLang="en-US" sz="1200">
              <a:solidFill>
                <a:srgbClr val="898989"/>
              </a:solidFill>
            </a:endParaRPr>
          </a:p>
        </p:txBody>
      </p:sp>
    </p:spTree>
  </p:cSld>
  <p:clrMapOvr>
    <a:masterClrMapping/>
  </p:clrMapOvr>
  <p:transition spd="med">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59715-9EBA-A54B-AE85-C63A487FACB9}"/>
              </a:ext>
            </a:extLst>
          </p:cNvPr>
          <p:cNvSpPr>
            <a:spLocks noGrp="1"/>
          </p:cNvSpPr>
          <p:nvPr>
            <p:ph type="title"/>
          </p:nvPr>
        </p:nvSpPr>
        <p:spPr/>
        <p:txBody>
          <a:bodyPr>
            <a:normAutofit fontScale="90000"/>
          </a:bodyPr>
          <a:lstStyle/>
          <a:p>
            <a:pPr eaLnBrk="1" hangingPunct="1">
              <a:defRPr/>
            </a:pPr>
            <a:r>
              <a:rPr lang="en-US" altLang="en-US" dirty="0">
                <a:effectLst>
                  <a:outerShdw blurRad="38100" dist="38100" dir="2700000" algn="tl">
                    <a:srgbClr val="C0C0C0"/>
                  </a:outerShdw>
                </a:effectLst>
                <a:ea typeface="ＭＳ Ｐゴシック" panose="020B0600070205080204" pitchFamily="34" charset="-128"/>
              </a:rPr>
              <a:t>Section 3: Louisiana’s</a:t>
            </a:r>
            <a:br>
              <a:rPr lang="en-US" altLang="en-US" dirty="0">
                <a:effectLst>
                  <a:outerShdw blurRad="38100" dist="38100" dir="2700000" algn="tl">
                    <a:srgbClr val="C0C0C0"/>
                  </a:outerShdw>
                </a:effectLst>
                <a:ea typeface="ＭＳ Ｐゴシック" panose="020B0600070205080204" pitchFamily="34" charset="-128"/>
              </a:rPr>
            </a:br>
            <a:r>
              <a:rPr lang="en-US" altLang="en-US" dirty="0">
                <a:effectLst>
                  <a:outerShdw blurRad="38100" dist="38100" dir="2700000" algn="tl">
                    <a:srgbClr val="C0C0C0"/>
                  </a:outerShdw>
                </a:effectLst>
                <a:ea typeface="ＭＳ Ｐゴシック" panose="020B0600070205080204" pitchFamily="34" charset="-128"/>
              </a:rPr>
              <a:t>Territorial Period</a:t>
            </a:r>
          </a:p>
        </p:txBody>
      </p:sp>
      <p:sp>
        <p:nvSpPr>
          <p:cNvPr id="68610" name="Content Placeholder 2">
            <a:extLst>
              <a:ext uri="{FF2B5EF4-FFF2-40B4-BE49-F238E27FC236}">
                <a16:creationId xmlns:a16="http://schemas.microsoft.com/office/drawing/2014/main" id="{3C226482-EFC1-5248-9742-EE0BFD4A007B}"/>
              </a:ext>
            </a:extLst>
          </p:cNvPr>
          <p:cNvSpPr>
            <a:spLocks noGrp="1"/>
          </p:cNvSpPr>
          <p:nvPr>
            <p:ph idx="1"/>
          </p:nvPr>
        </p:nvSpPr>
        <p:spPr>
          <a:xfrm>
            <a:off x="685800" y="1524000"/>
            <a:ext cx="8229600" cy="4800600"/>
          </a:xfrm>
        </p:spPr>
        <p:txBody>
          <a:bodyPr/>
          <a:lstStyle/>
          <a:p>
            <a:pPr eaLnBrk="1" hangingPunct="1"/>
            <a:r>
              <a:rPr lang="en-US" altLang="en-US" dirty="0">
                <a:ea typeface="ＭＳ Ｐゴシック" panose="020B0600070205080204" pitchFamily="34" charset="-128"/>
              </a:rPr>
              <a:t>What terms do I need to know? </a:t>
            </a:r>
          </a:p>
          <a:p>
            <a:pPr lvl="1"/>
            <a:r>
              <a:rPr lang="en-US" dirty="0"/>
              <a:t>filibustering</a:t>
            </a:r>
          </a:p>
          <a:p>
            <a:pPr lvl="1"/>
            <a:r>
              <a:rPr lang="en-US" dirty="0"/>
              <a:t>dueling</a:t>
            </a:r>
          </a:p>
          <a:p>
            <a:pPr lvl="1"/>
            <a:r>
              <a:rPr lang="en-US" dirty="0"/>
              <a:t>manumission</a:t>
            </a:r>
          </a:p>
        </p:txBody>
      </p:sp>
      <p:sp>
        <p:nvSpPr>
          <p:cNvPr id="68611" name="Slide Number Placeholder 4">
            <a:extLst>
              <a:ext uri="{FF2B5EF4-FFF2-40B4-BE49-F238E27FC236}">
                <a16:creationId xmlns:a16="http://schemas.microsoft.com/office/drawing/2014/main" id="{BE620DF5-E0D8-C34F-93FB-CAF7F8DD8A0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4FCA253E-EEB4-654F-A955-034E52160727}" type="slidenum">
              <a:rPr lang="en-US" altLang="en-US" sz="1200" smtClean="0">
                <a:solidFill>
                  <a:srgbClr val="898989"/>
                </a:solidFill>
              </a:rPr>
              <a:pPr>
                <a:spcBef>
                  <a:spcPct val="0"/>
                </a:spcBef>
                <a:buFontTx/>
                <a:buNone/>
              </a:pPr>
              <a:t>31</a:t>
            </a:fld>
            <a:endParaRPr lang="en-US" altLang="en-US" sz="1200">
              <a:solidFill>
                <a:srgbClr val="898989"/>
              </a:solidFill>
            </a:endParaRPr>
          </a:p>
        </p:txBody>
      </p:sp>
    </p:spTree>
  </p:cSld>
  <p:clrMapOvr>
    <a:masterClrMapping/>
  </p:clrMapOvr>
  <p:transition spd="med">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371600"/>
            <a:ext cx="8382000" cy="4754563"/>
          </a:xfrm>
        </p:spPr>
        <p:txBody>
          <a:bodyPr/>
          <a:lstStyle/>
          <a:p>
            <a:r>
              <a:rPr lang="en-US" sz="2800" dirty="0"/>
              <a:t>William Charles Cole Claiborne was already governor of the Mississippi Territory and a supporter of Jefferson, so he was a convenient choice to be the governor of the new territory.</a:t>
            </a:r>
          </a:p>
          <a:p>
            <a:r>
              <a:rPr lang="en-US" sz="2800" dirty="0"/>
              <a:t>However, he didn’t speak French or Spanish, the common languages in the territory, so many were worried about his ability to communicate with citizens.</a:t>
            </a:r>
          </a:p>
          <a:p>
            <a:r>
              <a:rPr lang="en-US" sz="2800" dirty="0"/>
              <a:t>General James Wilkinson was Claiborne’s co-commissioner and military commander, and unknown to many, he had been a secret agent for the Spanish since 1787.</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32</a:t>
            </a:fld>
            <a:endParaRPr lang="en-US" altLang="en-US" sz="1200">
              <a:solidFill>
                <a:srgbClr val="898989"/>
              </a:solidFill>
            </a:endParaRPr>
          </a:p>
        </p:txBody>
      </p:sp>
      <p:sp>
        <p:nvSpPr>
          <p:cNvPr id="2" name="Title 4">
            <a:extLst>
              <a:ext uri="{FF2B5EF4-FFF2-40B4-BE49-F238E27FC236}">
                <a16:creationId xmlns:a16="http://schemas.microsoft.com/office/drawing/2014/main" id="{8AB3D8BF-8ED6-8E8F-1A4B-70A6CB606830}"/>
              </a:ext>
            </a:extLst>
          </p:cNvPr>
          <p:cNvSpPr>
            <a:spLocks noGrp="1"/>
          </p:cNvSpPr>
          <p:nvPr>
            <p:ph type="title"/>
          </p:nvPr>
        </p:nvSpPr>
        <p:spPr>
          <a:xfrm>
            <a:off x="457200" y="274638"/>
            <a:ext cx="8229600" cy="1143000"/>
          </a:xfrm>
        </p:spPr>
        <p:txBody>
          <a:bodyPr>
            <a:normAutofit/>
          </a:bodyPr>
          <a:lstStyle/>
          <a:p>
            <a:pPr eaLnBrk="1" hangingPunct="1">
              <a:defRPr/>
            </a:pPr>
            <a:r>
              <a:rPr lang="en-US" altLang="en-US" dirty="0">
                <a:effectLst>
                  <a:outerShdw blurRad="38100" dist="38100" dir="2700000" algn="tl">
                    <a:srgbClr val="C0C0C0"/>
                  </a:outerShdw>
                </a:effectLst>
                <a:ea typeface="ＭＳ Ｐゴシック" panose="020B0600070205080204" pitchFamily="34" charset="-128"/>
              </a:rPr>
              <a:t>Louisiana’s Territorial Period</a:t>
            </a:r>
          </a:p>
        </p:txBody>
      </p:sp>
    </p:spTree>
    <p:extLst>
      <p:ext uri="{BB962C8B-B14F-4D97-AF65-F5344CB8AC3E}">
        <p14:creationId xmlns:p14="http://schemas.microsoft.com/office/powerpoint/2010/main" val="268353622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371600"/>
            <a:ext cx="8382000" cy="4754563"/>
          </a:xfrm>
        </p:spPr>
        <p:txBody>
          <a:bodyPr/>
          <a:lstStyle/>
          <a:p>
            <a:r>
              <a:rPr lang="en-US" dirty="0"/>
              <a:t>Jefferson told Claiborne to make slow changes, but Claiborne had essentially unlimited powers because Louisiana was still a colony.</a:t>
            </a:r>
          </a:p>
          <a:p>
            <a:r>
              <a:rPr lang="en-US" dirty="0"/>
              <a:t>The treaty for Louisiana Purchase included a promise to incorporate and admit Louisiana into the United States as soon as possible.</a:t>
            </a:r>
          </a:p>
          <a:p>
            <a:r>
              <a:rPr lang="en-US" dirty="0"/>
              <a:t>In 1804, Congress divided the lands into two administrative units: the Territory of Orleans, governed by Claiborne, and the Territory of Louisiana. </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33</a:t>
            </a:fld>
            <a:endParaRPr lang="en-US" altLang="en-US" sz="1200">
              <a:solidFill>
                <a:srgbClr val="898989"/>
              </a:solidFill>
            </a:endParaRPr>
          </a:p>
        </p:txBody>
      </p:sp>
      <p:sp>
        <p:nvSpPr>
          <p:cNvPr id="2" name="Title 4">
            <a:extLst>
              <a:ext uri="{FF2B5EF4-FFF2-40B4-BE49-F238E27FC236}">
                <a16:creationId xmlns:a16="http://schemas.microsoft.com/office/drawing/2014/main" id="{8AB3D8BF-8ED6-8E8F-1A4B-70A6CB606830}"/>
              </a:ext>
            </a:extLst>
          </p:cNvPr>
          <p:cNvSpPr>
            <a:spLocks noGrp="1"/>
          </p:cNvSpPr>
          <p:nvPr>
            <p:ph type="title"/>
          </p:nvPr>
        </p:nvSpPr>
        <p:spPr>
          <a:xfrm>
            <a:off x="457200" y="274638"/>
            <a:ext cx="8229600" cy="1143000"/>
          </a:xfrm>
        </p:spPr>
        <p:txBody>
          <a:bodyPr>
            <a:normAutofit/>
          </a:bodyPr>
          <a:lstStyle/>
          <a:p>
            <a:pPr eaLnBrk="1" hangingPunct="1">
              <a:defRPr/>
            </a:pPr>
            <a:r>
              <a:rPr lang="en-US" altLang="en-US" dirty="0">
                <a:effectLst>
                  <a:outerShdw blurRad="38100" dist="38100" dir="2700000" algn="tl">
                    <a:srgbClr val="C0C0C0"/>
                  </a:outerShdw>
                </a:effectLst>
                <a:ea typeface="ＭＳ Ｐゴシック" panose="020B0600070205080204" pitchFamily="34" charset="-128"/>
              </a:rPr>
              <a:t>Louisiana’s Territorial Period Pt. 2</a:t>
            </a:r>
          </a:p>
        </p:txBody>
      </p:sp>
    </p:spTree>
    <p:extLst>
      <p:ext uri="{BB962C8B-B14F-4D97-AF65-F5344CB8AC3E}">
        <p14:creationId xmlns:p14="http://schemas.microsoft.com/office/powerpoint/2010/main" val="330092782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371600"/>
            <a:ext cx="8382000" cy="4754563"/>
          </a:xfrm>
        </p:spPr>
        <p:txBody>
          <a:bodyPr/>
          <a:lstStyle/>
          <a:p>
            <a:r>
              <a:rPr lang="en-US" dirty="0"/>
              <a:t>When the Territory of Orleans was created, Claiborne divided it into twelve administrative units called “counties.”</a:t>
            </a:r>
          </a:p>
          <a:p>
            <a:r>
              <a:rPr lang="en-US" dirty="0"/>
              <a:t>By 1807, the territorial legislature changed those “counties” back to “parishes,” resulting in Louisiana being the only state with parishes rather than counties.</a:t>
            </a:r>
          </a:p>
          <a:p>
            <a:r>
              <a:rPr lang="en-US" dirty="0"/>
              <a:t>Laws also reflected a compromise between American ideas and Louisiana’s French and Spanish past.</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34</a:t>
            </a:fld>
            <a:endParaRPr lang="en-US" altLang="en-US" sz="1200">
              <a:solidFill>
                <a:srgbClr val="898989"/>
              </a:solidFill>
            </a:endParaRPr>
          </a:p>
        </p:txBody>
      </p:sp>
      <p:sp>
        <p:nvSpPr>
          <p:cNvPr id="2" name="Title 4">
            <a:extLst>
              <a:ext uri="{FF2B5EF4-FFF2-40B4-BE49-F238E27FC236}">
                <a16:creationId xmlns:a16="http://schemas.microsoft.com/office/drawing/2014/main" id="{8AB3D8BF-8ED6-8E8F-1A4B-70A6CB606830}"/>
              </a:ext>
            </a:extLst>
          </p:cNvPr>
          <p:cNvSpPr>
            <a:spLocks noGrp="1"/>
          </p:cNvSpPr>
          <p:nvPr>
            <p:ph type="title"/>
          </p:nvPr>
        </p:nvSpPr>
        <p:spPr>
          <a:xfrm>
            <a:off x="304800" y="274638"/>
            <a:ext cx="8534400" cy="1143000"/>
          </a:xfrm>
        </p:spPr>
        <p:txBody>
          <a:bodyPr>
            <a:normAutofit fontScale="90000"/>
          </a:bodyPr>
          <a:lstStyle/>
          <a:p>
            <a:r>
              <a:rPr lang="en-US" dirty="0"/>
              <a:t>Administrative Challenges and Change</a:t>
            </a:r>
          </a:p>
        </p:txBody>
      </p:sp>
    </p:spTree>
    <p:extLst>
      <p:ext uri="{BB962C8B-B14F-4D97-AF65-F5344CB8AC3E}">
        <p14:creationId xmlns:p14="http://schemas.microsoft.com/office/powerpoint/2010/main" val="346837046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381000" y="1371600"/>
            <a:ext cx="8382000" cy="4754563"/>
          </a:xfrm>
        </p:spPr>
        <p:txBody>
          <a:bodyPr/>
          <a:lstStyle/>
          <a:p>
            <a:r>
              <a:rPr lang="en-US" dirty="0"/>
              <a:t>Those who wanted to run from the law or </a:t>
            </a:r>
            <a:r>
              <a:rPr lang="en-US" b="1" dirty="0"/>
              <a:t>filibuster </a:t>
            </a:r>
            <a:r>
              <a:rPr lang="en-US" dirty="0"/>
              <a:t>(to overthrow legitimate rule) looked to Louisiana and its uncertain borders as a place of opportunity.</a:t>
            </a:r>
          </a:p>
          <a:p>
            <a:r>
              <a:rPr lang="en-US" dirty="0"/>
              <a:t>Aaron Burr, former vice president of Jefferson’s, was an unexpected filibusterer.</a:t>
            </a:r>
          </a:p>
          <a:p>
            <a:r>
              <a:rPr lang="en-US" dirty="0"/>
              <a:t>After his position as Jefferson’s vice president during Jefferson’s second term was denied, he decided to run for governor of New York.</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35</a:t>
            </a:fld>
            <a:endParaRPr lang="en-US" altLang="en-US" sz="1200">
              <a:solidFill>
                <a:srgbClr val="898989"/>
              </a:solidFill>
            </a:endParaRPr>
          </a:p>
        </p:txBody>
      </p:sp>
      <p:sp>
        <p:nvSpPr>
          <p:cNvPr id="2" name="Title 4">
            <a:extLst>
              <a:ext uri="{FF2B5EF4-FFF2-40B4-BE49-F238E27FC236}">
                <a16:creationId xmlns:a16="http://schemas.microsoft.com/office/drawing/2014/main" id="{8AB3D8BF-8ED6-8E8F-1A4B-70A6CB606830}"/>
              </a:ext>
            </a:extLst>
          </p:cNvPr>
          <p:cNvSpPr>
            <a:spLocks noGrp="1"/>
          </p:cNvSpPr>
          <p:nvPr>
            <p:ph type="title"/>
          </p:nvPr>
        </p:nvSpPr>
        <p:spPr>
          <a:xfrm>
            <a:off x="457200" y="274638"/>
            <a:ext cx="8229600" cy="1143000"/>
          </a:xfrm>
        </p:spPr>
        <p:txBody>
          <a:bodyPr>
            <a:normAutofit/>
          </a:bodyPr>
          <a:lstStyle/>
          <a:p>
            <a:r>
              <a:rPr lang="en-US" dirty="0"/>
              <a:t>The Burr Conspiracy</a:t>
            </a:r>
          </a:p>
        </p:txBody>
      </p:sp>
    </p:spTree>
    <p:extLst>
      <p:ext uri="{BB962C8B-B14F-4D97-AF65-F5344CB8AC3E}">
        <p14:creationId xmlns:p14="http://schemas.microsoft.com/office/powerpoint/2010/main" val="2717406691"/>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381000" y="1371600"/>
            <a:ext cx="8382000" cy="4754563"/>
          </a:xfrm>
        </p:spPr>
        <p:txBody>
          <a:bodyPr/>
          <a:lstStyle/>
          <a:p>
            <a:r>
              <a:rPr lang="en-US" sz="3000" dirty="0"/>
              <a:t>Alexander Hamilton actively worked against Burr’s election, writing Burr would doom the country.</a:t>
            </a:r>
          </a:p>
          <a:p>
            <a:r>
              <a:rPr lang="en-US" sz="3000" dirty="0"/>
              <a:t>When Burr lost the election, he loudly blamed Hamilton and challenged him to a </a:t>
            </a:r>
            <a:r>
              <a:rPr lang="en-US" sz="3000" b="1" dirty="0"/>
              <a:t>duel</a:t>
            </a:r>
            <a:r>
              <a:rPr lang="en-US" sz="3000" dirty="0"/>
              <a:t> (combat between two persons with weapons in front of witnesses), which was outlawed.</a:t>
            </a:r>
          </a:p>
          <a:p>
            <a:r>
              <a:rPr lang="en-US" sz="3000" dirty="0"/>
              <a:t>Hamilton agreed, and their duel resulted in Hamilton’s death.</a:t>
            </a:r>
          </a:p>
          <a:p>
            <a:r>
              <a:rPr lang="en-US" sz="3000" dirty="0"/>
              <a:t>Murder charges being filed, but no trial was ever called, and Burr still finished his term as vice president.</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36</a:t>
            </a:fld>
            <a:endParaRPr lang="en-US" altLang="en-US" sz="1200" dirty="0">
              <a:solidFill>
                <a:srgbClr val="898989"/>
              </a:solidFill>
            </a:endParaRPr>
          </a:p>
        </p:txBody>
      </p:sp>
      <p:sp>
        <p:nvSpPr>
          <p:cNvPr id="2" name="Title 4">
            <a:extLst>
              <a:ext uri="{FF2B5EF4-FFF2-40B4-BE49-F238E27FC236}">
                <a16:creationId xmlns:a16="http://schemas.microsoft.com/office/drawing/2014/main" id="{8AB3D8BF-8ED6-8E8F-1A4B-70A6CB606830}"/>
              </a:ext>
            </a:extLst>
          </p:cNvPr>
          <p:cNvSpPr>
            <a:spLocks noGrp="1"/>
          </p:cNvSpPr>
          <p:nvPr>
            <p:ph type="title"/>
          </p:nvPr>
        </p:nvSpPr>
        <p:spPr>
          <a:xfrm>
            <a:off x="457200" y="274638"/>
            <a:ext cx="8229600" cy="1143000"/>
          </a:xfrm>
        </p:spPr>
        <p:txBody>
          <a:bodyPr>
            <a:normAutofit/>
          </a:bodyPr>
          <a:lstStyle/>
          <a:p>
            <a:r>
              <a:rPr lang="en-US" dirty="0"/>
              <a:t>The Burr Conspiracy Pt. 2</a:t>
            </a:r>
          </a:p>
        </p:txBody>
      </p:sp>
    </p:spTree>
    <p:extLst>
      <p:ext uri="{BB962C8B-B14F-4D97-AF65-F5344CB8AC3E}">
        <p14:creationId xmlns:p14="http://schemas.microsoft.com/office/powerpoint/2010/main" val="284167041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650">
                                            <p:txEl>
                                              <p:pRg st="3" end="3"/>
                                            </p:txEl>
                                          </p:spTgt>
                                        </p:tgtEl>
                                        <p:attrNameLst>
                                          <p:attrName>style.visibility</p:attrName>
                                        </p:attrNameLst>
                                      </p:cBhvr>
                                      <p:to>
                                        <p:strVal val="visible"/>
                                      </p:to>
                                    </p:set>
                                    <p:animEffect transition="in" filter="fade">
                                      <p:cBhvr>
                                        <p:cTn id="22" dur="500"/>
                                        <p:tgtEl>
                                          <p:spTgt spid="2765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381000" y="1371600"/>
            <a:ext cx="8382000" cy="4754563"/>
          </a:xfrm>
        </p:spPr>
        <p:txBody>
          <a:bodyPr/>
          <a:lstStyle/>
          <a:p>
            <a:r>
              <a:rPr lang="en-US" sz="2900" dirty="0"/>
              <a:t>Burr then allegedly plotted to take over New Orleans, strip the city of its valuables, and then invade Mexico, where he would be its ruler. </a:t>
            </a:r>
          </a:p>
          <a:p>
            <a:r>
              <a:rPr lang="en-US" sz="2900" dirty="0"/>
              <a:t>However, his co-conspirator, General James Wilkinson, decided to inform the president of Burr’s plans, instead.</a:t>
            </a:r>
          </a:p>
          <a:p>
            <a:r>
              <a:rPr lang="en-US" sz="2900" dirty="0"/>
              <a:t>Burr was tried and acquitted of conspiracy charges, but his political reputation was ruined.</a:t>
            </a:r>
          </a:p>
          <a:p>
            <a:r>
              <a:rPr lang="en-US" sz="2900" dirty="0"/>
              <a:t>After exile in Great Britain, he eventually returned to the United States to spend his final years practice law.</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37</a:t>
            </a:fld>
            <a:endParaRPr lang="en-US" altLang="en-US" sz="1200" dirty="0">
              <a:solidFill>
                <a:srgbClr val="898989"/>
              </a:solidFill>
            </a:endParaRPr>
          </a:p>
        </p:txBody>
      </p:sp>
      <p:sp>
        <p:nvSpPr>
          <p:cNvPr id="2" name="Title 4">
            <a:extLst>
              <a:ext uri="{FF2B5EF4-FFF2-40B4-BE49-F238E27FC236}">
                <a16:creationId xmlns:a16="http://schemas.microsoft.com/office/drawing/2014/main" id="{8AB3D8BF-8ED6-8E8F-1A4B-70A6CB606830}"/>
              </a:ext>
            </a:extLst>
          </p:cNvPr>
          <p:cNvSpPr>
            <a:spLocks noGrp="1"/>
          </p:cNvSpPr>
          <p:nvPr>
            <p:ph type="title"/>
          </p:nvPr>
        </p:nvSpPr>
        <p:spPr>
          <a:xfrm>
            <a:off x="457200" y="274638"/>
            <a:ext cx="8229600" cy="1143000"/>
          </a:xfrm>
        </p:spPr>
        <p:txBody>
          <a:bodyPr>
            <a:normAutofit/>
          </a:bodyPr>
          <a:lstStyle/>
          <a:p>
            <a:r>
              <a:rPr lang="en-US" dirty="0"/>
              <a:t>The Burr Conspiracy Pt. 3</a:t>
            </a:r>
          </a:p>
        </p:txBody>
      </p:sp>
    </p:spTree>
    <p:extLst>
      <p:ext uri="{BB962C8B-B14F-4D97-AF65-F5344CB8AC3E}">
        <p14:creationId xmlns:p14="http://schemas.microsoft.com/office/powerpoint/2010/main" val="330034565"/>
      </p:ext>
    </p:extLst>
  </p:cSld>
  <p:clrMapOvr>
    <a:masterClrMapping/>
  </p:clrMapOvr>
  <p:transition spd="med">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371600"/>
            <a:ext cx="8382000" cy="4754563"/>
          </a:xfrm>
        </p:spPr>
        <p:txBody>
          <a:bodyPr/>
          <a:lstStyle/>
          <a:p>
            <a:r>
              <a:rPr lang="en-US" sz="2900" dirty="0"/>
              <a:t>Despite Spanish control of Spanish West Florida (the Florida Parishes) in 1810, the English-speaking majority from America dominated the region’s population and wanted to join the States.</a:t>
            </a:r>
          </a:p>
          <a:p>
            <a:r>
              <a:rPr lang="en-US" sz="2900" dirty="0"/>
              <a:t>To accomplish this, they revolted against the Spanish and declared themselves an independent republic, called the Republic of West Florida.</a:t>
            </a:r>
          </a:p>
          <a:p>
            <a:r>
              <a:rPr lang="en-US" sz="2900" dirty="0"/>
              <a:t>Three months later, Governor Claiborne declared West Florida part of the Territory of Orleans, and the Florida Parishes were added to Louisiana in 1812.</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38</a:t>
            </a:fld>
            <a:endParaRPr lang="en-US" altLang="en-US" sz="1200">
              <a:solidFill>
                <a:srgbClr val="898989"/>
              </a:solidFill>
            </a:endParaRPr>
          </a:p>
        </p:txBody>
      </p:sp>
      <p:sp>
        <p:nvSpPr>
          <p:cNvPr id="2" name="Title 4">
            <a:extLst>
              <a:ext uri="{FF2B5EF4-FFF2-40B4-BE49-F238E27FC236}">
                <a16:creationId xmlns:a16="http://schemas.microsoft.com/office/drawing/2014/main" id="{8AB3D8BF-8ED6-8E8F-1A4B-70A6CB606830}"/>
              </a:ext>
            </a:extLst>
          </p:cNvPr>
          <p:cNvSpPr>
            <a:spLocks noGrp="1"/>
          </p:cNvSpPr>
          <p:nvPr>
            <p:ph type="title"/>
          </p:nvPr>
        </p:nvSpPr>
        <p:spPr>
          <a:xfrm>
            <a:off x="457200" y="274638"/>
            <a:ext cx="8229600" cy="1143000"/>
          </a:xfrm>
        </p:spPr>
        <p:txBody>
          <a:bodyPr>
            <a:normAutofit/>
          </a:bodyPr>
          <a:lstStyle/>
          <a:p>
            <a:r>
              <a:rPr lang="en-US" dirty="0"/>
              <a:t>West Florida Rebellion</a:t>
            </a:r>
          </a:p>
        </p:txBody>
      </p:sp>
    </p:spTree>
    <p:extLst>
      <p:ext uri="{BB962C8B-B14F-4D97-AF65-F5344CB8AC3E}">
        <p14:creationId xmlns:p14="http://schemas.microsoft.com/office/powerpoint/2010/main" val="221739187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371600"/>
            <a:ext cx="8382000" cy="4754563"/>
          </a:xfrm>
        </p:spPr>
        <p:txBody>
          <a:bodyPr/>
          <a:lstStyle/>
          <a:p>
            <a:r>
              <a:rPr lang="en-US" dirty="0"/>
              <a:t>Louisiana’s diverse population, specifically the free people of color, created unexpected and unfamiliar challenges for its new government.</a:t>
            </a:r>
          </a:p>
          <a:p>
            <a:r>
              <a:rPr lang="en-US" dirty="0"/>
              <a:t>Claiborne was shocked when he learned there were two local militia units made up of free men of color.</a:t>
            </a:r>
          </a:p>
          <a:p>
            <a:r>
              <a:rPr lang="en-US" dirty="0"/>
              <a:t>Free men of color wrote Claiborne asking that their militia units be retained, and in 1804, Claiborne decided to keep the militia units but put white officers in charge of them.</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39</a:t>
            </a:fld>
            <a:endParaRPr lang="en-US" altLang="en-US" sz="1200">
              <a:solidFill>
                <a:srgbClr val="898989"/>
              </a:solidFill>
            </a:endParaRPr>
          </a:p>
        </p:txBody>
      </p:sp>
      <p:sp>
        <p:nvSpPr>
          <p:cNvPr id="2" name="Title 4">
            <a:extLst>
              <a:ext uri="{FF2B5EF4-FFF2-40B4-BE49-F238E27FC236}">
                <a16:creationId xmlns:a16="http://schemas.microsoft.com/office/drawing/2014/main" id="{8AB3D8BF-8ED6-8E8F-1A4B-70A6CB606830}"/>
              </a:ext>
            </a:extLst>
          </p:cNvPr>
          <p:cNvSpPr>
            <a:spLocks noGrp="1"/>
          </p:cNvSpPr>
          <p:nvPr>
            <p:ph type="title"/>
          </p:nvPr>
        </p:nvSpPr>
        <p:spPr>
          <a:xfrm>
            <a:off x="0" y="274638"/>
            <a:ext cx="9144000" cy="1143000"/>
          </a:xfrm>
        </p:spPr>
        <p:txBody>
          <a:bodyPr>
            <a:normAutofit fontScale="90000"/>
          </a:bodyPr>
          <a:lstStyle/>
          <a:p>
            <a:r>
              <a:rPr lang="en-US" dirty="0"/>
              <a:t>Free People of Color and Enslaved People</a:t>
            </a:r>
          </a:p>
        </p:txBody>
      </p:sp>
    </p:spTree>
    <p:extLst>
      <p:ext uri="{BB962C8B-B14F-4D97-AF65-F5344CB8AC3E}">
        <p14:creationId xmlns:p14="http://schemas.microsoft.com/office/powerpoint/2010/main" val="290102366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412F7-5700-0240-A393-C5A955DFA3B6}"/>
              </a:ext>
            </a:extLst>
          </p:cNvPr>
          <p:cNvSpPr>
            <a:spLocks noGrp="1"/>
          </p:cNvSpPr>
          <p:nvPr>
            <p:ph type="title"/>
          </p:nvPr>
        </p:nvSpPr>
        <p:spPr/>
        <p:txBody>
          <a:bodyPr>
            <a:normAutofit fontScale="90000"/>
          </a:bodyPr>
          <a:lstStyle/>
          <a:p>
            <a:pPr eaLnBrk="1" hangingPunct="1">
              <a:defRPr/>
            </a:pPr>
            <a:r>
              <a:rPr lang="en-US" altLang="en-US" dirty="0">
                <a:effectLst>
                  <a:outerShdw blurRad="38100" dist="38100" dir="2700000" algn="tl">
                    <a:srgbClr val="C0C0C0"/>
                  </a:outerShdw>
                </a:effectLst>
                <a:ea typeface="ＭＳ Ｐゴシック" panose="020B0600070205080204" pitchFamily="34" charset="-128"/>
              </a:rPr>
              <a:t>Section 1: President Jefferson’s Administration</a:t>
            </a:r>
          </a:p>
        </p:txBody>
      </p:sp>
      <p:sp>
        <p:nvSpPr>
          <p:cNvPr id="21506" name="Content Placeholder 2">
            <a:extLst>
              <a:ext uri="{FF2B5EF4-FFF2-40B4-BE49-F238E27FC236}">
                <a16:creationId xmlns:a16="http://schemas.microsoft.com/office/drawing/2014/main" id="{C743E0A3-E18C-DC4F-9E41-0B3AC1078F4C}"/>
              </a:ext>
            </a:extLst>
          </p:cNvPr>
          <p:cNvSpPr>
            <a:spLocks noGrp="1"/>
          </p:cNvSpPr>
          <p:nvPr>
            <p:ph idx="1"/>
          </p:nvPr>
        </p:nvSpPr>
        <p:spPr/>
        <p:txBody>
          <a:bodyPr/>
          <a:lstStyle/>
          <a:p>
            <a:pPr eaLnBrk="1" hangingPunct="1"/>
            <a:r>
              <a:rPr lang="en-US" altLang="en-US" dirty="0">
                <a:ea typeface="ＭＳ Ｐゴシック" panose="020B0600070205080204" pitchFamily="34" charset="-128"/>
              </a:rPr>
              <a:t>What terms do I need to know? </a:t>
            </a:r>
          </a:p>
          <a:p>
            <a:pPr lvl="1" eaLnBrk="1" hangingPunct="1"/>
            <a:r>
              <a:rPr lang="en-US" altLang="en-US" dirty="0">
                <a:ea typeface="ＭＳ Ｐゴシック" panose="020B0600070205080204" pitchFamily="34" charset="-128"/>
              </a:rPr>
              <a:t>Marbury v. Madison</a:t>
            </a:r>
          </a:p>
          <a:p>
            <a:pPr lvl="1" eaLnBrk="1" hangingPunct="1"/>
            <a:r>
              <a:rPr lang="en-US" altLang="en-US" dirty="0">
                <a:ea typeface="ＭＳ Ｐゴシック" panose="020B0600070205080204" pitchFamily="34" charset="-128"/>
              </a:rPr>
              <a:t>Convention of 1800</a:t>
            </a:r>
          </a:p>
          <a:p>
            <a:pPr lvl="1" eaLnBrk="1" hangingPunct="1"/>
            <a:r>
              <a:rPr lang="en-US" altLang="en-US" dirty="0">
                <a:ea typeface="ＭＳ Ｐゴシック" panose="020B0600070205080204" pitchFamily="34" charset="-128"/>
              </a:rPr>
              <a:t>tribute</a:t>
            </a:r>
          </a:p>
          <a:p>
            <a:pPr lvl="1" eaLnBrk="1" hangingPunct="1"/>
            <a:r>
              <a:rPr lang="en-US" altLang="en-US" dirty="0">
                <a:ea typeface="ＭＳ Ｐゴシック" panose="020B0600070205080204" pitchFamily="34" charset="-128"/>
              </a:rPr>
              <a:t>Embargo Act of 1807</a:t>
            </a:r>
          </a:p>
          <a:p>
            <a:pPr lvl="1" eaLnBrk="1" hangingPunct="1"/>
            <a:endParaRPr lang="en-US" altLang="en-US" dirty="0">
              <a:ea typeface="ＭＳ Ｐゴシック" panose="020B0600070205080204" pitchFamily="34" charset="-128"/>
            </a:endParaRPr>
          </a:p>
          <a:p>
            <a:pPr lvl="1" eaLnBrk="1" hangingPunct="1"/>
            <a:endParaRPr lang="en-US" altLang="en-US" dirty="0">
              <a:ea typeface="ＭＳ Ｐゴシック" panose="020B0600070205080204" pitchFamily="34" charset="-128"/>
            </a:endParaRPr>
          </a:p>
          <a:p>
            <a:pPr lvl="1" eaLnBrk="1" hangingPunct="1"/>
            <a:endParaRPr lang="en-US" altLang="en-US" dirty="0">
              <a:ea typeface="ＭＳ Ｐゴシック" panose="020B0600070205080204" pitchFamily="34" charset="-128"/>
            </a:endParaRPr>
          </a:p>
        </p:txBody>
      </p:sp>
      <p:sp>
        <p:nvSpPr>
          <p:cNvPr id="21507" name="Slide Number Placeholder 4">
            <a:extLst>
              <a:ext uri="{FF2B5EF4-FFF2-40B4-BE49-F238E27FC236}">
                <a16:creationId xmlns:a16="http://schemas.microsoft.com/office/drawing/2014/main" id="{9F9D9DEA-F442-B647-8A75-8E5EEE1C66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4</a:t>
            </a:fld>
            <a:endParaRPr lang="en-US" altLang="en-US" sz="1200">
              <a:solidFill>
                <a:srgbClr val="898989"/>
              </a:solidFill>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6">
                                            <p:txEl>
                                              <p:pRg st="1" end="1"/>
                                            </p:txEl>
                                          </p:spTgt>
                                        </p:tgtEl>
                                        <p:attrNameLst>
                                          <p:attrName>style.visibility</p:attrName>
                                        </p:attrNameLst>
                                      </p:cBhvr>
                                      <p:to>
                                        <p:strVal val="visible"/>
                                      </p:to>
                                    </p:set>
                                    <p:animEffect transition="in" filter="fade">
                                      <p:cBhvr>
                                        <p:cTn id="7" dur="500"/>
                                        <p:tgtEl>
                                          <p:spTgt spid="2150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06">
                                            <p:txEl>
                                              <p:pRg st="2" end="2"/>
                                            </p:txEl>
                                          </p:spTgt>
                                        </p:tgtEl>
                                        <p:attrNameLst>
                                          <p:attrName>style.visibility</p:attrName>
                                        </p:attrNameLst>
                                      </p:cBhvr>
                                      <p:to>
                                        <p:strVal val="visible"/>
                                      </p:to>
                                    </p:set>
                                    <p:animEffect transition="in" filter="fade">
                                      <p:cBhvr>
                                        <p:cTn id="12" dur="500"/>
                                        <p:tgtEl>
                                          <p:spTgt spid="2150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506">
                                            <p:txEl>
                                              <p:pRg st="3" end="3"/>
                                            </p:txEl>
                                          </p:spTgt>
                                        </p:tgtEl>
                                        <p:attrNameLst>
                                          <p:attrName>style.visibility</p:attrName>
                                        </p:attrNameLst>
                                      </p:cBhvr>
                                      <p:to>
                                        <p:strVal val="visible"/>
                                      </p:to>
                                    </p:set>
                                    <p:animEffect transition="in" filter="fade">
                                      <p:cBhvr>
                                        <p:cTn id="17" dur="500"/>
                                        <p:tgtEl>
                                          <p:spTgt spid="2150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506">
                                            <p:txEl>
                                              <p:pRg st="4" end="4"/>
                                            </p:txEl>
                                          </p:spTgt>
                                        </p:tgtEl>
                                        <p:attrNameLst>
                                          <p:attrName>style.visibility</p:attrName>
                                        </p:attrNameLst>
                                      </p:cBhvr>
                                      <p:to>
                                        <p:strVal val="visible"/>
                                      </p:to>
                                    </p:set>
                                    <p:animEffect transition="in" filter="fade">
                                      <p:cBhvr>
                                        <p:cTn id="22" dur="500"/>
                                        <p:tgtEl>
                                          <p:spTgt spid="2150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371600"/>
            <a:ext cx="8382000" cy="4754563"/>
          </a:xfrm>
        </p:spPr>
        <p:txBody>
          <a:bodyPr/>
          <a:lstStyle/>
          <a:p>
            <a:r>
              <a:rPr lang="en-US" dirty="0"/>
              <a:t>Claiborne oversaw the adoption of a new slave code in 1806 that allowed for </a:t>
            </a:r>
            <a:r>
              <a:rPr lang="en-US" b="1" dirty="0"/>
              <a:t>manumission</a:t>
            </a:r>
            <a:r>
              <a:rPr lang="en-US" dirty="0"/>
              <a:t> (setting enslaved people free).</a:t>
            </a:r>
          </a:p>
          <a:p>
            <a:r>
              <a:rPr lang="en-US" dirty="0"/>
              <a:t>However, self-purchase was no longer allowed, making it almost impossible for an enslaved person to be freed.</a:t>
            </a:r>
          </a:p>
          <a:p>
            <a:r>
              <a:rPr lang="en-US" dirty="0"/>
              <a:t>Enslaved people were not allowed to complain about their masters, and crimes committed by these people were tried in a separate and harsh court system.</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40</a:t>
            </a:fld>
            <a:endParaRPr lang="en-US" altLang="en-US" sz="1200">
              <a:solidFill>
                <a:srgbClr val="898989"/>
              </a:solidFill>
            </a:endParaRPr>
          </a:p>
        </p:txBody>
      </p:sp>
      <p:sp>
        <p:nvSpPr>
          <p:cNvPr id="2" name="Title 4">
            <a:extLst>
              <a:ext uri="{FF2B5EF4-FFF2-40B4-BE49-F238E27FC236}">
                <a16:creationId xmlns:a16="http://schemas.microsoft.com/office/drawing/2014/main" id="{8AB3D8BF-8ED6-8E8F-1A4B-70A6CB606830}"/>
              </a:ext>
            </a:extLst>
          </p:cNvPr>
          <p:cNvSpPr>
            <a:spLocks noGrp="1"/>
          </p:cNvSpPr>
          <p:nvPr>
            <p:ph type="title"/>
          </p:nvPr>
        </p:nvSpPr>
        <p:spPr>
          <a:xfrm>
            <a:off x="0" y="274638"/>
            <a:ext cx="9144000" cy="1143000"/>
          </a:xfrm>
        </p:spPr>
        <p:txBody>
          <a:bodyPr>
            <a:normAutofit fontScale="90000"/>
          </a:bodyPr>
          <a:lstStyle/>
          <a:p>
            <a:r>
              <a:rPr lang="en-US" dirty="0"/>
              <a:t>Free People of Color and</a:t>
            </a:r>
            <a:br>
              <a:rPr lang="en-US" dirty="0"/>
            </a:br>
            <a:r>
              <a:rPr lang="en-US" dirty="0"/>
              <a:t>Enslaved People Pt. 2</a:t>
            </a:r>
          </a:p>
        </p:txBody>
      </p:sp>
    </p:spTree>
    <p:extLst>
      <p:ext uri="{BB962C8B-B14F-4D97-AF65-F5344CB8AC3E}">
        <p14:creationId xmlns:p14="http://schemas.microsoft.com/office/powerpoint/2010/main" val="236892246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371600"/>
            <a:ext cx="8382000" cy="4754563"/>
          </a:xfrm>
        </p:spPr>
        <p:txBody>
          <a:bodyPr/>
          <a:lstStyle/>
          <a:p>
            <a:r>
              <a:rPr lang="en-US" sz="2800" dirty="0"/>
              <a:t>After 1804, the federal government also made it illegal to import enslaved people into Louisiana from any place outside the United States.</a:t>
            </a:r>
          </a:p>
          <a:p>
            <a:r>
              <a:rPr lang="en-US" sz="2800" dirty="0"/>
              <a:t>This rose the importance of the domestic slave trade, and enslaved people were now transported from coastal states to be sold in the Deep South.</a:t>
            </a:r>
          </a:p>
          <a:p>
            <a:r>
              <a:rPr lang="en-US" sz="2800" dirty="0"/>
              <a:t>Claiborne made an exception to the law in 1809, allowing 9000 refugees from Saint-Domingue, 3000 of which were enslaved people, to live in the territory.</a:t>
            </a:r>
          </a:p>
          <a:p>
            <a:r>
              <a:rPr lang="en-US" sz="2800" dirty="0"/>
              <a:t>This wave of immigration nearly doubled the size of New Orleans in a single year.</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41</a:t>
            </a:fld>
            <a:endParaRPr lang="en-US" altLang="en-US" sz="1200">
              <a:solidFill>
                <a:srgbClr val="898989"/>
              </a:solidFill>
            </a:endParaRPr>
          </a:p>
        </p:txBody>
      </p:sp>
      <p:sp>
        <p:nvSpPr>
          <p:cNvPr id="2" name="Title 4">
            <a:extLst>
              <a:ext uri="{FF2B5EF4-FFF2-40B4-BE49-F238E27FC236}">
                <a16:creationId xmlns:a16="http://schemas.microsoft.com/office/drawing/2014/main" id="{8AB3D8BF-8ED6-8E8F-1A4B-70A6CB606830}"/>
              </a:ext>
            </a:extLst>
          </p:cNvPr>
          <p:cNvSpPr>
            <a:spLocks noGrp="1"/>
          </p:cNvSpPr>
          <p:nvPr>
            <p:ph type="title"/>
          </p:nvPr>
        </p:nvSpPr>
        <p:spPr>
          <a:xfrm>
            <a:off x="0" y="274638"/>
            <a:ext cx="9144000" cy="1143000"/>
          </a:xfrm>
        </p:spPr>
        <p:txBody>
          <a:bodyPr>
            <a:normAutofit fontScale="90000"/>
          </a:bodyPr>
          <a:lstStyle/>
          <a:p>
            <a:r>
              <a:rPr lang="en-US" dirty="0"/>
              <a:t>Free People of Color and</a:t>
            </a:r>
            <a:br>
              <a:rPr lang="en-US" dirty="0"/>
            </a:br>
            <a:r>
              <a:rPr lang="en-US" dirty="0"/>
              <a:t>Enslaved People Pt. 3</a:t>
            </a:r>
          </a:p>
        </p:txBody>
      </p:sp>
    </p:spTree>
    <p:extLst>
      <p:ext uri="{BB962C8B-B14F-4D97-AF65-F5344CB8AC3E}">
        <p14:creationId xmlns:p14="http://schemas.microsoft.com/office/powerpoint/2010/main" val="386754515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650">
                                            <p:txEl>
                                              <p:pRg st="3" end="3"/>
                                            </p:txEl>
                                          </p:spTgt>
                                        </p:tgtEl>
                                        <p:attrNameLst>
                                          <p:attrName>style.visibility</p:attrName>
                                        </p:attrNameLst>
                                      </p:cBhvr>
                                      <p:to>
                                        <p:strVal val="visible"/>
                                      </p:to>
                                    </p:set>
                                    <p:animEffect transition="in" filter="fade">
                                      <p:cBhvr>
                                        <p:cTn id="22" dur="500"/>
                                        <p:tgtEl>
                                          <p:spTgt spid="2765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371600"/>
            <a:ext cx="8382000" cy="4754563"/>
          </a:xfrm>
        </p:spPr>
        <p:txBody>
          <a:bodyPr/>
          <a:lstStyle/>
          <a:p>
            <a:r>
              <a:rPr lang="en-US" dirty="0"/>
              <a:t>The uprising of enslaved people and the revolution in Saint-Domingue cost the lives of thousands of people, and some feared refugees would lead to violence in Louisiana.</a:t>
            </a:r>
          </a:p>
          <a:p>
            <a:r>
              <a:rPr lang="en-US" dirty="0"/>
              <a:t>In 1811, enslaved people north of New Orleans rebelled against their enslavers in the largest slave revolt in United States history.</a:t>
            </a:r>
          </a:p>
          <a:p>
            <a:r>
              <a:rPr lang="en-US" dirty="0"/>
              <a:t>Led by an enslaved man named Charles, the enslaved people led others to take control of a plantation and take up arms. </a:t>
            </a:r>
          </a:p>
          <a:p>
            <a:endParaRPr lang="en-US" dirty="0"/>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42</a:t>
            </a:fld>
            <a:endParaRPr lang="en-US" altLang="en-US" sz="1200">
              <a:solidFill>
                <a:srgbClr val="898989"/>
              </a:solidFill>
            </a:endParaRPr>
          </a:p>
        </p:txBody>
      </p:sp>
      <p:sp>
        <p:nvSpPr>
          <p:cNvPr id="2" name="Title 4">
            <a:extLst>
              <a:ext uri="{FF2B5EF4-FFF2-40B4-BE49-F238E27FC236}">
                <a16:creationId xmlns:a16="http://schemas.microsoft.com/office/drawing/2014/main" id="{8AB3D8BF-8ED6-8E8F-1A4B-70A6CB606830}"/>
              </a:ext>
            </a:extLst>
          </p:cNvPr>
          <p:cNvSpPr>
            <a:spLocks noGrp="1"/>
          </p:cNvSpPr>
          <p:nvPr>
            <p:ph type="title"/>
          </p:nvPr>
        </p:nvSpPr>
        <p:spPr>
          <a:xfrm>
            <a:off x="0" y="274638"/>
            <a:ext cx="9144000" cy="1143000"/>
          </a:xfrm>
        </p:spPr>
        <p:txBody>
          <a:bodyPr>
            <a:normAutofit/>
          </a:bodyPr>
          <a:lstStyle/>
          <a:p>
            <a:r>
              <a:rPr lang="en-US" dirty="0"/>
              <a:t>The 1811 Slave Revolt</a:t>
            </a:r>
          </a:p>
        </p:txBody>
      </p:sp>
    </p:spTree>
    <p:extLst>
      <p:ext uri="{BB962C8B-B14F-4D97-AF65-F5344CB8AC3E}">
        <p14:creationId xmlns:p14="http://schemas.microsoft.com/office/powerpoint/2010/main" val="3939362145"/>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371600"/>
            <a:ext cx="8382000" cy="4754563"/>
          </a:xfrm>
        </p:spPr>
        <p:txBody>
          <a:bodyPr/>
          <a:lstStyle/>
          <a:p>
            <a:r>
              <a:rPr lang="en-US" sz="3000" dirty="0"/>
              <a:t>Most of the slaves were armed only with farm tools as they began their approach toward New Orleans and convinced other enslaved people to join them.</a:t>
            </a:r>
          </a:p>
          <a:p>
            <a:r>
              <a:rPr lang="en-US" sz="3000" dirty="0"/>
              <a:t>Despite their numbers, the poorly armed rebels were no match for the local militia and U.S. Army forces, and m</a:t>
            </a:r>
            <a:r>
              <a:rPr lang="en-US" sz="2800" dirty="0"/>
              <a:t>any rebels were killed or captured.</a:t>
            </a:r>
          </a:p>
          <a:p>
            <a:r>
              <a:rPr lang="en-US" sz="2800" dirty="0"/>
              <a:t>Although the enslaved rebels were defeated, the sheer number of people involved made the revolt an important part of the nation’s history.</a:t>
            </a:r>
          </a:p>
          <a:p>
            <a:endParaRPr lang="en-US" sz="3000" dirty="0"/>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43</a:t>
            </a:fld>
            <a:endParaRPr lang="en-US" altLang="en-US" sz="1200">
              <a:solidFill>
                <a:srgbClr val="898989"/>
              </a:solidFill>
            </a:endParaRPr>
          </a:p>
        </p:txBody>
      </p:sp>
      <p:sp>
        <p:nvSpPr>
          <p:cNvPr id="2" name="Title 4">
            <a:extLst>
              <a:ext uri="{FF2B5EF4-FFF2-40B4-BE49-F238E27FC236}">
                <a16:creationId xmlns:a16="http://schemas.microsoft.com/office/drawing/2014/main" id="{8AB3D8BF-8ED6-8E8F-1A4B-70A6CB606830}"/>
              </a:ext>
            </a:extLst>
          </p:cNvPr>
          <p:cNvSpPr>
            <a:spLocks noGrp="1"/>
          </p:cNvSpPr>
          <p:nvPr>
            <p:ph type="title"/>
          </p:nvPr>
        </p:nvSpPr>
        <p:spPr>
          <a:xfrm>
            <a:off x="0" y="274638"/>
            <a:ext cx="9144000" cy="1143000"/>
          </a:xfrm>
        </p:spPr>
        <p:txBody>
          <a:bodyPr>
            <a:normAutofit/>
          </a:bodyPr>
          <a:lstStyle/>
          <a:p>
            <a:r>
              <a:rPr lang="en-US" dirty="0"/>
              <a:t>The 1811 Slave Revolt Pt. 2</a:t>
            </a:r>
          </a:p>
        </p:txBody>
      </p:sp>
      <p:sp>
        <p:nvSpPr>
          <p:cNvPr id="3" name="TextBox 2">
            <a:extLst>
              <a:ext uri="{FF2B5EF4-FFF2-40B4-BE49-F238E27FC236}">
                <a16:creationId xmlns:a16="http://schemas.microsoft.com/office/drawing/2014/main" id="{5E03D883-3BA3-59B7-BBF1-86A91C038287}"/>
              </a:ext>
            </a:extLst>
          </p:cNvPr>
          <p:cNvSpPr txBox="1"/>
          <p:nvPr/>
        </p:nvSpPr>
        <p:spPr>
          <a:xfrm>
            <a:off x="3464709" y="6352143"/>
            <a:ext cx="2214581" cy="369332"/>
          </a:xfrm>
          <a:prstGeom prst="rect">
            <a:avLst/>
          </a:prstGeom>
          <a:noFill/>
          <a:effectLst>
            <a:softEdge rad="31750"/>
          </a:effectLst>
        </p:spPr>
        <p:txBody>
          <a:bodyPr wrap="none">
            <a:spAutoFit/>
          </a:bodyPr>
          <a:lstStyle/>
          <a:p>
            <a:pPr eaLnBrk="1" fontAlgn="auto" hangingPunct="1">
              <a:spcBef>
                <a:spcPts val="0"/>
              </a:spcBef>
              <a:spcAft>
                <a:spcPts val="0"/>
              </a:spcAft>
              <a:defRPr/>
            </a:pPr>
            <a:r>
              <a:rPr lang="en-US" dirty="0">
                <a:latin typeface="+mn-lt"/>
                <a:ea typeface="+mn-ea"/>
                <a:hlinkClick r:id="rId3" action="ppaction://hlinksldjump"/>
              </a:rPr>
              <a:t>Return to Main Menu</a:t>
            </a:r>
            <a:endParaRPr lang="en-US" dirty="0">
              <a:latin typeface="+mn-lt"/>
              <a:ea typeface="+mn-ea"/>
            </a:endParaRPr>
          </a:p>
        </p:txBody>
      </p:sp>
    </p:spTree>
    <p:extLst>
      <p:ext uri="{BB962C8B-B14F-4D97-AF65-F5344CB8AC3E}">
        <p14:creationId xmlns:p14="http://schemas.microsoft.com/office/powerpoint/2010/main" val="59044077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93599-AE79-724C-B660-5A8CDA43A2A2}"/>
              </a:ext>
            </a:extLst>
          </p:cNvPr>
          <p:cNvSpPr>
            <a:spLocks noGrp="1"/>
          </p:cNvSpPr>
          <p:nvPr>
            <p:ph type="title"/>
          </p:nvPr>
        </p:nvSpPr>
        <p:spPr/>
        <p:txBody>
          <a:bodyPr>
            <a:normAutofit fontScale="90000"/>
          </a:bodyPr>
          <a:lstStyle/>
          <a:p>
            <a:r>
              <a:rPr lang="en-US" altLang="en-US" dirty="0">
                <a:effectLst>
                  <a:outerShdw blurRad="38100" dist="38100" dir="2700000" algn="tl">
                    <a:srgbClr val="C0C0C0"/>
                  </a:outerShdw>
                </a:effectLst>
                <a:ea typeface="ＭＳ Ｐゴシック" panose="020B0600070205080204" pitchFamily="34" charset="-128"/>
              </a:rPr>
              <a:t>Section 4: </a:t>
            </a:r>
            <a:r>
              <a:rPr lang="en-US" dirty="0">
                <a:effectLst/>
                <a:latin typeface="Helvetica" pitchFamily="2" charset="0"/>
              </a:rPr>
              <a:t>Exploring the Louisiana</a:t>
            </a:r>
            <a:br>
              <a:rPr lang="en-US" dirty="0">
                <a:effectLst/>
                <a:latin typeface="Helvetica" pitchFamily="2" charset="0"/>
              </a:rPr>
            </a:br>
            <a:r>
              <a:rPr lang="en-US" dirty="0">
                <a:effectLst/>
                <a:latin typeface="Helvetica" pitchFamily="2" charset="0"/>
              </a:rPr>
              <a:t>Purchase</a:t>
            </a:r>
            <a:endParaRPr lang="en-US" altLang="en-US" dirty="0">
              <a:effectLst>
                <a:outerShdw blurRad="38100" dist="38100" dir="2700000" algn="tl">
                  <a:srgbClr val="C0C0C0"/>
                </a:outerShdw>
              </a:effectLst>
              <a:ea typeface="ＭＳ Ｐゴシック" panose="020B0600070205080204" pitchFamily="34" charset="-128"/>
            </a:endParaRPr>
          </a:p>
        </p:txBody>
      </p:sp>
      <p:sp>
        <p:nvSpPr>
          <p:cNvPr id="66562" name="Content Placeholder 2">
            <a:extLst>
              <a:ext uri="{FF2B5EF4-FFF2-40B4-BE49-F238E27FC236}">
                <a16:creationId xmlns:a16="http://schemas.microsoft.com/office/drawing/2014/main" id="{64D514BF-7756-1740-A109-08F9DADA8C2C}"/>
              </a:ext>
            </a:extLst>
          </p:cNvPr>
          <p:cNvSpPr>
            <a:spLocks noGrp="1"/>
          </p:cNvSpPr>
          <p:nvPr>
            <p:ph idx="1"/>
          </p:nvPr>
        </p:nvSpPr>
        <p:spPr/>
        <p:txBody>
          <a:bodyPr/>
          <a:lstStyle/>
          <a:p>
            <a:pPr eaLnBrk="1" hangingPunct="1"/>
            <a:r>
              <a:rPr lang="en-US" altLang="en-US" dirty="0">
                <a:ea typeface="ＭＳ Ｐゴシック" panose="020B0600070205080204" pitchFamily="34" charset="-128"/>
              </a:rPr>
              <a:t>Essential Question</a:t>
            </a:r>
          </a:p>
          <a:p>
            <a:pPr lvl="1" eaLnBrk="1" hangingPunct="1"/>
            <a:r>
              <a:rPr lang="en-US" dirty="0"/>
              <a:t>What were the challenges of exploring the Red River</a:t>
            </a:r>
            <a:r>
              <a:rPr lang="en-US" dirty="0">
                <a:effectLst/>
                <a:ea typeface="ＭＳ Ｐゴシック" panose="020B0600070205080204" pitchFamily="34" charset="-128"/>
              </a:rPr>
              <a:t>?</a:t>
            </a:r>
            <a:endParaRPr lang="en-US" altLang="en-US" dirty="0">
              <a:ea typeface="ＭＳ Ｐゴシック" panose="020B0600070205080204" pitchFamily="34" charset="-128"/>
            </a:endParaRPr>
          </a:p>
          <a:p>
            <a:pPr lvl="1" eaLnBrk="1" hangingPunct="1">
              <a:buFont typeface="Wingdings" pitchFamily="2" charset="2"/>
              <a:buChar char="Ø"/>
            </a:pPr>
            <a:endParaRPr lang="en-US" altLang="en-US" dirty="0">
              <a:ea typeface="ＭＳ Ｐゴシック" panose="020B0600070205080204" pitchFamily="34" charset="-128"/>
            </a:endParaRPr>
          </a:p>
        </p:txBody>
      </p:sp>
      <p:sp>
        <p:nvSpPr>
          <p:cNvPr id="66563" name="Slide Number Placeholder 4">
            <a:extLst>
              <a:ext uri="{FF2B5EF4-FFF2-40B4-BE49-F238E27FC236}">
                <a16:creationId xmlns:a16="http://schemas.microsoft.com/office/drawing/2014/main" id="{F6079A44-2680-E042-9D60-AAEDDBE22F6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BAC5939F-780E-C84B-A8B8-E48B54E2AD00}" type="slidenum">
              <a:rPr lang="en-US" altLang="en-US" sz="1200" smtClean="0">
                <a:solidFill>
                  <a:srgbClr val="898989"/>
                </a:solidFill>
              </a:rPr>
              <a:pPr>
                <a:spcBef>
                  <a:spcPct val="0"/>
                </a:spcBef>
                <a:buFontTx/>
                <a:buNone/>
              </a:pPr>
              <a:t>44</a:t>
            </a:fld>
            <a:endParaRPr lang="en-US" altLang="en-US" sz="1200">
              <a:solidFill>
                <a:srgbClr val="898989"/>
              </a:solidFill>
            </a:endParaRPr>
          </a:p>
        </p:txBody>
      </p:sp>
    </p:spTree>
    <p:extLst>
      <p:ext uri="{BB962C8B-B14F-4D97-AF65-F5344CB8AC3E}">
        <p14:creationId xmlns:p14="http://schemas.microsoft.com/office/powerpoint/2010/main" val="207486035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562">
                                            <p:txEl>
                                              <p:pRg st="1" end="1"/>
                                            </p:txEl>
                                          </p:spTgt>
                                        </p:tgtEl>
                                        <p:attrNameLst>
                                          <p:attrName>style.visibility</p:attrName>
                                        </p:attrNameLst>
                                      </p:cBhvr>
                                      <p:to>
                                        <p:strVal val="visible"/>
                                      </p:to>
                                    </p:set>
                                    <p:animEffect transition="in" filter="fade">
                                      <p:cBhvr>
                                        <p:cTn id="7" dur="500"/>
                                        <p:tgtEl>
                                          <p:spTgt spid="6656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59715-9EBA-A54B-AE85-C63A487FACB9}"/>
              </a:ext>
            </a:extLst>
          </p:cNvPr>
          <p:cNvSpPr>
            <a:spLocks noGrp="1"/>
          </p:cNvSpPr>
          <p:nvPr>
            <p:ph type="title"/>
          </p:nvPr>
        </p:nvSpPr>
        <p:spPr/>
        <p:txBody>
          <a:bodyPr>
            <a:normAutofit/>
          </a:bodyPr>
          <a:lstStyle/>
          <a:p>
            <a:pPr eaLnBrk="1" hangingPunct="1">
              <a:defRPr/>
            </a:pPr>
            <a:r>
              <a:rPr lang="en-US" altLang="en-US" dirty="0">
                <a:effectLst>
                  <a:outerShdw blurRad="38100" dist="38100" dir="2700000" algn="tl">
                    <a:srgbClr val="C0C0C0"/>
                  </a:outerShdw>
                </a:effectLst>
                <a:ea typeface="ＭＳ Ｐゴシック" panose="020B0600070205080204" pitchFamily="34" charset="-128"/>
              </a:rPr>
              <a:t>Section 4: What is Economics?</a:t>
            </a:r>
          </a:p>
        </p:txBody>
      </p:sp>
      <p:sp>
        <p:nvSpPr>
          <p:cNvPr id="68610" name="Content Placeholder 2">
            <a:extLst>
              <a:ext uri="{FF2B5EF4-FFF2-40B4-BE49-F238E27FC236}">
                <a16:creationId xmlns:a16="http://schemas.microsoft.com/office/drawing/2014/main" id="{3C226482-EFC1-5248-9742-EE0BFD4A007B}"/>
              </a:ext>
            </a:extLst>
          </p:cNvPr>
          <p:cNvSpPr>
            <a:spLocks noGrp="1"/>
          </p:cNvSpPr>
          <p:nvPr>
            <p:ph idx="1"/>
          </p:nvPr>
        </p:nvSpPr>
        <p:spPr>
          <a:xfrm>
            <a:off x="685800" y="1524000"/>
            <a:ext cx="8229600" cy="4800600"/>
          </a:xfrm>
        </p:spPr>
        <p:txBody>
          <a:bodyPr/>
          <a:lstStyle/>
          <a:p>
            <a:pPr eaLnBrk="1" hangingPunct="1"/>
            <a:r>
              <a:rPr lang="en-US" altLang="en-US" dirty="0">
                <a:ea typeface="ＭＳ Ｐゴシック" panose="020B0600070205080204" pitchFamily="34" charset="-128"/>
              </a:rPr>
              <a:t>What terms do I need to know? </a:t>
            </a:r>
          </a:p>
          <a:p>
            <a:pPr lvl="1" eaLnBrk="1" hangingPunct="1"/>
            <a:r>
              <a:rPr lang="en-US" dirty="0"/>
              <a:t>Corps of Discovery</a:t>
            </a:r>
          </a:p>
          <a:p>
            <a:pPr lvl="1" eaLnBrk="1" hangingPunct="1"/>
            <a:r>
              <a:rPr lang="en-US" dirty="0"/>
              <a:t>pirogue</a:t>
            </a:r>
          </a:p>
          <a:p>
            <a:pPr lvl="1" eaLnBrk="1" hangingPunct="1"/>
            <a:r>
              <a:rPr lang="en-US" dirty="0"/>
              <a:t>flotilla</a:t>
            </a:r>
            <a:endParaRPr lang="en-US" altLang="en-US" dirty="0">
              <a:ea typeface="ＭＳ Ｐゴシック" panose="020B0600070205080204" pitchFamily="34" charset="-128"/>
            </a:endParaRPr>
          </a:p>
          <a:p>
            <a:pPr lvl="1" eaLnBrk="1" hangingPunct="1"/>
            <a:endParaRPr lang="en-US" altLang="en-US" dirty="0">
              <a:ea typeface="ＭＳ Ｐゴシック" panose="020B0600070205080204" pitchFamily="34" charset="-128"/>
            </a:endParaRPr>
          </a:p>
        </p:txBody>
      </p:sp>
      <p:sp>
        <p:nvSpPr>
          <p:cNvPr id="68611" name="Slide Number Placeholder 4">
            <a:extLst>
              <a:ext uri="{FF2B5EF4-FFF2-40B4-BE49-F238E27FC236}">
                <a16:creationId xmlns:a16="http://schemas.microsoft.com/office/drawing/2014/main" id="{BE620DF5-E0D8-C34F-93FB-CAF7F8DD8A0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4FCA253E-EEB4-654F-A955-034E52160727}" type="slidenum">
              <a:rPr lang="en-US" altLang="en-US" sz="1200" smtClean="0">
                <a:solidFill>
                  <a:srgbClr val="898989"/>
                </a:solidFill>
              </a:rPr>
              <a:pPr>
                <a:spcBef>
                  <a:spcPct val="0"/>
                </a:spcBef>
                <a:buFontTx/>
                <a:buNone/>
              </a:pPr>
              <a:t>45</a:t>
            </a:fld>
            <a:endParaRPr lang="en-US" altLang="en-US" sz="1200">
              <a:solidFill>
                <a:srgbClr val="898989"/>
              </a:solidFill>
            </a:endParaRPr>
          </a:p>
        </p:txBody>
      </p:sp>
    </p:spTree>
    <p:extLst>
      <p:ext uri="{BB962C8B-B14F-4D97-AF65-F5344CB8AC3E}">
        <p14:creationId xmlns:p14="http://schemas.microsoft.com/office/powerpoint/2010/main" val="1143273086"/>
      </p:ext>
    </p:extLst>
  </p:cSld>
  <p:clrMapOvr>
    <a:masterClrMapping/>
  </p:clrMapOvr>
  <p:transition spd="med">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371600"/>
            <a:ext cx="8382000" cy="4754563"/>
          </a:xfrm>
        </p:spPr>
        <p:txBody>
          <a:bodyPr/>
          <a:lstStyle/>
          <a:p>
            <a:r>
              <a:rPr lang="en-US" sz="3100" dirty="0"/>
              <a:t>In 1803, Jefferson asked Congress to fund an expedition explore the land to the Pacific Ocean, as he was interested in the West’s geography.</a:t>
            </a:r>
          </a:p>
          <a:p>
            <a:r>
              <a:rPr lang="en-US" sz="3100" dirty="0"/>
              <a:t>Jefferson asked Meriwether Lewis to lead the exploration party, and Lewis asked retired army friend William Clark to share the command.</a:t>
            </a:r>
          </a:p>
          <a:p>
            <a:r>
              <a:rPr lang="en-US" sz="3100" dirty="0"/>
              <a:t>In May 1804, the expedition, known as the </a:t>
            </a:r>
            <a:r>
              <a:rPr lang="en-US" sz="3100" b="1" dirty="0"/>
              <a:t>Corps of Discovery</a:t>
            </a:r>
            <a:r>
              <a:rPr lang="en-US" sz="3100" dirty="0"/>
              <a:t>, set out with 45 men in a large keelboat and two smaller </a:t>
            </a:r>
            <a:r>
              <a:rPr lang="en-US" sz="3100" b="1" dirty="0"/>
              <a:t>pirogues</a:t>
            </a:r>
            <a:r>
              <a:rPr lang="en-US" sz="3100" dirty="0"/>
              <a:t> (canoe-shaped boats) on the Missouri River.</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46</a:t>
            </a:fld>
            <a:endParaRPr lang="en-US" altLang="en-US" sz="1200">
              <a:solidFill>
                <a:srgbClr val="898989"/>
              </a:solidFill>
            </a:endParaRPr>
          </a:p>
        </p:txBody>
      </p:sp>
      <p:sp>
        <p:nvSpPr>
          <p:cNvPr id="2" name="Title 4">
            <a:extLst>
              <a:ext uri="{FF2B5EF4-FFF2-40B4-BE49-F238E27FC236}">
                <a16:creationId xmlns:a16="http://schemas.microsoft.com/office/drawing/2014/main" id="{8AB3D8BF-8ED6-8E8F-1A4B-70A6CB606830}"/>
              </a:ext>
            </a:extLst>
          </p:cNvPr>
          <p:cNvSpPr>
            <a:spLocks noGrp="1"/>
          </p:cNvSpPr>
          <p:nvPr>
            <p:ph type="title"/>
          </p:nvPr>
        </p:nvSpPr>
        <p:spPr>
          <a:xfrm>
            <a:off x="457200" y="274638"/>
            <a:ext cx="8229600" cy="1143000"/>
          </a:xfrm>
        </p:spPr>
        <p:txBody>
          <a:bodyPr>
            <a:normAutofit/>
          </a:bodyPr>
          <a:lstStyle/>
          <a:p>
            <a:r>
              <a:rPr lang="en-US" dirty="0"/>
              <a:t>The Lewis and Clark Expedition</a:t>
            </a:r>
          </a:p>
        </p:txBody>
      </p:sp>
    </p:spTree>
    <p:extLst>
      <p:ext uri="{BB962C8B-B14F-4D97-AF65-F5344CB8AC3E}">
        <p14:creationId xmlns:p14="http://schemas.microsoft.com/office/powerpoint/2010/main" val="220271853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371600"/>
            <a:ext cx="8382000" cy="4754563"/>
          </a:xfrm>
        </p:spPr>
        <p:txBody>
          <a:bodyPr/>
          <a:lstStyle/>
          <a:p>
            <a:r>
              <a:rPr lang="en-US" sz="2800" dirty="0"/>
              <a:t>A year into their journey, the Corps was joined by Toussaint Charbonneau and Sacagawea, who served as guides and interpreters, along with their infant son, Jean Baptiste.</a:t>
            </a:r>
          </a:p>
          <a:p>
            <a:r>
              <a:rPr lang="en-US" sz="2800" dirty="0"/>
              <a:t>Sacagawea was a Shoshoni and had been raised in the West, and her experience helped guide the group to the Rocky Mountains as well as gain assistance from indigenous people they encountered.</a:t>
            </a:r>
          </a:p>
          <a:p>
            <a:r>
              <a:rPr lang="en-US" sz="2800" dirty="0"/>
              <a:t>The Corps traveled over 4,000 miles to reach the Pacific Ocean, built a fort in present-day Oregon to spend the winter of 1805.</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47</a:t>
            </a:fld>
            <a:endParaRPr lang="en-US" altLang="en-US" sz="1200">
              <a:solidFill>
                <a:srgbClr val="898989"/>
              </a:solidFill>
            </a:endParaRPr>
          </a:p>
        </p:txBody>
      </p:sp>
      <p:sp>
        <p:nvSpPr>
          <p:cNvPr id="2" name="Title 4">
            <a:extLst>
              <a:ext uri="{FF2B5EF4-FFF2-40B4-BE49-F238E27FC236}">
                <a16:creationId xmlns:a16="http://schemas.microsoft.com/office/drawing/2014/main" id="{8AB3D8BF-8ED6-8E8F-1A4B-70A6CB606830}"/>
              </a:ext>
            </a:extLst>
          </p:cNvPr>
          <p:cNvSpPr>
            <a:spLocks noGrp="1"/>
          </p:cNvSpPr>
          <p:nvPr>
            <p:ph type="title"/>
          </p:nvPr>
        </p:nvSpPr>
        <p:spPr>
          <a:xfrm>
            <a:off x="457200" y="274638"/>
            <a:ext cx="8229600" cy="1143000"/>
          </a:xfrm>
        </p:spPr>
        <p:txBody>
          <a:bodyPr>
            <a:normAutofit fontScale="90000"/>
          </a:bodyPr>
          <a:lstStyle/>
          <a:p>
            <a:r>
              <a:rPr lang="en-US" dirty="0"/>
              <a:t>The Lewis and Clark Expedition Pt. 2</a:t>
            </a:r>
          </a:p>
        </p:txBody>
      </p:sp>
    </p:spTree>
    <p:extLst>
      <p:ext uri="{BB962C8B-B14F-4D97-AF65-F5344CB8AC3E}">
        <p14:creationId xmlns:p14="http://schemas.microsoft.com/office/powerpoint/2010/main" val="161203035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371600"/>
            <a:ext cx="8382000" cy="4754563"/>
          </a:xfrm>
        </p:spPr>
        <p:txBody>
          <a:bodyPr/>
          <a:lstStyle/>
          <a:p>
            <a:r>
              <a:rPr lang="en-US" sz="3000" dirty="0"/>
              <a:t>They survived by trading with the nearby Clatsop people, and when the snow in the Rocky Mountains thawed, the Corps headed home.</a:t>
            </a:r>
          </a:p>
          <a:p>
            <a:r>
              <a:rPr lang="en-US" sz="3000" dirty="0"/>
              <a:t>They returned in September 1806 with journals, maps, and sketches detailing their encounters, and the Corps also claimed the land west of the Rocky Mountains for the United States.</a:t>
            </a:r>
          </a:p>
          <a:p>
            <a:r>
              <a:rPr lang="en-US" sz="3000" dirty="0"/>
              <a:t>Lewis was later named governor of the Louisiana Territory, and Clark was made the Indian agent for the West and brigadier general of the territory’s militia.</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48</a:t>
            </a:fld>
            <a:endParaRPr lang="en-US" altLang="en-US" sz="1200">
              <a:solidFill>
                <a:srgbClr val="898989"/>
              </a:solidFill>
            </a:endParaRPr>
          </a:p>
        </p:txBody>
      </p:sp>
      <p:sp>
        <p:nvSpPr>
          <p:cNvPr id="2" name="Title 4">
            <a:extLst>
              <a:ext uri="{FF2B5EF4-FFF2-40B4-BE49-F238E27FC236}">
                <a16:creationId xmlns:a16="http://schemas.microsoft.com/office/drawing/2014/main" id="{8AB3D8BF-8ED6-8E8F-1A4B-70A6CB606830}"/>
              </a:ext>
            </a:extLst>
          </p:cNvPr>
          <p:cNvSpPr>
            <a:spLocks noGrp="1"/>
          </p:cNvSpPr>
          <p:nvPr>
            <p:ph type="title"/>
          </p:nvPr>
        </p:nvSpPr>
        <p:spPr>
          <a:xfrm>
            <a:off x="457200" y="274638"/>
            <a:ext cx="8229600" cy="1143000"/>
          </a:xfrm>
        </p:spPr>
        <p:txBody>
          <a:bodyPr>
            <a:normAutofit fontScale="90000"/>
          </a:bodyPr>
          <a:lstStyle/>
          <a:p>
            <a:r>
              <a:rPr lang="en-US" dirty="0"/>
              <a:t>The Lewis and Clark Expedition Pt. 3</a:t>
            </a:r>
          </a:p>
        </p:txBody>
      </p:sp>
    </p:spTree>
    <p:extLst>
      <p:ext uri="{BB962C8B-B14F-4D97-AF65-F5344CB8AC3E}">
        <p14:creationId xmlns:p14="http://schemas.microsoft.com/office/powerpoint/2010/main" val="306280254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371600"/>
            <a:ext cx="8382000" cy="4754563"/>
          </a:xfrm>
        </p:spPr>
        <p:txBody>
          <a:bodyPr/>
          <a:lstStyle/>
          <a:p>
            <a:r>
              <a:rPr lang="en-US" dirty="0"/>
              <a:t>Jefferson wanted another expedition to explore the southwest territory to establish the border between Spanish and American claims.</a:t>
            </a:r>
          </a:p>
          <a:p>
            <a:r>
              <a:rPr lang="en-US" dirty="0"/>
              <a:t>He also wanted to understand the ecology and geography of the region.</a:t>
            </a:r>
          </a:p>
          <a:p>
            <a:r>
              <a:rPr lang="en-US" dirty="0"/>
              <a:t>Jefferson’s first choice for the task was scientist William Dunbar of Natchez, Mississippi.</a:t>
            </a:r>
          </a:p>
          <a:p>
            <a:r>
              <a:rPr lang="en-US" dirty="0"/>
              <a:t>Dunbar asked Dr. George Hunter, a chemist, to assist him in a trial run.</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49</a:t>
            </a:fld>
            <a:endParaRPr lang="en-US" altLang="en-US" sz="1200">
              <a:solidFill>
                <a:srgbClr val="898989"/>
              </a:solidFill>
            </a:endParaRPr>
          </a:p>
        </p:txBody>
      </p:sp>
      <p:sp>
        <p:nvSpPr>
          <p:cNvPr id="2" name="Title 4">
            <a:extLst>
              <a:ext uri="{FF2B5EF4-FFF2-40B4-BE49-F238E27FC236}">
                <a16:creationId xmlns:a16="http://schemas.microsoft.com/office/drawing/2014/main" id="{8AB3D8BF-8ED6-8E8F-1A4B-70A6CB606830}"/>
              </a:ext>
            </a:extLst>
          </p:cNvPr>
          <p:cNvSpPr>
            <a:spLocks noGrp="1"/>
          </p:cNvSpPr>
          <p:nvPr>
            <p:ph type="title"/>
          </p:nvPr>
        </p:nvSpPr>
        <p:spPr>
          <a:xfrm>
            <a:off x="457200" y="274638"/>
            <a:ext cx="8229600" cy="1143000"/>
          </a:xfrm>
        </p:spPr>
        <p:txBody>
          <a:bodyPr>
            <a:normAutofit/>
          </a:bodyPr>
          <a:lstStyle/>
          <a:p>
            <a:r>
              <a:rPr lang="en-US" dirty="0"/>
              <a:t>Exploring the Red River</a:t>
            </a:r>
          </a:p>
        </p:txBody>
      </p:sp>
    </p:spTree>
    <p:extLst>
      <p:ext uri="{BB962C8B-B14F-4D97-AF65-F5344CB8AC3E}">
        <p14:creationId xmlns:p14="http://schemas.microsoft.com/office/powerpoint/2010/main" val="195253902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650">
                                            <p:txEl>
                                              <p:pRg st="3" end="3"/>
                                            </p:txEl>
                                          </p:spTgt>
                                        </p:tgtEl>
                                        <p:attrNameLst>
                                          <p:attrName>style.visibility</p:attrName>
                                        </p:attrNameLst>
                                      </p:cBhvr>
                                      <p:to>
                                        <p:strVal val="visible"/>
                                      </p:to>
                                    </p:set>
                                    <p:animEffect transition="in" filter="fade">
                                      <p:cBhvr>
                                        <p:cTn id="22" dur="500"/>
                                        <p:tgtEl>
                                          <p:spTgt spid="2765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fontScale="90000"/>
          </a:bodyPr>
          <a:lstStyle/>
          <a:p>
            <a:pPr eaLnBrk="1" hangingPunct="1">
              <a:defRPr/>
            </a:pPr>
            <a:r>
              <a:rPr lang="en-US" altLang="en-US" dirty="0">
                <a:effectLst>
                  <a:outerShdw blurRad="38100" dist="38100" dir="2700000" algn="tl">
                    <a:srgbClr val="C0C0C0"/>
                  </a:outerShdw>
                </a:effectLst>
                <a:ea typeface="ＭＳ Ｐゴシック" panose="020B0600070205080204" pitchFamily="34" charset="-128"/>
              </a:rPr>
              <a:t>President Jefferson’s Administration</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3600" dirty="0"/>
              <a:t>Thomas Jefferson was sworn in as president on March 4, 1801.</a:t>
            </a:r>
          </a:p>
          <a:p>
            <a:r>
              <a:rPr lang="en-US" sz="3600" dirty="0"/>
              <a:t>There was fierce negativity around the campaign due to news media and the emergence of political parties.</a:t>
            </a:r>
          </a:p>
          <a:p>
            <a:r>
              <a:rPr lang="en-US" sz="3600" dirty="0"/>
              <a:t>However, Jefferson focused his efforts on uniting the country for the future.</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5</a:t>
            </a:fld>
            <a:endParaRPr lang="en-US" altLang="en-US" sz="1200">
              <a:solidFill>
                <a:srgbClr val="898989"/>
              </a:solidFill>
            </a:endParaRPr>
          </a:p>
        </p:txBody>
      </p:sp>
    </p:spTree>
    <p:extLst>
      <p:ext uri="{BB962C8B-B14F-4D97-AF65-F5344CB8AC3E}">
        <p14:creationId xmlns:p14="http://schemas.microsoft.com/office/powerpoint/2010/main" val="109236165"/>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371600"/>
            <a:ext cx="8382000" cy="4754563"/>
          </a:xfrm>
        </p:spPr>
        <p:txBody>
          <a:bodyPr/>
          <a:lstStyle/>
          <a:p>
            <a:r>
              <a:rPr lang="en-US" dirty="0"/>
              <a:t>Due to a possible conflict with the Osage up the Red River, Dunbar and Hunter led a small group up the Ouachita River in present-day Louisiana and Arkansas in October 1804. </a:t>
            </a:r>
          </a:p>
          <a:p>
            <a:r>
              <a:rPr lang="en-US" dirty="0"/>
              <a:t>The group traveled north to the Ozark Mountains on a three-month journey providing the first written details of the region.</a:t>
            </a:r>
          </a:p>
          <a:p>
            <a:r>
              <a:rPr lang="en-US" dirty="0"/>
              <a:t>These records provided the scientists with much to study, including the presence of microorganisms in natural hot springs.</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50</a:t>
            </a:fld>
            <a:endParaRPr lang="en-US" altLang="en-US" sz="1200" dirty="0">
              <a:solidFill>
                <a:srgbClr val="898989"/>
              </a:solidFill>
            </a:endParaRPr>
          </a:p>
        </p:txBody>
      </p:sp>
      <p:sp>
        <p:nvSpPr>
          <p:cNvPr id="2" name="Title 4">
            <a:extLst>
              <a:ext uri="{FF2B5EF4-FFF2-40B4-BE49-F238E27FC236}">
                <a16:creationId xmlns:a16="http://schemas.microsoft.com/office/drawing/2014/main" id="{8AB3D8BF-8ED6-8E8F-1A4B-70A6CB606830}"/>
              </a:ext>
            </a:extLst>
          </p:cNvPr>
          <p:cNvSpPr>
            <a:spLocks noGrp="1"/>
          </p:cNvSpPr>
          <p:nvPr>
            <p:ph type="title"/>
          </p:nvPr>
        </p:nvSpPr>
        <p:spPr>
          <a:xfrm>
            <a:off x="457200" y="274638"/>
            <a:ext cx="8229600" cy="1143000"/>
          </a:xfrm>
        </p:spPr>
        <p:txBody>
          <a:bodyPr>
            <a:normAutofit/>
          </a:bodyPr>
          <a:lstStyle/>
          <a:p>
            <a:r>
              <a:rPr lang="en-US" dirty="0"/>
              <a:t>The Dunbar-Hunter Expedition</a:t>
            </a:r>
          </a:p>
        </p:txBody>
      </p:sp>
    </p:spTree>
    <p:extLst>
      <p:ext uri="{BB962C8B-B14F-4D97-AF65-F5344CB8AC3E}">
        <p14:creationId xmlns:p14="http://schemas.microsoft.com/office/powerpoint/2010/main" val="40812171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371600"/>
            <a:ext cx="8382000" cy="4754563"/>
          </a:xfrm>
        </p:spPr>
        <p:txBody>
          <a:bodyPr/>
          <a:lstStyle/>
          <a:p>
            <a:r>
              <a:rPr lang="en-US" sz="3000" dirty="0"/>
              <a:t>A 24-man military team was assembled in 1806 and included an astronomer and surveyor, a medical student, and Captain Richard Sparks, the ranking army officer.</a:t>
            </a:r>
          </a:p>
          <a:p>
            <a:r>
              <a:rPr lang="en-US" sz="3000" dirty="0"/>
              <a:t>The president tasked the team with exploring and noting details of the Red River, with the goal of finding a trade route to Santa Fe.</a:t>
            </a:r>
          </a:p>
          <a:p>
            <a:r>
              <a:rPr lang="en-US" sz="3000" dirty="0"/>
              <a:t>The </a:t>
            </a:r>
            <a:r>
              <a:rPr lang="en-US" sz="3000" b="1" dirty="0"/>
              <a:t>flotilla</a:t>
            </a:r>
            <a:r>
              <a:rPr lang="en-US" sz="3000" dirty="0"/>
              <a:t> (fleet of boats) traveled north on the Red River, adding 26 men to the team and encountering a logjam.</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51</a:t>
            </a:fld>
            <a:endParaRPr lang="en-US" altLang="en-US" sz="1200" dirty="0">
              <a:solidFill>
                <a:srgbClr val="898989"/>
              </a:solidFill>
            </a:endParaRPr>
          </a:p>
        </p:txBody>
      </p:sp>
      <p:sp>
        <p:nvSpPr>
          <p:cNvPr id="2" name="Title 4">
            <a:extLst>
              <a:ext uri="{FF2B5EF4-FFF2-40B4-BE49-F238E27FC236}">
                <a16:creationId xmlns:a16="http://schemas.microsoft.com/office/drawing/2014/main" id="{8AB3D8BF-8ED6-8E8F-1A4B-70A6CB606830}"/>
              </a:ext>
            </a:extLst>
          </p:cNvPr>
          <p:cNvSpPr>
            <a:spLocks noGrp="1"/>
          </p:cNvSpPr>
          <p:nvPr>
            <p:ph type="title"/>
          </p:nvPr>
        </p:nvSpPr>
        <p:spPr>
          <a:xfrm>
            <a:off x="457200" y="274638"/>
            <a:ext cx="8229600" cy="1143000"/>
          </a:xfrm>
        </p:spPr>
        <p:txBody>
          <a:bodyPr>
            <a:normAutofit/>
          </a:bodyPr>
          <a:lstStyle/>
          <a:p>
            <a:r>
              <a:rPr lang="en-US" dirty="0"/>
              <a:t>The Red River Expedition</a:t>
            </a:r>
          </a:p>
        </p:txBody>
      </p:sp>
    </p:spTree>
    <p:extLst>
      <p:ext uri="{BB962C8B-B14F-4D97-AF65-F5344CB8AC3E}">
        <p14:creationId xmlns:p14="http://schemas.microsoft.com/office/powerpoint/2010/main" val="225770774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371600"/>
            <a:ext cx="8382000" cy="4754563"/>
          </a:xfrm>
        </p:spPr>
        <p:txBody>
          <a:bodyPr/>
          <a:lstStyle/>
          <a:p>
            <a:r>
              <a:rPr lang="en-US" sz="2900" dirty="0"/>
              <a:t>Sparks learned from Caddo Indians that a Spanish army was tracking them, and they were confronted at the edge of present-day Oklahoma by a large Spanish army that demanded they turn back.</a:t>
            </a:r>
          </a:p>
          <a:p>
            <a:r>
              <a:rPr lang="en-US" sz="2900" dirty="0"/>
              <a:t>Jefferson had told the explorers to turn around if they faced a superior force, so the group turned back.</a:t>
            </a:r>
          </a:p>
          <a:p>
            <a:r>
              <a:rPr lang="en-US" sz="2900" dirty="0"/>
              <a:t>Despite the knowledge gained, the expedition did not accomplish all Jefferson wanted, and the results of the Lewis and Clark Expedition gained far more public interest.</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52</a:t>
            </a:fld>
            <a:endParaRPr lang="en-US" altLang="en-US" sz="1200" dirty="0">
              <a:solidFill>
                <a:srgbClr val="898989"/>
              </a:solidFill>
            </a:endParaRPr>
          </a:p>
        </p:txBody>
      </p:sp>
      <p:sp>
        <p:nvSpPr>
          <p:cNvPr id="2" name="Title 4">
            <a:extLst>
              <a:ext uri="{FF2B5EF4-FFF2-40B4-BE49-F238E27FC236}">
                <a16:creationId xmlns:a16="http://schemas.microsoft.com/office/drawing/2014/main" id="{8AB3D8BF-8ED6-8E8F-1A4B-70A6CB606830}"/>
              </a:ext>
            </a:extLst>
          </p:cNvPr>
          <p:cNvSpPr>
            <a:spLocks noGrp="1"/>
          </p:cNvSpPr>
          <p:nvPr>
            <p:ph type="title"/>
          </p:nvPr>
        </p:nvSpPr>
        <p:spPr>
          <a:xfrm>
            <a:off x="457200" y="274638"/>
            <a:ext cx="8229600" cy="1143000"/>
          </a:xfrm>
        </p:spPr>
        <p:txBody>
          <a:bodyPr>
            <a:normAutofit/>
          </a:bodyPr>
          <a:lstStyle/>
          <a:p>
            <a:r>
              <a:rPr lang="en-US" dirty="0"/>
              <a:t>The Red River Expedition Pt. 2</a:t>
            </a:r>
          </a:p>
        </p:txBody>
      </p:sp>
    </p:spTree>
    <p:extLst>
      <p:ext uri="{BB962C8B-B14F-4D97-AF65-F5344CB8AC3E}">
        <p14:creationId xmlns:p14="http://schemas.microsoft.com/office/powerpoint/2010/main" val="272812518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371600"/>
            <a:ext cx="8382000" cy="4754563"/>
          </a:xfrm>
        </p:spPr>
        <p:txBody>
          <a:bodyPr/>
          <a:lstStyle/>
          <a:p>
            <a:r>
              <a:rPr lang="en-US" sz="3100" dirty="0"/>
              <a:t>In 1806, Zebulon Pike, Lieutenant James Wilkinson, and their team were ordered to explore Arkansas, the Red Rivers, and contact various tribes.</a:t>
            </a:r>
          </a:p>
          <a:p>
            <a:r>
              <a:rPr lang="en-US" sz="3100" dirty="0"/>
              <a:t>Pike’s party left St. Louis up the Missouri River, across the Kansas plains, to a Pawnee village, then along the Santa Fe Trail to the Arkansas River.</a:t>
            </a:r>
          </a:p>
          <a:p>
            <a:r>
              <a:rPr lang="en-US" sz="3100" dirty="0"/>
              <a:t>Wilkinson, five privates, and an Osage guide then left Pike and the others to explore the river.</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53</a:t>
            </a:fld>
            <a:endParaRPr lang="en-US" altLang="en-US" sz="1200" dirty="0">
              <a:solidFill>
                <a:srgbClr val="898989"/>
              </a:solidFill>
            </a:endParaRPr>
          </a:p>
        </p:txBody>
      </p:sp>
      <p:sp>
        <p:nvSpPr>
          <p:cNvPr id="2" name="Title 4">
            <a:extLst>
              <a:ext uri="{FF2B5EF4-FFF2-40B4-BE49-F238E27FC236}">
                <a16:creationId xmlns:a16="http://schemas.microsoft.com/office/drawing/2014/main" id="{8AB3D8BF-8ED6-8E8F-1A4B-70A6CB606830}"/>
              </a:ext>
            </a:extLst>
          </p:cNvPr>
          <p:cNvSpPr>
            <a:spLocks noGrp="1"/>
          </p:cNvSpPr>
          <p:nvPr>
            <p:ph type="title"/>
          </p:nvPr>
        </p:nvSpPr>
        <p:spPr>
          <a:xfrm>
            <a:off x="457200" y="274638"/>
            <a:ext cx="8229600" cy="1143000"/>
          </a:xfrm>
        </p:spPr>
        <p:txBody>
          <a:bodyPr>
            <a:normAutofit/>
          </a:bodyPr>
          <a:lstStyle/>
          <a:p>
            <a:r>
              <a:rPr lang="en-US" dirty="0"/>
              <a:t>The Pike-Wilkinson Expedition</a:t>
            </a:r>
          </a:p>
        </p:txBody>
      </p:sp>
    </p:spTree>
    <p:extLst>
      <p:ext uri="{BB962C8B-B14F-4D97-AF65-F5344CB8AC3E}">
        <p14:creationId xmlns:p14="http://schemas.microsoft.com/office/powerpoint/2010/main" val="11150309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371600"/>
            <a:ext cx="8382000" cy="4754563"/>
          </a:xfrm>
        </p:spPr>
        <p:txBody>
          <a:bodyPr/>
          <a:lstStyle/>
          <a:p>
            <a:r>
              <a:rPr lang="en-US" dirty="0"/>
              <a:t>Despite the hazardous winter conditions, Wilkinson’s team safely returned to St. Louis 73 days later, and his journal mentioned Osage villages, native hunting camps, and rich lead mines and salt prairies. </a:t>
            </a:r>
          </a:p>
          <a:p>
            <a:r>
              <a:rPr lang="en-US" dirty="0"/>
              <a:t>Pike’s team reached the Rocky Mountains, but frostbite, inadequate clothing, and low rations plagued them, and Pike and the survivors were later arrested by a Spanish patrol in 1807.</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54</a:t>
            </a:fld>
            <a:endParaRPr lang="en-US" altLang="en-US" sz="1200" dirty="0">
              <a:solidFill>
                <a:srgbClr val="898989"/>
              </a:solidFill>
            </a:endParaRPr>
          </a:p>
        </p:txBody>
      </p:sp>
      <p:sp>
        <p:nvSpPr>
          <p:cNvPr id="2" name="Title 4">
            <a:extLst>
              <a:ext uri="{FF2B5EF4-FFF2-40B4-BE49-F238E27FC236}">
                <a16:creationId xmlns:a16="http://schemas.microsoft.com/office/drawing/2014/main" id="{8AB3D8BF-8ED6-8E8F-1A4B-70A6CB606830}"/>
              </a:ext>
            </a:extLst>
          </p:cNvPr>
          <p:cNvSpPr>
            <a:spLocks noGrp="1"/>
          </p:cNvSpPr>
          <p:nvPr>
            <p:ph type="title"/>
          </p:nvPr>
        </p:nvSpPr>
        <p:spPr>
          <a:xfrm>
            <a:off x="0" y="274638"/>
            <a:ext cx="9144000" cy="1143000"/>
          </a:xfrm>
        </p:spPr>
        <p:txBody>
          <a:bodyPr>
            <a:normAutofit/>
          </a:bodyPr>
          <a:lstStyle/>
          <a:p>
            <a:r>
              <a:rPr lang="en-US" dirty="0"/>
              <a:t>The Pike-Wilkinson Expedition Pt. 2</a:t>
            </a:r>
          </a:p>
        </p:txBody>
      </p:sp>
    </p:spTree>
    <p:extLst>
      <p:ext uri="{BB962C8B-B14F-4D97-AF65-F5344CB8AC3E}">
        <p14:creationId xmlns:p14="http://schemas.microsoft.com/office/powerpoint/2010/main" val="336149362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r>
              <a:rPr lang="en-US" dirty="0"/>
              <a:t>The Sibley Expedition</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295401"/>
            <a:ext cx="8382000" cy="5029200"/>
          </a:xfrm>
        </p:spPr>
        <p:txBody>
          <a:bodyPr/>
          <a:lstStyle/>
          <a:p>
            <a:r>
              <a:rPr lang="en-US" sz="2800" dirty="0"/>
              <a:t>George C. Sibley, business agent at Fort Osage, and an Osage guide “San Oreille”  were sent by Jefferson in 1811 to locate a rumored “salt mountain,” since salt was important to diets, preserve foods, and tan hides.</a:t>
            </a:r>
          </a:p>
          <a:p>
            <a:r>
              <a:rPr lang="en-US" sz="2800" dirty="0"/>
              <a:t>They encountered the 20-mile “Grand Saline” salt hills in present-day Kansas and Oklahoma.</a:t>
            </a:r>
          </a:p>
          <a:p>
            <a:r>
              <a:rPr lang="en-US" sz="2800" dirty="0"/>
              <a:t>About 75 miles northwest of the Grand Saline, they found the “Rock Saline”, deep layers of salt at the bottom of a bluff near the Cimarron River. </a:t>
            </a:r>
          </a:p>
          <a:p>
            <a:r>
              <a:rPr lang="en-US" sz="2800" dirty="0"/>
              <a:t>Sibley wrote that there was an “inexhaustible store of ready-made salt in the area.”</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55</a:t>
            </a:fld>
            <a:endParaRPr lang="en-US" altLang="en-US" sz="1200">
              <a:solidFill>
                <a:srgbClr val="898989"/>
              </a:solidFill>
            </a:endParaRPr>
          </a:p>
        </p:txBody>
      </p:sp>
    </p:spTree>
    <p:extLst>
      <p:ext uri="{BB962C8B-B14F-4D97-AF65-F5344CB8AC3E}">
        <p14:creationId xmlns:p14="http://schemas.microsoft.com/office/powerpoint/2010/main" val="44586104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650">
                                            <p:txEl>
                                              <p:pRg st="3" end="3"/>
                                            </p:txEl>
                                          </p:spTgt>
                                        </p:tgtEl>
                                        <p:attrNameLst>
                                          <p:attrName>style.visibility</p:attrName>
                                        </p:attrNameLst>
                                      </p:cBhvr>
                                      <p:to>
                                        <p:strVal val="visible"/>
                                      </p:to>
                                    </p:set>
                                    <p:animEffect transition="in" filter="fade">
                                      <p:cBhvr>
                                        <p:cTn id="22" dur="500"/>
                                        <p:tgtEl>
                                          <p:spTgt spid="2765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724D0B-0973-8200-CC34-3A5A6E1364F9}"/>
              </a:ext>
            </a:extLst>
          </p:cNvPr>
          <p:cNvSpPr/>
          <p:nvPr/>
        </p:nvSpPr>
        <p:spPr>
          <a:xfrm>
            <a:off x="3464709" y="6400800"/>
            <a:ext cx="2214581" cy="320674"/>
          </a:xfrm>
          <a:prstGeom prst="rect">
            <a:avLst/>
          </a:prstGeom>
          <a:solidFill>
            <a:srgbClr val="10253F">
              <a:alpha val="81961"/>
            </a:srgb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extBox 1">
            <a:extLst>
              <a:ext uri="{FF2B5EF4-FFF2-40B4-BE49-F238E27FC236}">
                <a16:creationId xmlns:a16="http://schemas.microsoft.com/office/drawing/2014/main" id="{FF6E82F3-1ACE-DA4D-B681-4147C7033FC4}"/>
              </a:ext>
            </a:extLst>
          </p:cNvPr>
          <p:cNvSpPr txBox="1"/>
          <p:nvPr/>
        </p:nvSpPr>
        <p:spPr>
          <a:xfrm>
            <a:off x="3464709" y="6352143"/>
            <a:ext cx="2214581" cy="369332"/>
          </a:xfrm>
          <a:prstGeom prst="rect">
            <a:avLst/>
          </a:prstGeom>
          <a:noFill/>
          <a:effectLst>
            <a:softEdge rad="31750"/>
          </a:effectLst>
        </p:spPr>
        <p:txBody>
          <a:bodyPr wrap="none">
            <a:spAutoFit/>
          </a:bodyPr>
          <a:lstStyle/>
          <a:p>
            <a:pPr eaLnBrk="1" fontAlgn="auto" hangingPunct="1">
              <a:spcBef>
                <a:spcPts val="0"/>
              </a:spcBef>
              <a:spcAft>
                <a:spcPts val="0"/>
              </a:spcAft>
              <a:defRPr/>
            </a:pPr>
            <a:r>
              <a:rPr lang="en-US" dirty="0">
                <a:latin typeface="+mn-lt"/>
                <a:ea typeface="+mn-ea"/>
                <a:hlinkClick r:id="rId4" action="ppaction://hlinksldjump"/>
              </a:rPr>
              <a:t>Return to Main Menu</a:t>
            </a:r>
            <a:endParaRPr lang="en-US" dirty="0">
              <a:latin typeface="+mn-lt"/>
              <a:ea typeface="+mn-ea"/>
            </a:endParaRPr>
          </a:p>
        </p:txBody>
      </p:sp>
      <p:sp>
        <p:nvSpPr>
          <p:cNvPr id="87045" name="Slide Number Placeholder 3">
            <a:extLst>
              <a:ext uri="{FF2B5EF4-FFF2-40B4-BE49-F238E27FC236}">
                <a16:creationId xmlns:a16="http://schemas.microsoft.com/office/drawing/2014/main" id="{95D68F33-59A4-FD41-9F1F-D351B09DE1C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C9C1A0EA-90F7-C441-A676-B5E8E89F53F1}" type="slidenum">
              <a:rPr lang="en-US" altLang="en-US" sz="1200" smtClean="0">
                <a:solidFill>
                  <a:srgbClr val="898989"/>
                </a:solidFill>
              </a:rPr>
              <a:pPr>
                <a:spcBef>
                  <a:spcPct val="0"/>
                </a:spcBef>
                <a:buFontTx/>
                <a:buNone/>
              </a:pPr>
              <a:t>56</a:t>
            </a:fld>
            <a:endParaRPr lang="en-US" altLang="en-US" sz="1200">
              <a:solidFill>
                <a:srgbClr val="898989"/>
              </a:solidFill>
            </a:endParaRPr>
          </a:p>
        </p:txBody>
      </p:sp>
      <p:sp>
        <p:nvSpPr>
          <p:cNvPr id="3" name="Rectangle 2">
            <a:extLst>
              <a:ext uri="{FF2B5EF4-FFF2-40B4-BE49-F238E27FC236}">
                <a16:creationId xmlns:a16="http://schemas.microsoft.com/office/drawing/2014/main" id="{D6E74FF2-7B48-B378-9D71-10D31F2A2F59}"/>
              </a:ext>
            </a:extLst>
          </p:cNvPr>
          <p:cNvSpPr/>
          <p:nvPr/>
        </p:nvSpPr>
        <p:spPr>
          <a:xfrm>
            <a:off x="76200" y="5493604"/>
            <a:ext cx="8991600" cy="858540"/>
          </a:xfrm>
          <a:prstGeom prst="rect">
            <a:avLst/>
          </a:prstGeom>
          <a:solidFill>
            <a:srgbClr val="10253F">
              <a:alpha val="81961"/>
            </a:srgb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7046" name="TextBox 4">
            <a:extLst>
              <a:ext uri="{FF2B5EF4-FFF2-40B4-BE49-F238E27FC236}">
                <a16:creationId xmlns:a16="http://schemas.microsoft.com/office/drawing/2014/main" id="{3297C84C-1DAC-AF42-8032-A91BBA866D53}"/>
              </a:ext>
            </a:extLst>
          </p:cNvPr>
          <p:cNvSpPr txBox="1">
            <a:spLocks noChangeArrowheads="1"/>
          </p:cNvSpPr>
          <p:nvPr/>
        </p:nvSpPr>
        <p:spPr bwMode="auto">
          <a:xfrm>
            <a:off x="76200" y="5493603"/>
            <a:ext cx="8991600" cy="830997"/>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dirty="0">
                <a:solidFill>
                  <a:schemeClr val="bg1"/>
                </a:solidFill>
              </a:rPr>
              <a:t>Image Credits</a:t>
            </a:r>
            <a:endParaRPr lang="en-US" altLang="en-US" sz="1200" dirty="0">
              <a:solidFill>
                <a:schemeClr val="bg1"/>
              </a:solidFill>
            </a:endParaRPr>
          </a:p>
          <a:p>
            <a:pPr eaLnBrk="1" hangingPunct="1">
              <a:spcBef>
                <a:spcPct val="0"/>
              </a:spcBef>
              <a:buFontTx/>
              <a:buNone/>
            </a:pPr>
            <a:r>
              <a:rPr lang="en-US" altLang="en-US" sz="1000" dirty="0">
                <a:solidFill>
                  <a:schemeClr val="bg1"/>
                </a:solidFill>
              </a:rPr>
              <a:t>Slide 1: </a:t>
            </a:r>
            <a:r>
              <a:rPr lang="en-US" sz="1000" dirty="0" err="1">
                <a:solidFill>
                  <a:schemeClr val="bg1"/>
                </a:solidFill>
              </a:rPr>
              <a:t>jc.winkler</a:t>
            </a:r>
            <a:r>
              <a:rPr lang="en-US" sz="1000" dirty="0">
                <a:solidFill>
                  <a:schemeClr val="bg1"/>
                </a:solidFill>
              </a:rPr>
              <a:t>, https://</a:t>
            </a:r>
            <a:r>
              <a:rPr lang="en-US" sz="1000" dirty="0" err="1">
                <a:solidFill>
                  <a:schemeClr val="bg1"/>
                </a:solidFill>
              </a:rPr>
              <a:t>creativecommons.org</a:t>
            </a:r>
            <a:r>
              <a:rPr lang="en-US" sz="1000" dirty="0">
                <a:solidFill>
                  <a:schemeClr val="bg1"/>
                </a:solidFill>
              </a:rPr>
              <a:t>/licenses/by/2.0/</a:t>
            </a:r>
            <a:r>
              <a:rPr lang="en-US" sz="1000" dirty="0" err="1">
                <a:solidFill>
                  <a:schemeClr val="bg1"/>
                </a:solidFill>
              </a:rPr>
              <a:t>deed.en</a:t>
            </a:r>
            <a:r>
              <a:rPr lang="en-US" altLang="en-US" sz="1000" dirty="0">
                <a:solidFill>
                  <a:schemeClr val="bg1"/>
                </a:solidFill>
              </a:rPr>
              <a:t>, Wikimedia Commons </a:t>
            </a:r>
          </a:p>
          <a:p>
            <a:pPr eaLnBrk="1" hangingPunct="1">
              <a:spcBef>
                <a:spcPct val="0"/>
              </a:spcBef>
              <a:buFontTx/>
              <a:buNone/>
            </a:pPr>
            <a:r>
              <a:rPr lang="en-US" altLang="en-US" sz="1000" dirty="0">
                <a:solidFill>
                  <a:schemeClr val="bg1"/>
                </a:solidFill>
              </a:rPr>
              <a:t>Slide 2: </a:t>
            </a:r>
            <a:r>
              <a:rPr lang="en-US" sz="1000" dirty="0">
                <a:solidFill>
                  <a:schemeClr val="bg1"/>
                </a:solidFill>
              </a:rPr>
              <a:t>Bluepoint951, https://</a:t>
            </a:r>
            <a:r>
              <a:rPr lang="en-US" sz="1000" dirty="0" err="1">
                <a:solidFill>
                  <a:schemeClr val="bg1"/>
                </a:solidFill>
              </a:rPr>
              <a:t>creativecommons.org</a:t>
            </a:r>
            <a:r>
              <a:rPr lang="en-US" sz="1000" dirty="0">
                <a:solidFill>
                  <a:schemeClr val="bg1"/>
                </a:solidFill>
              </a:rPr>
              <a:t>/licenses/by-</a:t>
            </a:r>
            <a:r>
              <a:rPr lang="en-US" sz="1000" dirty="0" err="1">
                <a:solidFill>
                  <a:schemeClr val="bg1"/>
                </a:solidFill>
              </a:rPr>
              <a:t>sa</a:t>
            </a:r>
            <a:r>
              <a:rPr lang="en-US" sz="1000" dirty="0">
                <a:solidFill>
                  <a:schemeClr val="bg1"/>
                </a:solidFill>
              </a:rPr>
              <a:t>/2.5/</a:t>
            </a:r>
            <a:r>
              <a:rPr lang="en-US" sz="1000" dirty="0" err="1">
                <a:solidFill>
                  <a:schemeClr val="bg1"/>
                </a:solidFill>
              </a:rPr>
              <a:t>deed.en</a:t>
            </a:r>
            <a:r>
              <a:rPr lang="en-US" altLang="en-US" sz="1000" dirty="0">
                <a:solidFill>
                  <a:schemeClr val="bg1"/>
                </a:solidFill>
              </a:rPr>
              <a:t>, Wikimedia Commons</a:t>
            </a:r>
          </a:p>
          <a:p>
            <a:pPr eaLnBrk="1" hangingPunct="1">
              <a:spcBef>
                <a:spcPct val="0"/>
              </a:spcBef>
              <a:buFontTx/>
              <a:buNone/>
            </a:pPr>
            <a:r>
              <a:rPr lang="en-US" altLang="en-US" sz="1000" dirty="0">
                <a:solidFill>
                  <a:schemeClr val="bg1"/>
                </a:solidFill>
              </a:rPr>
              <a:t>Final Slide: </a:t>
            </a:r>
            <a:r>
              <a:rPr lang="en-US" sz="1000" dirty="0">
                <a:solidFill>
                  <a:schemeClr val="bg1"/>
                </a:solidFill>
              </a:rPr>
              <a:t>Royalpt78, https://</a:t>
            </a:r>
            <a:r>
              <a:rPr lang="en-US" sz="1000" dirty="0" err="1">
                <a:solidFill>
                  <a:schemeClr val="bg1"/>
                </a:solidFill>
              </a:rPr>
              <a:t>creativecommons.org</a:t>
            </a:r>
            <a:r>
              <a:rPr lang="en-US" sz="1000" dirty="0">
                <a:solidFill>
                  <a:schemeClr val="bg1"/>
                </a:solidFill>
              </a:rPr>
              <a:t>/licenses/by-</a:t>
            </a:r>
            <a:r>
              <a:rPr lang="en-US" sz="1000" dirty="0" err="1">
                <a:solidFill>
                  <a:schemeClr val="bg1"/>
                </a:solidFill>
              </a:rPr>
              <a:t>sa</a:t>
            </a:r>
            <a:r>
              <a:rPr lang="en-US" sz="1000" dirty="0">
                <a:solidFill>
                  <a:schemeClr val="bg1"/>
                </a:solidFill>
              </a:rPr>
              <a:t>/3.0/</a:t>
            </a:r>
            <a:r>
              <a:rPr lang="en-US" sz="1000" dirty="0" err="1">
                <a:solidFill>
                  <a:schemeClr val="bg1"/>
                </a:solidFill>
              </a:rPr>
              <a:t>deed.en</a:t>
            </a:r>
            <a:r>
              <a:rPr lang="en-US" altLang="en-US" sz="1000">
                <a:solidFill>
                  <a:schemeClr val="bg1"/>
                </a:solidFill>
              </a:rPr>
              <a:t>, Wikimedia Commons</a:t>
            </a:r>
            <a:endParaRPr lang="en-US" altLang="en-US" sz="1000" dirty="0">
              <a:solidFill>
                <a:schemeClr val="bg1"/>
              </a:solidFill>
            </a:endParaRPr>
          </a:p>
        </p:txBody>
      </p:sp>
      <p:sp>
        <p:nvSpPr>
          <p:cNvPr id="5" name="TextBox 4">
            <a:extLst>
              <a:ext uri="{FF2B5EF4-FFF2-40B4-BE49-F238E27FC236}">
                <a16:creationId xmlns:a16="http://schemas.microsoft.com/office/drawing/2014/main" id="{024B79D9-6BAE-C00A-8BAF-289CB5F1E633}"/>
              </a:ext>
            </a:extLst>
          </p:cNvPr>
          <p:cNvSpPr txBox="1"/>
          <p:nvPr/>
        </p:nvSpPr>
        <p:spPr>
          <a:xfrm>
            <a:off x="6585857" y="0"/>
            <a:ext cx="2579914" cy="307777"/>
          </a:xfrm>
          <a:prstGeom prst="rect">
            <a:avLst/>
          </a:prstGeom>
          <a:noFill/>
        </p:spPr>
        <p:txBody>
          <a:bodyPr wrap="square" rtlCol="0">
            <a:spAutoFit/>
          </a:bodyPr>
          <a:lstStyle/>
          <a:p>
            <a:r>
              <a:rPr lang="en-US" sz="1400" dirty="0">
                <a:solidFill>
                  <a:schemeClr val="bg1"/>
                </a:solidFill>
                <a:latin typeface="+mn-lt"/>
              </a:rPr>
              <a:t>St. Louis Cathedral, New Orleans</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
                                        </p:tgtEl>
                                        <p:attrNameLst>
                                          <p:attrName>ppt_y</p:attrName>
                                        </p:attrNameLst>
                                      </p:cBhvr>
                                      <p:tavLst>
                                        <p:tav tm="0">
                                          <p:val>
                                            <p:strVal val="#ppt_y"/>
                                          </p:val>
                                        </p:tav>
                                        <p:tav tm="100000">
                                          <p:val>
                                            <p:strVal val="#ppt_y"/>
                                          </p:val>
                                        </p:tav>
                                      </p:tavLst>
                                    </p:anim>
                                  </p:childTnLst>
                                </p:cTn>
                              </p:par>
                              <p:par>
                                <p:cTn id="11" presetID="39" presetClass="entr" presetSubtype="0" accel="10000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pPr eaLnBrk="1" hangingPunct="1">
              <a:defRPr/>
            </a:pPr>
            <a:r>
              <a:rPr lang="en-US" altLang="en-US" dirty="0">
                <a:effectLst>
                  <a:outerShdw blurRad="38100" dist="38100" dir="2700000" algn="tl">
                    <a:srgbClr val="C0C0C0"/>
                  </a:outerShdw>
                </a:effectLst>
                <a:ea typeface="ＭＳ Ｐゴシック" panose="020B0600070205080204" pitchFamily="34" charset="-128"/>
              </a:rPr>
              <a:t>The Election of 1800 </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3000" dirty="0"/>
              <a:t>According to the rules of the Constitution, electors gathered in December to cast two votes for president.</a:t>
            </a:r>
          </a:p>
          <a:p>
            <a:r>
              <a:rPr lang="en-US" sz="3000" dirty="0"/>
              <a:t>While the two Democratic-Republican candidates took 74% of the votes and left the Federalists with 26%, Thomas Jefferson and Aaron Burr were tied.</a:t>
            </a:r>
          </a:p>
          <a:p>
            <a:r>
              <a:rPr lang="en-US" sz="3000" dirty="0"/>
              <a:t>The House of Representatives was responsible with deciding the winner, and 35 votes were taken over one week, each time left without a clear winner.</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6</a:t>
            </a:fld>
            <a:endParaRPr lang="en-US" altLang="en-US" sz="1200" dirty="0">
              <a:solidFill>
                <a:srgbClr val="898989"/>
              </a:solidFill>
            </a:endParaRPr>
          </a:p>
        </p:txBody>
      </p:sp>
    </p:spTree>
    <p:extLst>
      <p:ext uri="{BB962C8B-B14F-4D97-AF65-F5344CB8AC3E}">
        <p14:creationId xmlns:p14="http://schemas.microsoft.com/office/powerpoint/2010/main" val="204110989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pPr eaLnBrk="1" hangingPunct="1">
              <a:defRPr/>
            </a:pPr>
            <a:r>
              <a:rPr lang="en-US" altLang="en-US" dirty="0">
                <a:effectLst>
                  <a:outerShdw blurRad="38100" dist="38100" dir="2700000" algn="tl">
                    <a:srgbClr val="C0C0C0"/>
                  </a:outerShdw>
                </a:effectLst>
                <a:ea typeface="ＭＳ Ｐゴシック" panose="020B0600070205080204" pitchFamily="34" charset="-128"/>
              </a:rPr>
              <a:t>The Election of 1800 Pt. 2 </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dirty="0"/>
              <a:t>Alexander Hamilton, leader of the Federalists, and Jefferson had been political rivals for years, but Hamilton viewed Burr as dishonest and dangerous.</a:t>
            </a:r>
          </a:p>
          <a:p>
            <a:r>
              <a:rPr lang="en-US" dirty="0"/>
              <a:t>He urged Federalist congressmen to vote for Jefferson, and Jefferson made political promises to the Federalists. </a:t>
            </a:r>
          </a:p>
          <a:p>
            <a:r>
              <a:rPr lang="en-US" dirty="0"/>
              <a:t>Jefferson was elected president and Burr was made vice president, but Jefferson no longer trusted him. </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7</a:t>
            </a:fld>
            <a:endParaRPr lang="en-US" altLang="en-US" sz="1200" dirty="0">
              <a:solidFill>
                <a:srgbClr val="898989"/>
              </a:solidFill>
            </a:endParaRPr>
          </a:p>
        </p:txBody>
      </p:sp>
    </p:spTree>
    <p:extLst>
      <p:ext uri="{BB962C8B-B14F-4D97-AF65-F5344CB8AC3E}">
        <p14:creationId xmlns:p14="http://schemas.microsoft.com/office/powerpoint/2010/main" val="219790403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pPr eaLnBrk="1" hangingPunct="1">
              <a:defRPr/>
            </a:pPr>
            <a:r>
              <a:rPr lang="en-US" altLang="en-US" dirty="0">
                <a:effectLst>
                  <a:outerShdw blurRad="38100" dist="38100" dir="2700000" algn="tl">
                    <a:srgbClr val="C0C0C0"/>
                  </a:outerShdw>
                </a:effectLst>
                <a:ea typeface="ＭＳ Ｐゴシック" panose="020B0600070205080204" pitchFamily="34" charset="-128"/>
              </a:rPr>
              <a:t>The 12th Amendment</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3100" dirty="0"/>
              <a:t>After the issues of the past two elections, Congress was ready to correct these flaws in the election process.</a:t>
            </a:r>
          </a:p>
          <a:p>
            <a:r>
              <a:rPr lang="en-US" sz="3100" dirty="0"/>
              <a:t>The 12th Amendment, which separated votes for President and Vice President, was passed by Congress in December 1803 and was ratified by the states in only six months.</a:t>
            </a:r>
          </a:p>
          <a:p>
            <a:r>
              <a:rPr lang="en-US" sz="3100" dirty="0"/>
              <a:t>The House determined the winner if there were a tie for president, and the Senate determined the winner if there were a tie for vice president.</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8</a:t>
            </a:fld>
            <a:endParaRPr lang="en-US" altLang="en-US" sz="1200" dirty="0">
              <a:solidFill>
                <a:srgbClr val="898989"/>
              </a:solidFill>
            </a:endParaRPr>
          </a:p>
        </p:txBody>
      </p:sp>
    </p:spTree>
    <p:extLst>
      <p:ext uri="{BB962C8B-B14F-4D97-AF65-F5344CB8AC3E}">
        <p14:creationId xmlns:p14="http://schemas.microsoft.com/office/powerpoint/2010/main" val="11905494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pPr eaLnBrk="1" hangingPunct="1">
              <a:defRPr/>
            </a:pPr>
            <a:r>
              <a:rPr lang="en-US" altLang="en-US" i="1" dirty="0">
                <a:effectLst>
                  <a:outerShdw blurRad="38100" dist="38100" dir="2700000" algn="tl">
                    <a:srgbClr val="C0C0C0"/>
                  </a:outerShdw>
                </a:effectLst>
                <a:ea typeface="ＭＳ Ｐゴシック" panose="020B0600070205080204" pitchFamily="34" charset="-128"/>
              </a:rPr>
              <a:t>The Case of Marbury v. Madison </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3100" dirty="0"/>
              <a:t>President John Adams passed the Judiciary Act of 1801 with only a few weeks left in his presidency, creating quite a few new circuit judgeship and justice of the peace positions.</a:t>
            </a:r>
          </a:p>
          <a:p>
            <a:r>
              <a:rPr lang="en-US" sz="3100" dirty="0"/>
              <a:t>Adams then quickly appointed several Federalists judges to fill these new positions. </a:t>
            </a:r>
          </a:p>
          <a:p>
            <a:r>
              <a:rPr lang="en-US" sz="3100" dirty="0"/>
              <a:t>Some of the new judges’ signed and sealed commissions were still on Adam’s desk when he left office, and the new secretary of state, James Madison, chose not to deliver them. </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9</a:t>
            </a:fld>
            <a:endParaRPr lang="en-US" altLang="en-US" sz="1200">
              <a:solidFill>
                <a:srgbClr val="898989"/>
              </a:solidFill>
            </a:endParaRPr>
          </a:p>
        </p:txBody>
      </p:sp>
    </p:spTree>
    <p:extLst>
      <p:ext uri="{BB962C8B-B14F-4D97-AF65-F5344CB8AC3E}">
        <p14:creationId xmlns:p14="http://schemas.microsoft.com/office/powerpoint/2010/main" val="255158268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FF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12645</TotalTime>
  <Words>4046</Words>
  <Application>Microsoft Macintosh PowerPoint</Application>
  <PresentationFormat>On-screen Show (4:3)</PresentationFormat>
  <Paragraphs>289</Paragraphs>
  <Slides>56</Slides>
  <Notes>56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Arial</vt:lpstr>
      <vt:lpstr>Calibri</vt:lpstr>
      <vt:lpstr>Helvetica</vt:lpstr>
      <vt:lpstr>Wingdings</vt:lpstr>
      <vt:lpstr>Office Theme</vt:lpstr>
      <vt:lpstr>PowerPoint Presentation</vt:lpstr>
      <vt:lpstr>PowerPoint Presentation</vt:lpstr>
      <vt:lpstr>Section 1: President Jefferson’s Administration</vt:lpstr>
      <vt:lpstr>Section 1: President Jefferson’s Administration</vt:lpstr>
      <vt:lpstr>President Jefferson’s Administration</vt:lpstr>
      <vt:lpstr>The Election of 1800 </vt:lpstr>
      <vt:lpstr>The Election of 1800 Pt. 2 </vt:lpstr>
      <vt:lpstr>The 12th Amendment</vt:lpstr>
      <vt:lpstr>The Case of Marbury v. Madison </vt:lpstr>
      <vt:lpstr>The Case of Marbury v. Madison Pt. 2 </vt:lpstr>
      <vt:lpstr>Relationship with France</vt:lpstr>
      <vt:lpstr>Signs of Prosperity</vt:lpstr>
      <vt:lpstr>Signs of Prosperity Pt. 2</vt:lpstr>
      <vt:lpstr>The First Barbary War</vt:lpstr>
      <vt:lpstr>The First Barbary War Pt. 2</vt:lpstr>
      <vt:lpstr>The Embargo Act of 1807</vt:lpstr>
      <vt:lpstr>The Embargo Act of 1807 Pt. 2</vt:lpstr>
      <vt:lpstr>The Embargo Act of 1807 Pt. 3</vt:lpstr>
      <vt:lpstr>The Embargo Act of 1807 Pt. 4</vt:lpstr>
      <vt:lpstr>Section 2: The Louisiana Purchase</vt:lpstr>
      <vt:lpstr>Section 2: The Louisiana Purchase</vt:lpstr>
      <vt:lpstr>The Louisiana Purchase</vt:lpstr>
      <vt:lpstr>International Events and Intrigue</vt:lpstr>
      <vt:lpstr>International Events and Intrigue Pt. 2</vt:lpstr>
      <vt:lpstr>The Louisiana Purchase</vt:lpstr>
      <vt:lpstr>The Louisiana Purchase Pt. 2</vt:lpstr>
      <vt:lpstr>The Treaty</vt:lpstr>
      <vt:lpstr>Two Transfers</vt:lpstr>
      <vt:lpstr>The Territory</vt:lpstr>
      <vt:lpstr>Section 3: Louisiana’s Territorial Period</vt:lpstr>
      <vt:lpstr>Section 3: Louisiana’s Territorial Period</vt:lpstr>
      <vt:lpstr>Louisiana’s Territorial Period</vt:lpstr>
      <vt:lpstr>Louisiana’s Territorial Period Pt. 2</vt:lpstr>
      <vt:lpstr>Administrative Challenges and Change</vt:lpstr>
      <vt:lpstr>The Burr Conspiracy</vt:lpstr>
      <vt:lpstr>The Burr Conspiracy Pt. 2</vt:lpstr>
      <vt:lpstr>The Burr Conspiracy Pt. 3</vt:lpstr>
      <vt:lpstr>West Florida Rebellion</vt:lpstr>
      <vt:lpstr>Free People of Color and Enslaved People</vt:lpstr>
      <vt:lpstr>Free People of Color and Enslaved People Pt. 2</vt:lpstr>
      <vt:lpstr>Free People of Color and Enslaved People Pt. 3</vt:lpstr>
      <vt:lpstr>The 1811 Slave Revolt</vt:lpstr>
      <vt:lpstr>The 1811 Slave Revolt Pt. 2</vt:lpstr>
      <vt:lpstr>Section 4: Exploring the Louisiana Purchase</vt:lpstr>
      <vt:lpstr>Section 4: What is Economics?</vt:lpstr>
      <vt:lpstr>The Lewis and Clark Expedition</vt:lpstr>
      <vt:lpstr>The Lewis and Clark Expedition Pt. 2</vt:lpstr>
      <vt:lpstr>The Lewis and Clark Expedition Pt. 3</vt:lpstr>
      <vt:lpstr>Exploring the Red River</vt:lpstr>
      <vt:lpstr>The Dunbar-Hunter Expedition</vt:lpstr>
      <vt:lpstr>The Red River Expedition</vt:lpstr>
      <vt:lpstr>The Red River Expedition Pt. 2</vt:lpstr>
      <vt:lpstr>The Pike-Wilkinson Expedition</vt:lpstr>
      <vt:lpstr>The Pike-Wilkinson Expedition Pt. 2</vt:lpstr>
      <vt:lpstr>The Sibley Expedition</vt:lpstr>
      <vt:lpstr>PowerPoint Presentation</vt:lpstr>
    </vt:vector>
  </TitlesOfParts>
  <Manager/>
  <Company>Clairmont Press, Inc.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United States and Louisiana: The Early Republic through the Reconstruction (2)</dc:title>
  <dc:subject>©2023 Clairmont Press</dc:subject>
  <dc:creator/>
  <cp:keywords/>
  <dc:description>Study presentation to accompany student textbook. </dc:description>
  <cp:lastModifiedBy>Emmett Mullins</cp:lastModifiedBy>
  <cp:revision>455</cp:revision>
  <dcterms:created xsi:type="dcterms:W3CDTF">2010-06-02T19:20:05Z</dcterms:created>
  <dcterms:modified xsi:type="dcterms:W3CDTF">2023-11-09T20:11:29Z</dcterms:modified>
  <cp:category/>
</cp:coreProperties>
</file>