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14"/>
  </p:notesMasterIdLst>
  <p:handoutMasterIdLst>
    <p:handoutMasterId r:id="rId15"/>
  </p:handoutMasterIdLst>
  <p:sldIdLst>
    <p:sldId id="259" r:id="rId2"/>
    <p:sldId id="260" r:id="rId3"/>
    <p:sldId id="270" r:id="rId4"/>
    <p:sldId id="276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263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0"/>
    <p:restoredTop sz="94694"/>
  </p:normalViewPr>
  <p:slideViewPr>
    <p:cSldViewPr>
      <p:cViewPr varScale="1">
        <p:scale>
          <a:sx n="121" d="100"/>
          <a:sy n="121" d="100"/>
        </p:scale>
        <p:origin x="21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C8B8E-7EA8-EA42-ACD2-62B922586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BF167-B57E-8A4E-826F-D0F537095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2B81EA-47DE-E349-97C0-6BD286CCEAAE}" type="datetimeFigureOut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A5CDF-C5E7-4344-ADA1-6C659956FD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E86FC-04F6-E743-88AF-FEBFCBCF52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E92D58-DEAC-1644-B679-E489D5344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F2ED3-B4B1-564C-AF92-4C6DE7CD73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B7B95-1125-EC47-BCDA-2F9FD559E6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B2FB47-3866-544B-8D7F-DD9900E395FD}" type="datetimeFigureOut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45F194-0352-2C47-A338-D2AB8971FE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8B95AA-25FE-3042-B9C0-03D1343D8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AD4E8-A10B-0A4A-AA60-826AC4FB07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5D4D-FA69-654B-876E-5761CC1E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20AA9F-A738-024B-AF77-5BD7E82E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72E7643-10DC-DC4C-865F-89F6719A48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523295A-90FE-BD40-89CD-977AB8606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0672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7005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225C04AE-CF9E-3D4C-8514-FC0D020A9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235C5D59-DF88-8047-AB12-AD09CA9A3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8D9F10AC-20D0-714C-8BA4-C93278D4EA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61531944-6651-584D-BD15-605CEB14C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E90A6DAE-DA23-7641-A5E7-C6D244DCC9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47065FBE-36E7-9945-8BAE-EBE3ED8575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919F2364-3576-6847-81C6-E7365CB18A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31F04601-0B32-3E4A-AB43-777E6D1213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3456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8708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7219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3761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692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3D23-103C-4D4A-B5D6-9AFB5A5F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9E75-FBCC-D848-82D5-A3D61B8F6AAA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25D0-6699-3B4D-99D1-27E13BCD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9069-A428-AE44-9F29-4DB26E1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4772-75C0-614F-A53B-0E5AFA62B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9560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5D30F-0ED2-1546-A34F-0B05CABE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B683-AF77-AE4F-9A27-4C1B9D21C8AD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9F54-A055-1A4F-87AA-1F2C3B3C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D2C0F-9E50-7F42-BFC4-8D0A7EA0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A732-9FCE-BD40-B9D3-77388167F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80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C8812-312A-F34B-9B91-A63DBC01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808-C7FF-2646-A832-AF0ADF64793E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F4A9-1AF7-E145-B941-9EA0986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339B-5506-4E4D-84E8-496AFC82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4411-09A0-3740-9F94-5AE4CE483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2919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E438D-0B5C-314D-9ED2-68B213A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C1CC-5EA4-2F41-82BE-0AF9822187DE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18FC8-921B-724F-A804-22318D1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36B0ED-0E43-7843-8D19-FF4AC260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41B4-6D46-8545-BA8F-386684934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465E21D-D5EB-AF24-9017-F82DE19E5F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5050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8531-7658-6344-BA64-70247CB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E8FF-8A40-1E49-AECB-D81A7534263E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0F41-84D9-2E45-9F5F-1B76B6FB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3BD19-A66D-E845-A0BA-5084B4B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E01E-CADD-2D46-A830-E6C4F215F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5646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DC3B64-F694-C741-A7B9-40143AA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249F-1931-8F44-A746-44632F8966E9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710D50-BD0D-914B-8DCE-F8E68FC9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95984A5-488F-0340-BE71-C4A6D557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7A77-7402-ED4C-B7D1-88DEB9135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7F16F19-D2C4-B497-38B5-B980685224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8559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C5BE30-1489-6A4C-9723-10068251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FBE8-67FE-DC49-8315-16EFC8695FA6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90090-4F30-3E4C-995B-D425A5C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D49245-C0B2-0B48-888C-FE5466C2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8BCB-7D74-754E-A3E2-B80051558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69E53F7-B28B-CB03-9DA7-9BDBE59BE8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1010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28EB43-8494-0142-868D-23A5BAFD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3DC7F-124E-8F4F-807A-51BFDA0A088C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202E66-CD45-1B49-BB3D-E000DC85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F7DED2-4EFF-0049-8A62-860D813A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D8FF-9C4C-4D4D-97FB-E5911408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3988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930EA8-4DF2-EB4B-91D6-776D9F26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98FC-1AE7-1C42-BA1C-3AF7F1FC5954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595D1D-C52F-4A4B-A029-938C66D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5CDBA-5F44-6B4F-9AB9-854B2ED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374C-15EE-0948-A419-131489020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8079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39768C-C447-AB42-B481-8F3B4D20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ACF8-CA13-6745-B779-289C479BFCB8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17332-D123-BD4E-80B5-3D61C1ED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06BBD-8D46-1341-8C7A-00E6CD46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2383-C5C1-574C-A594-79185F742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9390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CE9C4-F629-2A40-A47F-53D3550D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BEA6-D56D-6344-8B8B-0C76DF8DF9E3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411705-E96E-B644-A4FB-A85EB520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5EF683-6C74-8D45-8553-587E0EA2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AEE9-407C-7749-B065-2C22FE057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38204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A4F531-2885-364D-BE41-5DE58390B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4F68B1-6921-3345-88D3-EA5C14EEA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DCCD-1776-1447-A86F-E07231B7D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99EE6B-C19E-0644-BBAE-CB1B202A491A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4205-9F5A-E741-A92A-B8362CAC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53D-4526-5847-96B1-385196915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840E49-68D3-1E47-B895-10681E47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1" r:id="rId2"/>
    <p:sldLayoutId id="2147483843" r:id="rId3"/>
    <p:sldLayoutId id="2147483852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2054D-B4D4-DD42-B042-57558BB855A3}"/>
              </a:ext>
            </a:extLst>
          </p:cNvPr>
          <p:cNvSpPr txBox="1"/>
          <p:nvPr/>
        </p:nvSpPr>
        <p:spPr>
          <a:xfrm>
            <a:off x="762000" y="5414962"/>
            <a:ext cx="7543800" cy="10772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Chapter 1: Inquiry and the Social Studies</a:t>
            </a:r>
          </a:p>
          <a:p>
            <a:pPr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 PRESENTATION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A312407-B158-1D48-BF57-2EE4B40D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613525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100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© 2023 </a:t>
            </a:r>
            <a:r>
              <a:rPr lang="en-US" altLang="en-US" sz="1000" dirty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Clairmont Press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80A1CD7B-A904-1844-BEDD-4DA25382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63690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C8A199-30D6-FB2D-3DA8-1832376AC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166590"/>
            <a:ext cx="8229600" cy="2616515"/>
          </a:xfrm>
          <a:prstGeom prst="rect">
            <a:avLst/>
          </a:prstGeom>
          <a:noFill/>
          <a:effectLst>
            <a:glow rad="131466">
              <a:schemeClr val="bg1">
                <a:alpha val="75000"/>
              </a:schemeClr>
            </a:glo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Regions: How They Form and Change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3100" dirty="0">
                <a:effectLst/>
              </a:rPr>
              <a:t>Regions are areas with distinctive human and/or physical characteristics that are united by the presence of some common characteristic.</a:t>
            </a:r>
          </a:p>
          <a:p>
            <a:r>
              <a:rPr lang="en-US" sz="3100" dirty="0">
                <a:effectLst/>
              </a:rPr>
              <a:t>It is important to remember that regions are not the same as countries.</a:t>
            </a:r>
            <a:endParaRPr lang="en-US" sz="3100" dirty="0"/>
          </a:p>
          <a:p>
            <a:r>
              <a:rPr lang="en-US" sz="3100" dirty="0">
                <a:effectLst/>
              </a:rPr>
              <a:t>Regions usually involve an area that includes partial or whole countries or can be found across more than one country.</a:t>
            </a:r>
          </a:p>
          <a:p>
            <a:r>
              <a:rPr lang="en-US" sz="3100" dirty="0"/>
              <a:t>These could include plains, mountains, farms, and so on.</a:t>
            </a:r>
            <a:endParaRPr lang="en-US" sz="3100" dirty="0">
              <a:effectLst/>
            </a:endParaRP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758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Inquiry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382000" cy="5029200"/>
          </a:xfrm>
        </p:spPr>
        <p:txBody>
          <a:bodyPr/>
          <a:lstStyle/>
          <a:p>
            <a:r>
              <a:rPr lang="en-US" dirty="0">
                <a:effectLst/>
              </a:rPr>
              <a:t>Learning geography means learning to ask and answer questions like a </a:t>
            </a:r>
            <a:r>
              <a:rPr lang="en-US" b="1" dirty="0">
                <a:effectLst/>
              </a:rPr>
              <a:t>geographer</a:t>
            </a:r>
            <a:r>
              <a:rPr lang="en-US" dirty="0">
                <a:effectLst/>
              </a:rPr>
              <a:t>, a person who is an expert on the physical features of Earth and its atmosphere.</a:t>
            </a:r>
          </a:p>
          <a:p>
            <a:r>
              <a:rPr lang="en-US" dirty="0"/>
              <a:t>G</a:t>
            </a:r>
            <a:r>
              <a:rPr lang="en-US" dirty="0">
                <a:effectLst/>
              </a:rPr>
              <a:t>eographers also study ways that humans affect, and are affected by, these features.</a:t>
            </a:r>
          </a:p>
          <a:p>
            <a:r>
              <a:rPr lang="en-US" dirty="0"/>
              <a:t>Geographers ask various kinds of questions such as where an event took place, how the location affected the event, and so on.</a:t>
            </a:r>
            <a:endParaRPr lang="en-US" dirty="0">
              <a:effectLst/>
            </a:endParaRP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894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24D0B-0973-8200-CC34-3A5A6E1364F9}"/>
              </a:ext>
            </a:extLst>
          </p:cNvPr>
          <p:cNvSpPr/>
          <p:nvPr/>
        </p:nvSpPr>
        <p:spPr>
          <a:xfrm>
            <a:off x="3464709" y="6400800"/>
            <a:ext cx="2214581" cy="32067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E82F3-1ACE-DA4D-B681-4147C7033FC4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  <p:sp>
        <p:nvSpPr>
          <p:cNvPr id="87045" name="Slide Number Placeholder 3">
            <a:extLst>
              <a:ext uri="{FF2B5EF4-FFF2-40B4-BE49-F238E27FC236}">
                <a16:creationId xmlns:a16="http://schemas.microsoft.com/office/drawing/2014/main" id="{95D68F33-59A4-FD41-9F1F-D351B09D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1A0EA-90F7-C441-A676-B5E8E89F53F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E74FF2-7B48-B378-9D71-10D31F2A2F59}"/>
              </a:ext>
            </a:extLst>
          </p:cNvPr>
          <p:cNvSpPr/>
          <p:nvPr/>
        </p:nvSpPr>
        <p:spPr>
          <a:xfrm>
            <a:off x="76200" y="5493604"/>
            <a:ext cx="8991600" cy="858540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046" name="TextBox 4">
            <a:extLst>
              <a:ext uri="{FF2B5EF4-FFF2-40B4-BE49-F238E27FC236}">
                <a16:creationId xmlns:a16="http://schemas.microsoft.com/office/drawing/2014/main" id="{3297C84C-1DAC-AF42-8032-A91BBA866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93603"/>
            <a:ext cx="89916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Image Credits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1: </a:t>
            </a:r>
            <a:r>
              <a:rPr lang="en-US" sz="1000" dirty="0" err="1">
                <a:solidFill>
                  <a:schemeClr val="bg1"/>
                </a:solidFill>
              </a:rPr>
              <a:t>jc.winkler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/licenses/by/2.0/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2: </a:t>
            </a:r>
            <a:r>
              <a:rPr lang="en-US" sz="1000" dirty="0">
                <a:solidFill>
                  <a:schemeClr val="bg1"/>
                </a:solidFill>
              </a:rPr>
              <a:t>Bluepoint951,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/2.5/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Final Slide: </a:t>
            </a:r>
            <a:r>
              <a:rPr lang="en-US" sz="1000" dirty="0">
                <a:solidFill>
                  <a:schemeClr val="bg1"/>
                </a:solidFill>
              </a:rPr>
              <a:t>Royalpt78,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/3.0/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>
                <a:solidFill>
                  <a:schemeClr val="bg1"/>
                </a:solidFill>
              </a:rPr>
              <a:t>, Wikimedia Commons</a:t>
            </a:r>
            <a:endParaRPr lang="en-US" altLang="en-US" sz="1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B79D9-6BAE-C00A-8BAF-289CB5F1E633}"/>
              </a:ext>
            </a:extLst>
          </p:cNvPr>
          <p:cNvSpPr txBox="1"/>
          <p:nvPr/>
        </p:nvSpPr>
        <p:spPr>
          <a:xfrm>
            <a:off x="6585857" y="0"/>
            <a:ext cx="2579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St. Louis Cathedral, New Orleans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E85ED0-F66E-7342-8820-C6887CDF4A5D}"/>
              </a:ext>
            </a:extLst>
          </p:cNvPr>
          <p:cNvSpPr/>
          <p:nvPr/>
        </p:nvSpPr>
        <p:spPr>
          <a:xfrm>
            <a:off x="165704" y="6138802"/>
            <a:ext cx="5701696" cy="414398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EA68-56DC-C747-86CF-FB0234B0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4" y="6138802"/>
            <a:ext cx="57016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2: </a:t>
            </a:r>
            <a:r>
              <a:rPr lang="en-US" altLang="en-US" sz="2000" b="1" dirty="0">
                <a:solidFill>
                  <a:srgbClr val="DCE6F2"/>
                </a:solidFill>
                <a:hlinkClick r:id="rId4" action="ppaction://hlinksldjump"/>
              </a:rPr>
              <a:t>What Is Geography?</a:t>
            </a:r>
            <a:endParaRPr lang="en-US" altLang="en-US" sz="2000" b="1" dirty="0">
              <a:solidFill>
                <a:srgbClr val="DCE6F2"/>
              </a:solidFill>
            </a:endParaRPr>
          </a:p>
        </p:txBody>
      </p:sp>
      <p:sp>
        <p:nvSpPr>
          <p:cNvPr id="17414" name="Slide Number Placeholder 4">
            <a:extLst>
              <a:ext uri="{FF2B5EF4-FFF2-40B4-BE49-F238E27FC236}">
                <a16:creationId xmlns:a16="http://schemas.microsoft.com/office/drawing/2014/main" id="{0F270598-F8B4-BE48-8371-F9E7ABCF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EE62E-1818-8046-95DE-99AB44846A3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8104F-EDCE-A049-2983-4F16F06387A0}"/>
              </a:ext>
            </a:extLst>
          </p:cNvPr>
          <p:cNvSpPr txBox="1"/>
          <p:nvPr/>
        </p:nvSpPr>
        <p:spPr>
          <a:xfrm>
            <a:off x="5638800" y="-2977"/>
            <a:ext cx="3505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 Louisiana State Capitol building, Baton Rouge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178DD-FF4E-C641-9F69-E5DCAF55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2: What is Geography?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4801C63E-9260-574D-B5BF-D9199284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Essential Question</a:t>
            </a:r>
          </a:p>
          <a:p>
            <a:pPr lvl="1" eaLnBrk="1" hangingPunct="1"/>
            <a:r>
              <a:rPr lang="en-US" dirty="0"/>
              <a:t>What is the importance of studying relationships between people and their environment</a:t>
            </a:r>
            <a:r>
              <a:rPr lang="en-US" altLang="en-US" dirty="0">
                <a:ea typeface="ＭＳ Ｐゴシック" panose="020B0600070205080204" pitchFamily="34" charset="-128"/>
              </a:rPr>
              <a:t>?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Wingdings" pitchFamily="2" charset="2"/>
              <a:buChar char="Ø"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3796" name="Slide Number Placeholder 4">
            <a:extLst>
              <a:ext uri="{FF2B5EF4-FFF2-40B4-BE49-F238E27FC236}">
                <a16:creationId xmlns:a16="http://schemas.microsoft.com/office/drawing/2014/main" id="{75367152-C1E5-B04B-996E-09A91A94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15D887-8A27-CE4C-91C2-2BE9FE77150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4CA1-6FF7-374F-8192-A9D932D9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2: What is Geography?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C7482-0505-FC4D-8A8D-7307AB6F1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3999"/>
            <a:ext cx="8229600" cy="51974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What terms do I need to know? </a:t>
            </a:r>
          </a:p>
          <a:p>
            <a:pPr lvl="1"/>
            <a:r>
              <a:rPr lang="en-US" sz="2700" dirty="0">
                <a:effectLst/>
              </a:rPr>
              <a:t>geography</a:t>
            </a:r>
          </a:p>
          <a:p>
            <a:pPr lvl="1"/>
            <a:r>
              <a:rPr lang="en-US" sz="2700" dirty="0">
                <a:effectLst/>
              </a:rPr>
              <a:t>environment</a:t>
            </a:r>
          </a:p>
          <a:p>
            <a:pPr lvl="1"/>
            <a:r>
              <a:rPr lang="en-US" sz="2700" dirty="0">
                <a:effectLst/>
              </a:rPr>
              <a:t>absolute location</a:t>
            </a:r>
          </a:p>
          <a:p>
            <a:pPr lvl="1"/>
            <a:r>
              <a:rPr lang="en-US" sz="2700" dirty="0">
                <a:effectLst/>
              </a:rPr>
              <a:t>latitude</a:t>
            </a:r>
            <a:endParaRPr lang="en-US" sz="2700" dirty="0"/>
          </a:p>
          <a:p>
            <a:pPr lvl="1"/>
            <a:r>
              <a:rPr lang="en-US" sz="2700" dirty="0">
                <a:effectLst/>
              </a:rPr>
              <a:t>longitude</a:t>
            </a:r>
          </a:p>
          <a:p>
            <a:pPr lvl="1"/>
            <a:r>
              <a:rPr lang="en-US" sz="2700" dirty="0">
                <a:effectLst/>
              </a:rPr>
              <a:t>relative location</a:t>
            </a:r>
          </a:p>
          <a:p>
            <a:pPr lvl="1"/>
            <a:r>
              <a:rPr lang="en-US" sz="2700" dirty="0">
                <a:effectLst/>
              </a:rPr>
              <a:t>human geography</a:t>
            </a:r>
          </a:p>
          <a:p>
            <a:pPr lvl="1"/>
            <a:r>
              <a:rPr lang="en-US" sz="2700" dirty="0">
                <a:effectLst/>
              </a:rPr>
              <a:t>physical geography</a:t>
            </a:r>
          </a:p>
          <a:p>
            <a:pPr lvl="1"/>
            <a:r>
              <a:rPr lang="en-US" sz="2700" dirty="0">
                <a:effectLst/>
              </a:rPr>
              <a:t>geographer</a:t>
            </a:r>
            <a:endParaRPr lang="en-US" sz="2700" dirty="0">
              <a:ea typeface="+mn-ea"/>
            </a:endParaRPr>
          </a:p>
        </p:txBody>
      </p:sp>
      <p:sp>
        <p:nvSpPr>
          <p:cNvPr id="35843" name="Slide Number Placeholder 4">
            <a:extLst>
              <a:ext uri="{FF2B5EF4-FFF2-40B4-BE49-F238E27FC236}">
                <a16:creationId xmlns:a16="http://schemas.microsoft.com/office/drawing/2014/main" id="{6144A8EA-BE60-A346-8081-47E64364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225D24-0B6E-5748-A510-EE631EE137F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754563"/>
          </a:xfrm>
        </p:spPr>
        <p:txBody>
          <a:bodyPr/>
          <a:lstStyle/>
          <a:p>
            <a:r>
              <a:rPr lang="en-US" sz="3100" b="1" dirty="0"/>
              <a:t>G</a:t>
            </a:r>
            <a:r>
              <a:rPr lang="en-US" sz="3100" b="1" dirty="0">
                <a:effectLst/>
              </a:rPr>
              <a:t>eography</a:t>
            </a:r>
            <a:r>
              <a:rPr lang="en-US" sz="3100" dirty="0">
                <a:effectLst/>
              </a:rPr>
              <a:t> is the study of the physical features that describe places on Earth and how people make decisions about how to adapt to their</a:t>
            </a:r>
            <a:r>
              <a:rPr lang="en-US" sz="3100" dirty="0"/>
              <a:t> </a:t>
            </a:r>
            <a:r>
              <a:rPr lang="en-US" sz="3100" b="1" dirty="0">
                <a:effectLst/>
              </a:rPr>
              <a:t>environment</a:t>
            </a:r>
            <a:r>
              <a:rPr lang="en-US" sz="3100" dirty="0">
                <a:effectLst/>
              </a:rPr>
              <a:t> (surroundings).</a:t>
            </a:r>
          </a:p>
          <a:p>
            <a:r>
              <a:rPr lang="en-US" sz="3100" dirty="0"/>
              <a:t>The study of geography can be described by five themes, which </a:t>
            </a:r>
            <a:r>
              <a:rPr lang="en-US" sz="3100" dirty="0">
                <a:effectLst/>
              </a:rPr>
              <a:t>help us ask and answer questions about our world.</a:t>
            </a:r>
          </a:p>
          <a:p>
            <a:r>
              <a:rPr lang="en-US" sz="3100" dirty="0">
                <a:effectLst/>
              </a:rPr>
              <a:t>These themes are location, place, human/environment interaction, movement, and regions.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AB3D8BF-8ED6-8E8F-1A4B-70A6CB60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What is Geography?</a:t>
            </a:r>
          </a:p>
        </p:txBody>
      </p:sp>
    </p:spTree>
    <p:extLst>
      <p:ext uri="{BB962C8B-B14F-4D97-AF65-F5344CB8AC3E}">
        <p14:creationId xmlns:p14="http://schemas.microsoft.com/office/powerpoint/2010/main" val="225973772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Location: Position on Earth’s Surface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3100" dirty="0">
                <a:effectLst/>
              </a:rPr>
              <a:t>Location describes where a place is on Earth.</a:t>
            </a:r>
          </a:p>
          <a:p>
            <a:r>
              <a:rPr lang="en-US" sz="3100" b="1" dirty="0">
                <a:effectLst/>
              </a:rPr>
              <a:t>Absolute location</a:t>
            </a:r>
            <a:r>
              <a:rPr lang="en-US" sz="3100" dirty="0">
                <a:effectLst/>
              </a:rPr>
              <a:t> uses </a:t>
            </a:r>
            <a:r>
              <a:rPr lang="en-US" sz="3100" b="1" dirty="0">
                <a:effectLst/>
              </a:rPr>
              <a:t>latitude</a:t>
            </a:r>
            <a:r>
              <a:rPr lang="en-US" sz="3100" dirty="0">
                <a:effectLst/>
              </a:rPr>
              <a:t> (an imaginary line that measures a location’s distance north or south of the equator) and</a:t>
            </a:r>
            <a:r>
              <a:rPr lang="en-US" sz="3100" dirty="0"/>
              <a:t> </a:t>
            </a:r>
            <a:r>
              <a:rPr lang="en-US" sz="3100" b="1" dirty="0">
                <a:effectLst/>
              </a:rPr>
              <a:t>longitude</a:t>
            </a:r>
            <a:r>
              <a:rPr lang="en-US" sz="3100" dirty="0">
                <a:effectLst/>
              </a:rPr>
              <a:t> (an imaginary line that measures a location’s distance east or west of the prime meridian) to find the exact location of a place on Earth.</a:t>
            </a:r>
          </a:p>
          <a:p>
            <a:r>
              <a:rPr lang="en-US" sz="3100" b="1" dirty="0"/>
              <a:t>R</a:t>
            </a:r>
            <a:r>
              <a:rPr lang="en-US" sz="3100" b="1" dirty="0">
                <a:effectLst/>
              </a:rPr>
              <a:t>elative location </a:t>
            </a:r>
            <a:r>
              <a:rPr lang="en-US" sz="3100" dirty="0">
                <a:effectLst/>
              </a:rPr>
              <a:t>is a location described</a:t>
            </a:r>
            <a:r>
              <a:rPr lang="en-US" sz="3100" dirty="0"/>
              <a:t> </a:t>
            </a:r>
            <a:r>
              <a:rPr lang="en-US" sz="3100" dirty="0">
                <a:effectLst/>
              </a:rPr>
              <a:t>by where it is in relation, or compared, to somewhere else.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14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Place: Physical and Human Characteristics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2800" dirty="0">
                <a:effectLst/>
              </a:rPr>
              <a:t>All places have physical and human characteristics that make them unique.</a:t>
            </a:r>
          </a:p>
          <a:p>
            <a:r>
              <a:rPr lang="en-US" sz="2800" dirty="0">
                <a:effectLst/>
              </a:rPr>
              <a:t>Places defined by </a:t>
            </a:r>
            <a:r>
              <a:rPr lang="en-US" sz="2800" b="1" dirty="0">
                <a:effectLst/>
              </a:rPr>
              <a:t>human</a:t>
            </a:r>
            <a:r>
              <a:rPr lang="en-US" sz="2800" b="1" dirty="0"/>
              <a:t> </a:t>
            </a:r>
            <a:r>
              <a:rPr lang="en-US" sz="2800" b="1" dirty="0">
                <a:effectLst/>
              </a:rPr>
              <a:t>geography </a:t>
            </a:r>
            <a:r>
              <a:rPr lang="en-US" sz="2800" dirty="0">
                <a:effectLst/>
              </a:rPr>
              <a:t>characteristics include languages spoken, customs practiced, and belief systems.</a:t>
            </a:r>
          </a:p>
          <a:p>
            <a:r>
              <a:rPr lang="en-US" sz="2800" dirty="0">
                <a:effectLst/>
              </a:rPr>
              <a:t>Places described by </a:t>
            </a:r>
            <a:r>
              <a:rPr lang="en-US" sz="2800" b="1" dirty="0">
                <a:effectLst/>
              </a:rPr>
              <a:t>physical geography</a:t>
            </a:r>
            <a:r>
              <a:rPr lang="en-US" sz="2800" b="1" dirty="0"/>
              <a:t> </a:t>
            </a:r>
            <a:r>
              <a:rPr lang="en-US" sz="2800" dirty="0">
                <a:effectLst/>
              </a:rPr>
              <a:t>characteristics include landforms, climate, vegetation, and other natural characteristics.</a:t>
            </a:r>
          </a:p>
          <a:p>
            <a:r>
              <a:rPr lang="en-US" sz="2800" dirty="0">
                <a:effectLst/>
              </a:rPr>
              <a:t>When learning about a place, it is important to understand the relationship between culture and location.</a:t>
            </a:r>
          </a:p>
          <a:p>
            <a:pPr marL="0" indent="0">
              <a:buNone/>
            </a:pPr>
            <a:endParaRPr lang="en-US" sz="1600" dirty="0">
              <a:effectLst/>
              <a:latin typeface="Times" pitchFamily="2" charset="0"/>
            </a:endParaRP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9889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Human/Environment Interaction: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Shaping the Landscape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3000" dirty="0">
                <a:effectLst/>
              </a:rPr>
              <a:t>This theme describes how people make decisions about interacting with their environment and how the environment responds.</a:t>
            </a:r>
          </a:p>
          <a:p>
            <a:r>
              <a:rPr lang="en-US" sz="3000" dirty="0">
                <a:effectLst/>
              </a:rPr>
              <a:t>People may clear land for farming or housing, redirect water sources, and so on, but this can cause erosion to wash away fertile soil and cause </a:t>
            </a:r>
            <a:r>
              <a:rPr lang="en-US" sz="3000" dirty="0"/>
              <a:t>a</a:t>
            </a:r>
            <a:r>
              <a:rPr lang="en-US" sz="3000" dirty="0">
                <a:effectLst/>
              </a:rPr>
              <a:t>nimals and plants to lose their habitats. </a:t>
            </a:r>
          </a:p>
          <a:p>
            <a:r>
              <a:rPr lang="en-US" sz="3000" dirty="0">
                <a:effectLst/>
              </a:rPr>
              <a:t>There can be short-term and long-term consequences to decisions humans make about how they choose to live in their environment.</a:t>
            </a:r>
          </a:p>
          <a:p>
            <a:pPr marL="0" indent="0">
              <a:buNone/>
            </a:pPr>
            <a:endParaRPr lang="en-US" sz="1600" dirty="0">
              <a:effectLst/>
              <a:latin typeface="Times" pitchFamily="2" charset="0"/>
            </a:endParaRP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7446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Movement: People and Ideas Travel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3300" dirty="0">
                <a:effectLst/>
              </a:rPr>
              <a:t>Movement is when people, goods, and ideas travel from one location to another.</a:t>
            </a:r>
          </a:p>
          <a:p>
            <a:r>
              <a:rPr lang="en-US" sz="3300" dirty="0">
                <a:effectLst/>
              </a:rPr>
              <a:t>Major examples of movement in history have been European explorers, the invention of airplanes, and the creation of the Internet.</a:t>
            </a:r>
          </a:p>
          <a:p>
            <a:r>
              <a:rPr lang="en-US" sz="3300" dirty="0">
                <a:effectLst/>
              </a:rPr>
              <a:t>Today, goods and people can move freely and quickly around the world thanks to advancements in movement.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517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11635</TotalTime>
  <Words>698</Words>
  <Application>Microsoft Macintosh PowerPoint</Application>
  <PresentationFormat>On-screen Show (4:3)</PresentationFormat>
  <Paragraphs>66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</vt:lpstr>
      <vt:lpstr>Wingdings</vt:lpstr>
      <vt:lpstr>Office Theme</vt:lpstr>
      <vt:lpstr>PowerPoint Presentation</vt:lpstr>
      <vt:lpstr>PowerPoint Presentation</vt:lpstr>
      <vt:lpstr>Section 2: What is Geography?</vt:lpstr>
      <vt:lpstr>Section 2: What is Geography?</vt:lpstr>
      <vt:lpstr>What is Geography?</vt:lpstr>
      <vt:lpstr>Location: Position on Earth’s Surface</vt:lpstr>
      <vt:lpstr>Place: Physical and Human Characteristics</vt:lpstr>
      <vt:lpstr>Human/Environment Interaction: Shaping the Landscape</vt:lpstr>
      <vt:lpstr>Movement: People and Ideas Travel</vt:lpstr>
      <vt:lpstr>Regions: How They Form and Change</vt:lpstr>
      <vt:lpstr>Inquiry</vt:lpstr>
      <vt:lpstr>PowerPoint Presentation</vt:lpstr>
    </vt:vector>
  </TitlesOfParts>
  <Manager/>
  <Company>Clairmont Press,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United States and Louisiana: The Early Republic through the Reconstruction (2)</dc:title>
  <dc:subject>©2023 Clairmont Press</dc:subject>
  <dc:creator/>
  <cp:keywords/>
  <dc:description>Study presentation to accompany student textbook. </dc:description>
  <cp:lastModifiedBy>Emmett Mullins</cp:lastModifiedBy>
  <cp:revision>464</cp:revision>
  <dcterms:created xsi:type="dcterms:W3CDTF">2010-06-02T19:20:05Z</dcterms:created>
  <dcterms:modified xsi:type="dcterms:W3CDTF">2023-11-09T20:18:33Z</dcterms:modified>
  <cp:category/>
</cp:coreProperties>
</file>