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2"/>
  </p:notesMasterIdLst>
  <p:handoutMasterIdLst>
    <p:handoutMasterId r:id="rId13"/>
  </p:handoutMasterIdLst>
  <p:sldIdLst>
    <p:sldId id="259" r:id="rId2"/>
    <p:sldId id="260" r:id="rId3"/>
    <p:sldId id="314" r:id="rId4"/>
    <p:sldId id="315" r:id="rId5"/>
    <p:sldId id="346" r:id="rId6"/>
    <p:sldId id="347" r:id="rId7"/>
    <p:sldId id="348" r:id="rId8"/>
    <p:sldId id="355" r:id="rId9"/>
    <p:sldId id="349" r:id="rId10"/>
    <p:sldId id="263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94694"/>
  </p:normalViewPr>
  <p:slideViewPr>
    <p:cSldViewPr>
      <p:cViewPr varScale="1">
        <p:scale>
          <a:sx n="121" d="100"/>
          <a:sy n="121" d="100"/>
        </p:scale>
        <p:origin x="2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DC8B8E-7EA8-EA42-ACD2-62B922586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5BF167-B57E-8A4E-826F-D0F5370955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D2B81EA-47DE-E349-97C0-6BD286CCEAAE}" type="datetimeFigureOut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EA5CDF-C5E7-4344-ADA1-6C659956FD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86FC-04F6-E743-88AF-FEBFCBCF52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5E92D58-DEAC-1644-B679-E489D53444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F2ED3-B4B1-564C-AF92-4C6DE7CD7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B7B95-1125-EC47-BCDA-2F9FD559E6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B2FB47-3866-544B-8D7F-DD9900E395FD}" type="datetimeFigureOut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45F194-0352-2C47-A338-D2AB8971FE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8B95AA-25FE-3042-B9C0-03D1343D8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AD4E8-A10B-0A4A-AA60-826AC4FB07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85D4D-FA69-654B-876E-5761CC1E8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020AA9F-A738-024B-AF77-5BD7E82EA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72E7643-10DC-DC4C-865F-89F6719A48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523295A-90FE-BD40-89CD-977AB86069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225C04AE-CF9E-3D4C-8514-FC0D020A9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235C5D59-DF88-8047-AB12-AD09CA9A36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D9F10AC-20D0-714C-8BA4-C93278D4EA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61531944-6651-584D-BD15-605CEB14C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u="sng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7E0ED4F-A018-2B4B-9D6A-958836D319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37A7DC2B-FB20-964C-B981-862A322D0B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26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DFD53492-9873-B540-BEE2-974F7E75F0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52014477-04A1-E24C-B072-99A43B2944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655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30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043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17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1145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BE884B68-A46D-A74E-A5B0-3F77640EA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DA7EB36-B858-284D-B34B-65D2A4F139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773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23D23-103C-4D4A-B5D6-9AFB5A5F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9E75-FBCC-D848-82D5-A3D61B8F6AAA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C25D0-6699-3B4D-99D1-27E13BCD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9069-A428-AE44-9F29-4DB26E19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44772-75C0-614F-A53B-0E5AFA62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99560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D30F-0ED2-1546-A34F-0B05CABE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B683-AF77-AE4F-9A27-4C1B9D21C8AD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9F54-A055-1A4F-87AA-1F2C3B3C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D2C0F-9E50-7F42-BFC4-8D0A7EA0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A732-9FCE-BD40-B9D3-77388167F7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88009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C8812-312A-F34B-9B91-A63DBC01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808-C7FF-2646-A832-AF0ADF64793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9F4A9-1AF7-E145-B941-9EA0986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A339B-5506-4E4D-84E8-496AFC82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4411-09A0-3740-9F94-5AE4CE4830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29194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/>
            </a:lvl1pPr>
            <a:lvl2pPr>
              <a:buFont typeface="Arial" pitchFamily="34" charset="0"/>
              <a:buChar char="•"/>
              <a:defRPr/>
            </a:lvl2pPr>
            <a:lvl3pP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E438D-0B5C-314D-9ED2-68B213A0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C1CC-5EA4-2F41-82BE-0AF9822187D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18FC8-921B-724F-A804-22318D1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36B0ED-0E43-7843-8D19-FF4AC260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41B4-6D46-8545-BA8F-386684934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65E21D-D5EB-AF24-9017-F82DE19E5F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050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8531-7658-6344-BA64-70247CB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E8FF-8A40-1E49-AECB-D81A7534263E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20F41-84D9-2E45-9F5F-1B76B6FB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3BD19-A66D-E845-A0BA-5084B4B0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3E01E-CADD-2D46-A830-E6C4F215F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95646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Wingdings" pitchFamily="2" charset="2"/>
              <a:buChar char="Ø"/>
              <a:defRPr sz="2800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DC3B64-F694-C741-A7B9-40143AA4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249F-1931-8F44-A746-44632F8966E9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710D50-BD0D-914B-8DCE-F8E68FC9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95984A5-488F-0340-BE71-C4A6D557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C7A77-7402-ED4C-B7D1-88DEB9135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F16F19-D2C4-B497-38B5-B980685224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85598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buFont typeface="Wingdings" pitchFamily="2" charset="2"/>
              <a:buChar char="Ø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C5BE30-1489-6A4C-9723-10068251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FBE8-67FE-DC49-8315-16EFC8695FA6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390090-4F30-3E4C-995B-D425A5C1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D49245-C0B2-0B48-888C-FE5466C2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8BCB-7D74-754E-A3E2-B800515580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69E53F7-B28B-CB03-9DA7-9BDBE59BE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762000" cy="762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510105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028EB43-8494-0142-868D-23A5BAFD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3DC7F-124E-8F4F-807A-51BFDA0A088C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E202E66-CD45-1B49-BB3D-E000DC85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F7DED2-4EFF-0049-8A62-860D813A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1D8FF-9C4C-4D4D-97FB-E5911408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988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930EA8-4DF2-EB4B-91D6-776D9F26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98FC-1AE7-1C42-BA1C-3AF7F1FC5954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595D1D-C52F-4A4B-A029-938C66D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15CDBA-5F44-6B4F-9AB9-854B2EDA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374C-15EE-0948-A419-131489020D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80798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39768C-C447-AB42-B481-8F3B4D20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BACF8-CA13-6745-B779-289C479BFCB8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817332-D123-BD4E-80B5-3D61C1ED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806BBD-8D46-1341-8C7A-00E6CD46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B2383-C5C1-574C-A594-79185F742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19390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ACE9C4-F629-2A40-A47F-53D3550D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CBEA6-D56D-6344-8B8B-0C76DF8DF9E3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11705-E96E-B644-A4FB-A85EB520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5EF683-6C74-8D45-8553-587E0EA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AAEE9-407C-7749-B065-2C22FE057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8204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A4F531-2885-364D-BE41-5DE58390B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4F68B1-6921-3345-88D3-EA5C14EEA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DCCD-1776-1447-A86F-E07231B7D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299EE6B-C19E-0644-BBAE-CB1B202A491A}" type="datetime1">
              <a:rPr lang="en-US" altLang="en-US"/>
              <a:pPr>
                <a:defRPr/>
              </a:pPr>
              <a:t>11/9/23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24205-9F5A-E741-A92A-B8362CAC1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53D-4526-5847-96B1-38519691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5840E49-68D3-1E47-B895-10681E47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1" r:id="rId2"/>
    <p:sldLayoutId id="2147483843" r:id="rId3"/>
    <p:sldLayoutId id="2147483852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med"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72054D-B4D4-DD42-B042-57558BB855A3}"/>
              </a:ext>
            </a:extLst>
          </p:cNvPr>
          <p:cNvSpPr txBox="1"/>
          <p:nvPr/>
        </p:nvSpPr>
        <p:spPr>
          <a:xfrm>
            <a:off x="762000" y="5414962"/>
            <a:ext cx="7543800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Chapter 1: Inquiry and the Social Studies</a:t>
            </a:r>
          </a:p>
          <a:p>
            <a:pPr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STUDY PRESENTATION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A312407-B158-1D48-BF57-2EE4B40DE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613525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en-US" sz="100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© 2023 </a:t>
            </a:r>
            <a:r>
              <a:rPr lang="en-US" altLang="en-US" sz="1000" dirty="0">
                <a:solidFill>
                  <a:srgbClr val="D9D9D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Clairmont Press</a:t>
            </a:r>
          </a:p>
        </p:txBody>
      </p:sp>
      <p:sp>
        <p:nvSpPr>
          <p:cNvPr id="15366" name="TextBox 2">
            <a:extLst>
              <a:ext uri="{FF2B5EF4-FFF2-40B4-BE49-F238E27FC236}">
                <a16:creationId xmlns:a16="http://schemas.microsoft.com/office/drawing/2014/main" id="{80A1CD7B-A904-1844-BEDD-4DA2538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963" y="63690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F8658-23F4-2D93-1E39-49B00A45C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166590"/>
            <a:ext cx="8229600" cy="2616515"/>
          </a:xfrm>
          <a:prstGeom prst="rect">
            <a:avLst/>
          </a:prstGeom>
          <a:noFill/>
          <a:effectLst>
            <a:glow rad="131466">
              <a:schemeClr val="bg1">
                <a:alpha val="75000"/>
              </a:schemeClr>
            </a:glo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24D0B-0973-8200-CC34-3A5A6E1364F9}"/>
              </a:ext>
            </a:extLst>
          </p:cNvPr>
          <p:cNvSpPr/>
          <p:nvPr/>
        </p:nvSpPr>
        <p:spPr>
          <a:xfrm>
            <a:off x="3464709" y="6400800"/>
            <a:ext cx="2214581" cy="32067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E82F3-1ACE-DA4D-B681-4147C7033FC4}"/>
              </a:ext>
            </a:extLst>
          </p:cNvPr>
          <p:cNvSpPr txBox="1"/>
          <p:nvPr/>
        </p:nvSpPr>
        <p:spPr>
          <a:xfrm>
            <a:off x="3464709" y="6352143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4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  <p:sp>
        <p:nvSpPr>
          <p:cNvPr id="87045" name="Slide Number Placeholder 3">
            <a:extLst>
              <a:ext uri="{FF2B5EF4-FFF2-40B4-BE49-F238E27FC236}">
                <a16:creationId xmlns:a16="http://schemas.microsoft.com/office/drawing/2014/main" id="{95D68F33-59A4-FD41-9F1F-D351B09D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C1A0EA-90F7-C441-A676-B5E8E89F53F1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E74FF2-7B48-B378-9D71-10D31F2A2F59}"/>
              </a:ext>
            </a:extLst>
          </p:cNvPr>
          <p:cNvSpPr/>
          <p:nvPr/>
        </p:nvSpPr>
        <p:spPr>
          <a:xfrm>
            <a:off x="76200" y="5493604"/>
            <a:ext cx="8991600" cy="858540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046" name="TextBox 4">
            <a:extLst>
              <a:ext uri="{FF2B5EF4-FFF2-40B4-BE49-F238E27FC236}">
                <a16:creationId xmlns:a16="http://schemas.microsoft.com/office/drawing/2014/main" id="{3297C84C-1DAC-AF42-8032-A91BBA866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93603"/>
            <a:ext cx="89916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Image Credits</a:t>
            </a:r>
            <a:endParaRPr lang="en-US" altLang="en-US" sz="12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1: </a:t>
            </a:r>
            <a:r>
              <a:rPr lang="en-US" sz="1000" dirty="0" err="1">
                <a:solidFill>
                  <a:schemeClr val="bg1"/>
                </a:solidFill>
              </a:rPr>
              <a:t>jc.winkler</a:t>
            </a:r>
            <a:r>
              <a:rPr lang="en-US" sz="1000" dirty="0">
                <a:solidFill>
                  <a:schemeClr val="bg1"/>
                </a:solidFill>
              </a:rPr>
              <a:t>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/licenses/by/2.0/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Slide 2: </a:t>
            </a:r>
            <a:r>
              <a:rPr lang="en-US" sz="1000" dirty="0">
                <a:solidFill>
                  <a:schemeClr val="bg1"/>
                </a:solidFill>
              </a:rPr>
              <a:t>Bluepoint951,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/2.5/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 dirty="0">
                <a:solidFill>
                  <a:schemeClr val="bg1"/>
                </a:solidFill>
              </a:rPr>
              <a:t>, Wikimedia Commons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chemeClr val="bg1"/>
                </a:solidFill>
              </a:rPr>
              <a:t>Final Slide: </a:t>
            </a:r>
            <a:r>
              <a:rPr lang="en-US" sz="1000" dirty="0">
                <a:solidFill>
                  <a:schemeClr val="bg1"/>
                </a:solidFill>
              </a:rPr>
              <a:t>Royalpt78, https://</a:t>
            </a:r>
            <a:r>
              <a:rPr lang="en-US" sz="1000" dirty="0" err="1">
                <a:solidFill>
                  <a:schemeClr val="bg1"/>
                </a:solidFill>
              </a:rPr>
              <a:t>creativecommons.org</a:t>
            </a:r>
            <a:r>
              <a:rPr lang="en-US" sz="1000" dirty="0">
                <a:solidFill>
                  <a:schemeClr val="bg1"/>
                </a:solidFill>
              </a:rPr>
              <a:t>/licenses/by-</a:t>
            </a:r>
            <a:r>
              <a:rPr lang="en-US" sz="1000" dirty="0" err="1">
                <a:solidFill>
                  <a:schemeClr val="bg1"/>
                </a:solidFill>
              </a:rPr>
              <a:t>sa</a:t>
            </a:r>
            <a:r>
              <a:rPr lang="en-US" sz="1000" dirty="0">
                <a:solidFill>
                  <a:schemeClr val="bg1"/>
                </a:solidFill>
              </a:rPr>
              <a:t>/3.0/</a:t>
            </a:r>
            <a:r>
              <a:rPr lang="en-US" sz="1000" dirty="0" err="1">
                <a:solidFill>
                  <a:schemeClr val="bg1"/>
                </a:solidFill>
              </a:rPr>
              <a:t>deed.en</a:t>
            </a:r>
            <a:r>
              <a:rPr lang="en-US" altLang="en-US" sz="1000">
                <a:solidFill>
                  <a:schemeClr val="bg1"/>
                </a:solidFill>
              </a:rPr>
              <a:t>, Wikimedia Commons</a:t>
            </a:r>
            <a:endParaRPr lang="en-US" alt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B79D9-6BAE-C00A-8BAF-289CB5F1E633}"/>
              </a:ext>
            </a:extLst>
          </p:cNvPr>
          <p:cNvSpPr txBox="1"/>
          <p:nvPr/>
        </p:nvSpPr>
        <p:spPr>
          <a:xfrm>
            <a:off x="6585857" y="0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St. Louis Cathedral, New Orleans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85ED0-F66E-7342-8820-C6887CDF4A5D}"/>
              </a:ext>
            </a:extLst>
          </p:cNvPr>
          <p:cNvSpPr/>
          <p:nvPr/>
        </p:nvSpPr>
        <p:spPr>
          <a:xfrm>
            <a:off x="165704" y="6127916"/>
            <a:ext cx="5701696" cy="425284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CEA68-56DC-C747-86CF-FB0234B0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4" y="6127916"/>
            <a:ext cx="5701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DCE6F2"/>
                </a:solidFill>
              </a:rPr>
              <a:t>Section 4: </a:t>
            </a:r>
            <a:r>
              <a:rPr lang="en-US" altLang="en-US" sz="2000" b="1" dirty="0">
                <a:solidFill>
                  <a:srgbClr val="DCE6F2"/>
                </a:solidFill>
                <a:hlinkClick r:id="rId4" action="ppaction://hlinksldjump"/>
              </a:rPr>
              <a:t>What Is Economics?</a:t>
            </a:r>
            <a:endParaRPr lang="en-US" altLang="en-US" sz="2000" b="1" dirty="0">
              <a:solidFill>
                <a:srgbClr val="DCE6F2"/>
              </a:solidFill>
            </a:endParaRPr>
          </a:p>
        </p:txBody>
      </p:sp>
      <p:sp>
        <p:nvSpPr>
          <p:cNvPr id="17414" name="Slide Number Placeholder 4">
            <a:extLst>
              <a:ext uri="{FF2B5EF4-FFF2-40B4-BE49-F238E27FC236}">
                <a16:creationId xmlns:a16="http://schemas.microsoft.com/office/drawing/2014/main" id="{0F270598-F8B4-BE48-8371-F9E7ABC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EE62E-1818-8046-95DE-99AB44846A3D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8104F-EDCE-A049-2983-4F16F06387A0}"/>
              </a:ext>
            </a:extLst>
          </p:cNvPr>
          <p:cNvSpPr txBox="1"/>
          <p:nvPr/>
        </p:nvSpPr>
        <p:spPr>
          <a:xfrm>
            <a:off x="5638800" y="-2977"/>
            <a:ext cx="3505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 Louisiana State Capitol building, Baton Rouge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3599-AE79-724C-B660-5A8CDA43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4: What is Economics?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64D514BF-7756-1740-A109-08F9DADA8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 Question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What</a:t>
            </a:r>
            <a:r>
              <a:rPr lang="en-US" dirty="0">
                <a:effectLst/>
              </a:rPr>
              <a:t> role do scarcity and specialization play in trade</a:t>
            </a:r>
            <a:r>
              <a:rPr lang="en-US" dirty="0">
                <a:effectLst/>
                <a:ea typeface="ＭＳ Ｐゴシック" panose="020B0600070205080204" pitchFamily="34" charset="-128"/>
              </a:rPr>
              <a:t>?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4">
            <a:extLst>
              <a:ext uri="{FF2B5EF4-FFF2-40B4-BE49-F238E27FC236}">
                <a16:creationId xmlns:a16="http://schemas.microsoft.com/office/drawing/2014/main" id="{F6079A44-2680-E042-9D60-AAEDDBE2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C5939F-780E-C84B-A8B8-E48B54E2AD0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603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9715-9EBA-A54B-AE85-C63A487F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Section 4: What is Economics?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3C226482-EFC1-5248-9742-EE0BFD4A0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What terms do I need to know? 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economics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scarcity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trade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specialization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economist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4">
            <a:extLst>
              <a:ext uri="{FF2B5EF4-FFF2-40B4-BE49-F238E27FC236}">
                <a16:creationId xmlns:a16="http://schemas.microsoft.com/office/drawing/2014/main" id="{BE620DF5-E0D8-C34F-93FB-CAF7F8DD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CA253E-EEB4-654F-A955-034E52160727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30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b="1" dirty="0">
                <a:effectLst/>
              </a:rPr>
              <a:t>Economics</a:t>
            </a:r>
            <a:r>
              <a:rPr lang="en-US" dirty="0">
                <a:effectLst/>
              </a:rPr>
              <a:t> is the study of how decisions are made about how to allocate/distribute limited resources to satisfy our unlimited wants.</a:t>
            </a:r>
          </a:p>
          <a:p>
            <a:r>
              <a:rPr lang="en-US" dirty="0">
                <a:effectLst/>
              </a:rPr>
              <a:t>Individuals, groups, and societies all experience </a:t>
            </a:r>
            <a:r>
              <a:rPr lang="en-US" b="1" dirty="0">
                <a:effectLst/>
              </a:rPr>
              <a:t>scarcity</a:t>
            </a:r>
            <a:r>
              <a:rPr lang="en-US" dirty="0">
                <a:effectLst/>
              </a:rPr>
              <a:t> (the situation that exists when there is unlimited demand but not enough supply of a good or service).</a:t>
            </a:r>
          </a:p>
          <a:p>
            <a:r>
              <a:rPr lang="en-US" dirty="0">
                <a:effectLst/>
              </a:rPr>
              <a:t>Effective decision-making requires a person to compare the additional costs of alternatives, or choices, with the additional benefits.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What is Economics?</a:t>
            </a:r>
          </a:p>
        </p:txBody>
      </p:sp>
    </p:spTree>
    <p:extLst>
      <p:ext uri="{BB962C8B-B14F-4D97-AF65-F5344CB8AC3E}">
        <p14:creationId xmlns:p14="http://schemas.microsoft.com/office/powerpoint/2010/main" val="22027185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b="1" dirty="0">
                <a:effectLst/>
              </a:rPr>
              <a:t>Trade</a:t>
            </a:r>
            <a:r>
              <a:rPr lang="en-US" dirty="0">
                <a:effectLst/>
              </a:rPr>
              <a:t>, o</a:t>
            </a:r>
            <a:r>
              <a:rPr lang="en-US" dirty="0"/>
              <a:t>r </a:t>
            </a:r>
            <a:r>
              <a:rPr lang="en-US" dirty="0">
                <a:effectLst/>
              </a:rPr>
              <a:t>the voluntary exchange of goods and services among people and countries, occurs as a result of scarcity and specialization. </a:t>
            </a:r>
          </a:p>
          <a:p>
            <a:r>
              <a:rPr lang="en-US" b="1" dirty="0">
                <a:effectLst/>
              </a:rPr>
              <a:t>Specialization</a:t>
            </a:r>
            <a:r>
              <a:rPr lang="en-US" dirty="0">
                <a:effectLst/>
              </a:rPr>
              <a:t> occurs when a person, business, or country focuses on producing the goods and services they can make best and trading for what they are unable to produce.</a:t>
            </a:r>
          </a:p>
          <a:p>
            <a:r>
              <a:rPr lang="en-US" dirty="0">
                <a:effectLst/>
              </a:rPr>
              <a:t>Scarcity and specialization lead to trade among individuals/organizations within the same or different countries.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19525390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sz="2800" dirty="0"/>
              <a:t>Production use resources to create goods or services, and a manufacturing leap in the 19</a:t>
            </a:r>
            <a:r>
              <a:rPr lang="en-US" sz="2800" baseline="30000" dirty="0"/>
              <a:t>th</a:t>
            </a:r>
            <a:r>
              <a:rPr lang="en-US" sz="2800" dirty="0"/>
              <a:t> century revolutionized the production of many goods. </a:t>
            </a:r>
          </a:p>
          <a:p>
            <a:r>
              <a:rPr lang="en-US" sz="2800" dirty="0"/>
              <a:t>Distribution involves transporting goods from where they are produced to a market, and various inventions and improvements of the 19</a:t>
            </a:r>
            <a:r>
              <a:rPr lang="en-US" sz="2800" baseline="30000" dirty="0"/>
              <a:t>th</a:t>
            </a:r>
            <a:r>
              <a:rPr lang="en-US" sz="2800" dirty="0"/>
              <a:t> century related to travel increased the delivery speed of goods.</a:t>
            </a:r>
          </a:p>
          <a:p>
            <a:r>
              <a:rPr lang="en-US" sz="2800" dirty="0"/>
              <a:t>Consumption is the use of goods and services by consumers, and the overall wealth of the United States increased in the 19</a:t>
            </a:r>
            <a:r>
              <a:rPr lang="en-US" sz="2800" baseline="30000" dirty="0"/>
              <a:t>th</a:t>
            </a:r>
            <a:r>
              <a:rPr lang="en-US" sz="2800" dirty="0"/>
              <a:t> century, allowing for increased demand of goods and services.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Production, Distribution, and Consumption </a:t>
            </a:r>
          </a:p>
        </p:txBody>
      </p:sp>
    </p:spTree>
    <p:extLst>
      <p:ext uri="{BB962C8B-B14F-4D97-AF65-F5344CB8AC3E}">
        <p14:creationId xmlns:p14="http://schemas.microsoft.com/office/powerpoint/2010/main" val="4081217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754563"/>
          </a:xfrm>
        </p:spPr>
        <p:txBody>
          <a:bodyPr/>
          <a:lstStyle/>
          <a:p>
            <a:r>
              <a:rPr lang="en-US" sz="2800" dirty="0"/>
              <a:t>Social studies is more than just one subject in school.</a:t>
            </a:r>
          </a:p>
          <a:p>
            <a:r>
              <a:rPr lang="en-US" sz="2800" dirty="0"/>
              <a:t>It brings together experts from at least four areas:</a:t>
            </a:r>
          </a:p>
          <a:p>
            <a:pPr lvl="1"/>
            <a:r>
              <a:rPr lang="en-US" sz="2400" dirty="0"/>
              <a:t>history</a:t>
            </a:r>
          </a:p>
          <a:p>
            <a:pPr lvl="1"/>
            <a:r>
              <a:rPr lang="en-US" sz="2400" dirty="0"/>
              <a:t>geography</a:t>
            </a:r>
          </a:p>
          <a:p>
            <a:pPr lvl="1"/>
            <a:r>
              <a:rPr lang="en-US" sz="2400" dirty="0"/>
              <a:t>political science</a:t>
            </a:r>
          </a:p>
          <a:p>
            <a:pPr lvl="1"/>
            <a:r>
              <a:rPr lang="en-US" sz="2400" dirty="0"/>
              <a:t>economics</a:t>
            </a:r>
          </a:p>
          <a:p>
            <a:r>
              <a:rPr lang="en-US" sz="2800" dirty="0"/>
              <a:t>You will have a better understanding of our past, present, and future when studying Louisiana and the United States from these points of view. 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8AB3D8BF-8ED6-8E8F-1A4B-70A6CB60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Production, Distribution, and Consumption </a:t>
            </a:r>
          </a:p>
        </p:txBody>
      </p:sp>
    </p:spTree>
    <p:extLst>
      <p:ext uri="{BB962C8B-B14F-4D97-AF65-F5344CB8AC3E}">
        <p14:creationId xmlns:p14="http://schemas.microsoft.com/office/powerpoint/2010/main" val="22577077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0DF23E-CB57-414A-9298-23BC3B20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Inquiry</a:t>
            </a:r>
          </a:p>
        </p:txBody>
      </p:sp>
      <p:sp>
        <p:nvSpPr>
          <p:cNvPr id="27650" name="Content Placeholder 5">
            <a:extLst>
              <a:ext uri="{FF2B5EF4-FFF2-40B4-BE49-F238E27FC236}">
                <a16:creationId xmlns:a16="http://schemas.microsoft.com/office/drawing/2014/main" id="{BBD692C1-A899-FB41-AFA5-30CF98291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82000" cy="5029200"/>
          </a:xfrm>
        </p:spPr>
        <p:txBody>
          <a:bodyPr/>
          <a:lstStyle/>
          <a:p>
            <a:r>
              <a:rPr lang="en-US" dirty="0">
                <a:effectLst/>
              </a:rPr>
              <a:t>Learning geography means learning to ask and answer questions like an </a:t>
            </a:r>
            <a:r>
              <a:rPr lang="en-US" b="1" dirty="0">
                <a:effectLst/>
              </a:rPr>
              <a:t>economist</a:t>
            </a:r>
            <a:r>
              <a:rPr lang="en-US" dirty="0">
                <a:effectLst/>
              </a:rPr>
              <a:t>, a person who is an expert on the choices people and societies make about production, distribution, and consumption of goods and services.</a:t>
            </a:r>
          </a:p>
          <a:p>
            <a:r>
              <a:rPr lang="en-US" dirty="0"/>
              <a:t>Economists ask various kinds of questions such as what is produced, how do people satisfy their wants and needs, and how are scare resources used.</a:t>
            </a:r>
          </a:p>
        </p:txBody>
      </p:sp>
      <p:sp>
        <p:nvSpPr>
          <p:cNvPr id="27651" name="Slide Number Placeholder 6">
            <a:extLst>
              <a:ext uri="{FF2B5EF4-FFF2-40B4-BE49-F238E27FC236}">
                <a16:creationId xmlns:a16="http://schemas.microsoft.com/office/drawing/2014/main" id="{62210906-997F-5946-A50C-7ED98C94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49A332-3A45-5E45-85F3-CC0FBB9C6F10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610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11635</TotalTime>
  <Words>533</Words>
  <Application>Microsoft Macintosh PowerPoint</Application>
  <PresentationFormat>On-screen Show (4:3)</PresentationFormat>
  <Paragraphs>53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Section 4: What is Economics?</vt:lpstr>
      <vt:lpstr>Section 4: What is Economics?</vt:lpstr>
      <vt:lpstr>What is Economics?</vt:lpstr>
      <vt:lpstr>Trade</vt:lpstr>
      <vt:lpstr>Production, Distribution, and Consumption </vt:lpstr>
      <vt:lpstr>Production, Distribution, and Consumption </vt:lpstr>
      <vt:lpstr>Inquiry</vt:lpstr>
      <vt:lpstr>PowerPoint Presentation</vt:lpstr>
    </vt:vector>
  </TitlesOfParts>
  <Manager/>
  <Company>Clairmont Press,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United States and Louisiana: The Early Republic through the Reconstruction (2)</dc:title>
  <dc:subject>©2023 Clairmont Press</dc:subject>
  <dc:creator/>
  <cp:keywords/>
  <dc:description>Study presentation to accompany student textbook. </dc:description>
  <cp:lastModifiedBy>Emmett Mullins</cp:lastModifiedBy>
  <cp:revision>464</cp:revision>
  <dcterms:created xsi:type="dcterms:W3CDTF">2010-06-02T19:20:05Z</dcterms:created>
  <dcterms:modified xsi:type="dcterms:W3CDTF">2023-11-09T20:18:20Z</dcterms:modified>
  <cp:category/>
</cp:coreProperties>
</file>