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17"/>
  </p:notesMasterIdLst>
  <p:handoutMasterIdLst>
    <p:handoutMasterId r:id="rId18"/>
  </p:handoutMasterIdLst>
  <p:sldIdLst>
    <p:sldId id="259" r:id="rId2"/>
    <p:sldId id="260" r:id="rId3"/>
    <p:sldId id="359" r:id="rId4"/>
    <p:sldId id="360" r:id="rId5"/>
    <p:sldId id="346" r:id="rId6"/>
    <p:sldId id="380" r:id="rId7"/>
    <p:sldId id="381" r:id="rId8"/>
    <p:sldId id="347" r:id="rId9"/>
    <p:sldId id="348" r:id="rId10"/>
    <p:sldId id="361" r:id="rId11"/>
    <p:sldId id="382" r:id="rId12"/>
    <p:sldId id="383" r:id="rId13"/>
    <p:sldId id="384" r:id="rId14"/>
    <p:sldId id="349" r:id="rId15"/>
    <p:sldId id="362" r:id="rId1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20"/>
    <p:restoredTop sz="94694"/>
  </p:normalViewPr>
  <p:slideViewPr>
    <p:cSldViewPr>
      <p:cViewPr varScale="1">
        <p:scale>
          <a:sx n="121" d="100"/>
          <a:sy n="121" d="100"/>
        </p:scale>
        <p:origin x="2112" y="176"/>
      </p:cViewPr>
      <p:guideLst>
        <p:guide orient="horz" pos="2160"/>
        <p:guide pos="2880"/>
      </p:guideLst>
    </p:cSldViewPr>
  </p:slideViewPr>
  <p:outlineViewPr>
    <p:cViewPr>
      <p:scale>
        <a:sx n="33" d="100"/>
        <a:sy n="33" d="100"/>
      </p:scale>
      <p:origin x="0" y="2120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DC8B8E-7EA8-EA42-ACD2-62B92258622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C5BF167-B57E-8A4E-826F-D0F5370955A0}"/>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D2B81EA-47DE-E349-97C0-6BD286CCEAAE}" type="datetimeFigureOut">
              <a:rPr lang="en-US" altLang="en-US"/>
              <a:pPr>
                <a:defRPr/>
              </a:pPr>
              <a:t>11/9/23</a:t>
            </a:fld>
            <a:endParaRPr lang="en-US" altLang="en-US"/>
          </a:p>
        </p:txBody>
      </p:sp>
      <p:sp>
        <p:nvSpPr>
          <p:cNvPr id="4" name="Footer Placeholder 3">
            <a:extLst>
              <a:ext uri="{FF2B5EF4-FFF2-40B4-BE49-F238E27FC236}">
                <a16:creationId xmlns:a16="http://schemas.microsoft.com/office/drawing/2014/main" id="{C0EA5CDF-C5E7-4344-ADA1-6C659956FD2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216E86FC-04F6-E743-88AF-FEBFCBCF527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5E92D58-DEAC-1644-B679-E489D53444D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FF2ED3-B4B1-564C-AF92-4C6DE7CD730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52B7B95-1125-EC47-BCDA-2F9FD559E62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BB2FB47-3866-544B-8D7F-DD9900E395FD}" type="datetimeFigureOut">
              <a:rPr lang="en-US" altLang="en-US"/>
              <a:pPr>
                <a:defRPr/>
              </a:pPr>
              <a:t>11/9/23</a:t>
            </a:fld>
            <a:endParaRPr lang="en-US" altLang="en-US"/>
          </a:p>
        </p:txBody>
      </p:sp>
      <p:sp>
        <p:nvSpPr>
          <p:cNvPr id="4" name="Slide Image Placeholder 3">
            <a:extLst>
              <a:ext uri="{FF2B5EF4-FFF2-40B4-BE49-F238E27FC236}">
                <a16:creationId xmlns:a16="http://schemas.microsoft.com/office/drawing/2014/main" id="{9645F194-0352-2C47-A338-D2AB8971FE4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98B95AA-25FE-3042-B9C0-03D1343D84D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2CAD4E8-A10B-0A4A-AA60-826AC4FB072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7285D4D-FA69-654B-876E-5761CC1E865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020AA9F-A738-024B-AF77-5BD7E82EAB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72E7643-10DC-DC4C-865F-89F6719A48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D523295A-90FE-BD40-89CD-977AB86069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11145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78138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43835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010482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17737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225C04AE-CF9E-3D4C-8514-FC0D020A9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235C5D59-DF88-8047-AB12-AD09CA9A36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D9F10AC-20D0-714C-8BA4-C93278D4EA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61531944-6651-584D-BD15-605CEB14CA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u="sng">
              <a:solidFill>
                <a:srgbClr val="FF0000"/>
              </a:solidFill>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07E0ED4F-A018-2B4B-9D6A-958836D319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37A7DC2B-FB20-964C-B981-862A322D0B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52266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DFD53492-9873-B540-BEE2-974F7E75F0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52014477-04A1-E24C-B072-99A43B2944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8265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53302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72625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2535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90431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70171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023D23-103C-4D4A-B5D6-9AFB5A5F480D}"/>
              </a:ext>
            </a:extLst>
          </p:cNvPr>
          <p:cNvSpPr>
            <a:spLocks noGrp="1"/>
          </p:cNvSpPr>
          <p:nvPr>
            <p:ph type="dt" sz="half" idx="10"/>
          </p:nvPr>
        </p:nvSpPr>
        <p:spPr/>
        <p:txBody>
          <a:bodyPr/>
          <a:lstStyle>
            <a:lvl1pPr>
              <a:defRPr/>
            </a:lvl1pPr>
          </a:lstStyle>
          <a:p>
            <a:pPr>
              <a:defRPr/>
            </a:pPr>
            <a:fld id="{D4649E75-FBCC-D848-82D5-A3D61B8F6AAA}" type="datetime1">
              <a:rPr lang="en-US" altLang="en-US"/>
              <a:pPr>
                <a:defRPr/>
              </a:pPr>
              <a:t>11/9/23</a:t>
            </a:fld>
            <a:endParaRPr lang="en-US" altLang="en-US"/>
          </a:p>
        </p:txBody>
      </p:sp>
      <p:sp>
        <p:nvSpPr>
          <p:cNvPr id="5" name="Footer Placeholder 4">
            <a:extLst>
              <a:ext uri="{FF2B5EF4-FFF2-40B4-BE49-F238E27FC236}">
                <a16:creationId xmlns:a16="http://schemas.microsoft.com/office/drawing/2014/main" id="{0F3C25D0-6699-3B4D-99D1-27E13BCDBA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E69069-A428-AE44-9F29-4DB26E19028E}"/>
              </a:ext>
            </a:extLst>
          </p:cNvPr>
          <p:cNvSpPr>
            <a:spLocks noGrp="1"/>
          </p:cNvSpPr>
          <p:nvPr>
            <p:ph type="sldNum" sz="quarter" idx="12"/>
          </p:nvPr>
        </p:nvSpPr>
        <p:spPr/>
        <p:txBody>
          <a:bodyPr/>
          <a:lstStyle>
            <a:lvl1pPr>
              <a:defRPr/>
            </a:lvl1pPr>
          </a:lstStyle>
          <a:p>
            <a:pPr>
              <a:defRPr/>
            </a:pPr>
            <a:fld id="{5E044772-75C0-614F-A53B-0E5AFA62BDC5}" type="slidenum">
              <a:rPr lang="en-US" altLang="en-US"/>
              <a:pPr>
                <a:defRPr/>
              </a:pPr>
              <a:t>‹#›</a:t>
            </a:fld>
            <a:endParaRPr lang="en-US" altLang="en-US"/>
          </a:p>
        </p:txBody>
      </p:sp>
    </p:spTree>
    <p:extLst>
      <p:ext uri="{BB962C8B-B14F-4D97-AF65-F5344CB8AC3E}">
        <p14:creationId xmlns:p14="http://schemas.microsoft.com/office/powerpoint/2010/main" val="3777995605"/>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5D30F-0ED2-1546-A34F-0B05CABEB2C5}"/>
              </a:ext>
            </a:extLst>
          </p:cNvPr>
          <p:cNvSpPr>
            <a:spLocks noGrp="1"/>
          </p:cNvSpPr>
          <p:nvPr>
            <p:ph type="dt" sz="half" idx="10"/>
          </p:nvPr>
        </p:nvSpPr>
        <p:spPr/>
        <p:txBody>
          <a:bodyPr/>
          <a:lstStyle>
            <a:lvl1pPr>
              <a:defRPr/>
            </a:lvl1pPr>
          </a:lstStyle>
          <a:p>
            <a:pPr>
              <a:defRPr/>
            </a:pPr>
            <a:fld id="{8C32B683-AF77-AE4F-9A27-4C1B9D21C8AD}" type="datetime1">
              <a:rPr lang="en-US" altLang="en-US"/>
              <a:pPr>
                <a:defRPr/>
              </a:pPr>
              <a:t>11/9/23</a:t>
            </a:fld>
            <a:endParaRPr lang="en-US" altLang="en-US"/>
          </a:p>
        </p:txBody>
      </p:sp>
      <p:sp>
        <p:nvSpPr>
          <p:cNvPr id="5" name="Footer Placeholder 4">
            <a:extLst>
              <a:ext uri="{FF2B5EF4-FFF2-40B4-BE49-F238E27FC236}">
                <a16:creationId xmlns:a16="http://schemas.microsoft.com/office/drawing/2014/main" id="{D2819F54-A055-1A4F-87AA-1F2C3B3CA6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9D2C0F-9E50-7F42-BFC4-8D0A7EA0711E}"/>
              </a:ext>
            </a:extLst>
          </p:cNvPr>
          <p:cNvSpPr>
            <a:spLocks noGrp="1"/>
          </p:cNvSpPr>
          <p:nvPr>
            <p:ph type="sldNum" sz="quarter" idx="12"/>
          </p:nvPr>
        </p:nvSpPr>
        <p:spPr/>
        <p:txBody>
          <a:bodyPr/>
          <a:lstStyle>
            <a:lvl1pPr>
              <a:defRPr/>
            </a:lvl1pPr>
          </a:lstStyle>
          <a:p>
            <a:pPr>
              <a:defRPr/>
            </a:pPr>
            <a:fld id="{5DF7A732-9FCE-BD40-B9D3-77388167F729}" type="slidenum">
              <a:rPr lang="en-US" altLang="en-US"/>
              <a:pPr>
                <a:defRPr/>
              </a:pPr>
              <a:t>‹#›</a:t>
            </a:fld>
            <a:endParaRPr lang="en-US" altLang="en-US"/>
          </a:p>
        </p:txBody>
      </p:sp>
    </p:spTree>
    <p:extLst>
      <p:ext uri="{BB962C8B-B14F-4D97-AF65-F5344CB8AC3E}">
        <p14:creationId xmlns:p14="http://schemas.microsoft.com/office/powerpoint/2010/main" val="2974488009"/>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C8812-312A-F34B-9B91-A63DBC0184A8}"/>
              </a:ext>
            </a:extLst>
          </p:cNvPr>
          <p:cNvSpPr>
            <a:spLocks noGrp="1"/>
          </p:cNvSpPr>
          <p:nvPr>
            <p:ph type="dt" sz="half" idx="10"/>
          </p:nvPr>
        </p:nvSpPr>
        <p:spPr/>
        <p:txBody>
          <a:bodyPr/>
          <a:lstStyle>
            <a:lvl1pPr>
              <a:defRPr/>
            </a:lvl1pPr>
          </a:lstStyle>
          <a:p>
            <a:pPr>
              <a:defRPr/>
            </a:pPr>
            <a:fld id="{9E4A5808-C7FF-2646-A832-AF0ADF64793E}" type="datetime1">
              <a:rPr lang="en-US" altLang="en-US"/>
              <a:pPr>
                <a:defRPr/>
              </a:pPr>
              <a:t>11/9/23</a:t>
            </a:fld>
            <a:endParaRPr lang="en-US" altLang="en-US"/>
          </a:p>
        </p:txBody>
      </p:sp>
      <p:sp>
        <p:nvSpPr>
          <p:cNvPr id="5" name="Footer Placeholder 4">
            <a:extLst>
              <a:ext uri="{FF2B5EF4-FFF2-40B4-BE49-F238E27FC236}">
                <a16:creationId xmlns:a16="http://schemas.microsoft.com/office/drawing/2014/main" id="{A289F4A9-1AF7-E145-B941-9EA098626F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6A339B-5506-4E4D-84E8-496AFC82492A}"/>
              </a:ext>
            </a:extLst>
          </p:cNvPr>
          <p:cNvSpPr>
            <a:spLocks noGrp="1"/>
          </p:cNvSpPr>
          <p:nvPr>
            <p:ph type="sldNum" sz="quarter" idx="12"/>
          </p:nvPr>
        </p:nvSpPr>
        <p:spPr/>
        <p:txBody>
          <a:bodyPr/>
          <a:lstStyle>
            <a:lvl1pPr>
              <a:defRPr/>
            </a:lvl1pPr>
          </a:lstStyle>
          <a:p>
            <a:pPr>
              <a:defRPr/>
            </a:pPr>
            <a:fld id="{13A84411-09A0-3740-9F94-5AE4CE483083}" type="slidenum">
              <a:rPr lang="en-US" altLang="en-US"/>
              <a:pPr>
                <a:defRPr/>
              </a:pPr>
              <a:t>‹#›</a:t>
            </a:fld>
            <a:endParaRPr lang="en-US" altLang="en-US"/>
          </a:p>
        </p:txBody>
      </p:sp>
    </p:spTree>
    <p:extLst>
      <p:ext uri="{BB962C8B-B14F-4D97-AF65-F5344CB8AC3E}">
        <p14:creationId xmlns:p14="http://schemas.microsoft.com/office/powerpoint/2010/main" val="2696329194"/>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a:lvl1pPr>
            <a:lvl2pPr>
              <a:buFont typeface="Arial" pitchFamily="34" charset="0"/>
              <a:buChar char="•"/>
              <a:defRPr/>
            </a:lvl2pPr>
            <a:lvl3pPr>
              <a:buFont typeface="Wingdings" pitchFamily="2" charset="2"/>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F90E438D-0B5C-314D-9ED2-68B213A02843}"/>
              </a:ext>
            </a:extLst>
          </p:cNvPr>
          <p:cNvSpPr>
            <a:spLocks noGrp="1"/>
          </p:cNvSpPr>
          <p:nvPr>
            <p:ph type="dt" sz="half" idx="10"/>
          </p:nvPr>
        </p:nvSpPr>
        <p:spPr/>
        <p:txBody>
          <a:bodyPr/>
          <a:lstStyle>
            <a:lvl1pPr>
              <a:defRPr/>
            </a:lvl1pPr>
          </a:lstStyle>
          <a:p>
            <a:pPr>
              <a:defRPr/>
            </a:pPr>
            <a:fld id="{BDA6C1CC-5EA4-2F41-82BE-0AF9822187DE}" type="datetime1">
              <a:rPr lang="en-US" altLang="en-US"/>
              <a:pPr>
                <a:defRPr/>
              </a:pPr>
              <a:t>11/9/23</a:t>
            </a:fld>
            <a:endParaRPr lang="en-US" altLang="en-US"/>
          </a:p>
        </p:txBody>
      </p:sp>
      <p:sp>
        <p:nvSpPr>
          <p:cNvPr id="6" name="Footer Placeholder 4">
            <a:extLst>
              <a:ext uri="{FF2B5EF4-FFF2-40B4-BE49-F238E27FC236}">
                <a16:creationId xmlns:a16="http://schemas.microsoft.com/office/drawing/2014/main" id="{08118FC8-921B-724F-A804-22318D1B52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36B0ED-0E43-7843-8D19-FF4AC260A885}"/>
              </a:ext>
            </a:extLst>
          </p:cNvPr>
          <p:cNvSpPr>
            <a:spLocks noGrp="1"/>
          </p:cNvSpPr>
          <p:nvPr>
            <p:ph type="sldNum" sz="quarter" idx="12"/>
          </p:nvPr>
        </p:nvSpPr>
        <p:spPr/>
        <p:txBody>
          <a:bodyPr/>
          <a:lstStyle>
            <a:lvl1pPr>
              <a:defRPr/>
            </a:lvl1pPr>
          </a:lstStyle>
          <a:p>
            <a:pPr>
              <a:defRPr/>
            </a:pPr>
            <a:fld id="{3D7F41B4-6D46-8545-BA8F-386684934155}" type="slidenum">
              <a:rPr lang="en-US" altLang="en-US"/>
              <a:pPr>
                <a:defRPr/>
              </a:pPr>
              <a:t>‹#›</a:t>
            </a:fld>
            <a:endParaRPr lang="en-US" altLang="en-US"/>
          </a:p>
        </p:txBody>
      </p:sp>
      <p:pic>
        <p:nvPicPr>
          <p:cNvPr id="8" name="Picture 2">
            <a:extLst>
              <a:ext uri="{FF2B5EF4-FFF2-40B4-BE49-F238E27FC236}">
                <a16:creationId xmlns:a16="http://schemas.microsoft.com/office/drawing/2014/main" id="{C465E21D-D5EB-AF24-9017-F82DE19E5F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615050"/>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CA8531-7658-6344-BA64-70247CB7982A}"/>
              </a:ext>
            </a:extLst>
          </p:cNvPr>
          <p:cNvSpPr>
            <a:spLocks noGrp="1"/>
          </p:cNvSpPr>
          <p:nvPr>
            <p:ph type="dt" sz="half" idx="10"/>
          </p:nvPr>
        </p:nvSpPr>
        <p:spPr/>
        <p:txBody>
          <a:bodyPr/>
          <a:lstStyle>
            <a:lvl1pPr>
              <a:defRPr/>
            </a:lvl1pPr>
          </a:lstStyle>
          <a:p>
            <a:pPr>
              <a:defRPr/>
            </a:pPr>
            <a:fld id="{B5FDE8FF-8A40-1E49-AECB-D81A7534263E}" type="datetime1">
              <a:rPr lang="en-US" altLang="en-US"/>
              <a:pPr>
                <a:defRPr/>
              </a:pPr>
              <a:t>11/9/23</a:t>
            </a:fld>
            <a:endParaRPr lang="en-US" altLang="en-US"/>
          </a:p>
        </p:txBody>
      </p:sp>
      <p:sp>
        <p:nvSpPr>
          <p:cNvPr id="5" name="Footer Placeholder 4">
            <a:extLst>
              <a:ext uri="{FF2B5EF4-FFF2-40B4-BE49-F238E27FC236}">
                <a16:creationId xmlns:a16="http://schemas.microsoft.com/office/drawing/2014/main" id="{C6D20F41-84D9-2E45-9F5F-1B76B6FB54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D3BD19-A66D-E845-A0BA-5084B4B0CA61}"/>
              </a:ext>
            </a:extLst>
          </p:cNvPr>
          <p:cNvSpPr>
            <a:spLocks noGrp="1"/>
          </p:cNvSpPr>
          <p:nvPr>
            <p:ph type="sldNum" sz="quarter" idx="12"/>
          </p:nvPr>
        </p:nvSpPr>
        <p:spPr/>
        <p:txBody>
          <a:bodyPr/>
          <a:lstStyle>
            <a:lvl1pPr>
              <a:defRPr/>
            </a:lvl1pPr>
          </a:lstStyle>
          <a:p>
            <a:pPr>
              <a:defRPr/>
            </a:pPr>
            <a:fld id="{EF83E01E-CADD-2D46-A830-E6C4F215F388}" type="slidenum">
              <a:rPr lang="en-US" altLang="en-US"/>
              <a:pPr>
                <a:defRPr/>
              </a:pPr>
              <a:t>‹#›</a:t>
            </a:fld>
            <a:endParaRPr lang="en-US" altLang="en-US"/>
          </a:p>
        </p:txBody>
      </p:sp>
    </p:spTree>
    <p:extLst>
      <p:ext uri="{BB962C8B-B14F-4D97-AF65-F5344CB8AC3E}">
        <p14:creationId xmlns:p14="http://schemas.microsoft.com/office/powerpoint/2010/main" val="3617956463"/>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6" name="Date Placeholder 4">
            <a:extLst>
              <a:ext uri="{FF2B5EF4-FFF2-40B4-BE49-F238E27FC236}">
                <a16:creationId xmlns:a16="http://schemas.microsoft.com/office/drawing/2014/main" id="{E9DC3B64-F694-C741-A7B9-40143AA438A2}"/>
              </a:ext>
            </a:extLst>
          </p:cNvPr>
          <p:cNvSpPr>
            <a:spLocks noGrp="1"/>
          </p:cNvSpPr>
          <p:nvPr>
            <p:ph type="dt" sz="half" idx="10"/>
          </p:nvPr>
        </p:nvSpPr>
        <p:spPr/>
        <p:txBody>
          <a:bodyPr/>
          <a:lstStyle>
            <a:lvl1pPr>
              <a:defRPr/>
            </a:lvl1pPr>
          </a:lstStyle>
          <a:p>
            <a:pPr>
              <a:defRPr/>
            </a:pPr>
            <a:fld id="{6838249F-1931-8F44-A746-44632F8966E9}" type="datetime1">
              <a:rPr lang="en-US" altLang="en-US"/>
              <a:pPr>
                <a:defRPr/>
              </a:pPr>
              <a:t>11/9/23</a:t>
            </a:fld>
            <a:endParaRPr lang="en-US" altLang="en-US"/>
          </a:p>
        </p:txBody>
      </p:sp>
      <p:sp>
        <p:nvSpPr>
          <p:cNvPr id="7" name="Footer Placeholder 5">
            <a:extLst>
              <a:ext uri="{FF2B5EF4-FFF2-40B4-BE49-F238E27FC236}">
                <a16:creationId xmlns:a16="http://schemas.microsoft.com/office/drawing/2014/main" id="{4A710D50-BD0D-914B-8DCE-F8E68FC9EA9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95984A5-488F-0340-BE71-C4A6D557FEF2}"/>
              </a:ext>
            </a:extLst>
          </p:cNvPr>
          <p:cNvSpPr>
            <a:spLocks noGrp="1"/>
          </p:cNvSpPr>
          <p:nvPr>
            <p:ph type="sldNum" sz="quarter" idx="12"/>
          </p:nvPr>
        </p:nvSpPr>
        <p:spPr/>
        <p:txBody>
          <a:bodyPr/>
          <a:lstStyle>
            <a:lvl1pPr>
              <a:defRPr/>
            </a:lvl1pPr>
          </a:lstStyle>
          <a:p>
            <a:pPr>
              <a:defRPr/>
            </a:pPr>
            <a:fld id="{5D8C7A77-7402-ED4C-B7D1-88DEB91357A7}" type="slidenum">
              <a:rPr lang="en-US" altLang="en-US"/>
              <a:pPr>
                <a:defRPr/>
              </a:pPr>
              <a:t>‹#›</a:t>
            </a:fld>
            <a:endParaRPr lang="en-US" altLang="en-US"/>
          </a:p>
        </p:txBody>
      </p:sp>
      <p:pic>
        <p:nvPicPr>
          <p:cNvPr id="5" name="Picture 2">
            <a:extLst>
              <a:ext uri="{FF2B5EF4-FFF2-40B4-BE49-F238E27FC236}">
                <a16:creationId xmlns:a16="http://schemas.microsoft.com/office/drawing/2014/main" id="{07F16F19-D2C4-B497-38B5-B980685224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285598"/>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buFont typeface="Wingdings" pitchFamily="2" charset="2"/>
              <a:buChar char="Ø"/>
              <a:defRPr sz="2000"/>
            </a:lvl2pPr>
            <a:lvl3pPr>
              <a:buFont typeface="Wingdings" pitchFamily="2" charset="2"/>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C5BE30-1489-6A4C-9723-10068251C1B9}"/>
              </a:ext>
            </a:extLst>
          </p:cNvPr>
          <p:cNvSpPr>
            <a:spLocks noGrp="1"/>
          </p:cNvSpPr>
          <p:nvPr>
            <p:ph type="dt" sz="half" idx="10"/>
          </p:nvPr>
        </p:nvSpPr>
        <p:spPr/>
        <p:txBody>
          <a:bodyPr/>
          <a:lstStyle>
            <a:lvl1pPr>
              <a:defRPr/>
            </a:lvl1pPr>
          </a:lstStyle>
          <a:p>
            <a:pPr>
              <a:defRPr/>
            </a:pPr>
            <a:fld id="{F57FFBE8-67FE-DC49-8315-16EFC8695FA6}" type="datetime1">
              <a:rPr lang="en-US" altLang="en-US"/>
              <a:pPr>
                <a:defRPr/>
              </a:pPr>
              <a:t>11/9/23</a:t>
            </a:fld>
            <a:endParaRPr lang="en-US" altLang="en-US"/>
          </a:p>
        </p:txBody>
      </p:sp>
      <p:sp>
        <p:nvSpPr>
          <p:cNvPr id="8" name="Footer Placeholder 4">
            <a:extLst>
              <a:ext uri="{FF2B5EF4-FFF2-40B4-BE49-F238E27FC236}">
                <a16:creationId xmlns:a16="http://schemas.microsoft.com/office/drawing/2014/main" id="{8B390090-4F30-3E4C-995B-D425A5C14E8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4D49245-C0B2-0B48-888C-FE5466C2208C}"/>
              </a:ext>
            </a:extLst>
          </p:cNvPr>
          <p:cNvSpPr>
            <a:spLocks noGrp="1"/>
          </p:cNvSpPr>
          <p:nvPr>
            <p:ph type="sldNum" sz="quarter" idx="12"/>
          </p:nvPr>
        </p:nvSpPr>
        <p:spPr/>
        <p:txBody>
          <a:bodyPr/>
          <a:lstStyle>
            <a:lvl1pPr>
              <a:defRPr/>
            </a:lvl1pPr>
          </a:lstStyle>
          <a:p>
            <a:pPr>
              <a:defRPr/>
            </a:pPr>
            <a:fld id="{D39E8BCB-7D74-754E-A3E2-B80051558008}" type="slidenum">
              <a:rPr lang="en-US" altLang="en-US"/>
              <a:pPr>
                <a:defRPr/>
              </a:pPr>
              <a:t>‹#›</a:t>
            </a:fld>
            <a:endParaRPr lang="en-US" altLang="en-US"/>
          </a:p>
        </p:txBody>
      </p:sp>
      <p:pic>
        <p:nvPicPr>
          <p:cNvPr id="11" name="Picture 2">
            <a:extLst>
              <a:ext uri="{FF2B5EF4-FFF2-40B4-BE49-F238E27FC236}">
                <a16:creationId xmlns:a16="http://schemas.microsoft.com/office/drawing/2014/main" id="{269E53F7-B28B-CB03-9DA7-9BDBE59BE8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10105"/>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028EB43-8494-0142-868D-23A5BAFDAA02}"/>
              </a:ext>
            </a:extLst>
          </p:cNvPr>
          <p:cNvSpPr>
            <a:spLocks noGrp="1"/>
          </p:cNvSpPr>
          <p:nvPr>
            <p:ph type="dt" sz="half" idx="10"/>
          </p:nvPr>
        </p:nvSpPr>
        <p:spPr/>
        <p:txBody>
          <a:bodyPr/>
          <a:lstStyle>
            <a:lvl1pPr>
              <a:defRPr/>
            </a:lvl1pPr>
          </a:lstStyle>
          <a:p>
            <a:pPr>
              <a:defRPr/>
            </a:pPr>
            <a:fld id="{2FF3DC7F-124E-8F4F-807A-51BFDA0A088C}" type="datetime1">
              <a:rPr lang="en-US" altLang="en-US"/>
              <a:pPr>
                <a:defRPr/>
              </a:pPr>
              <a:t>11/9/23</a:t>
            </a:fld>
            <a:endParaRPr lang="en-US" altLang="en-US"/>
          </a:p>
        </p:txBody>
      </p:sp>
      <p:sp>
        <p:nvSpPr>
          <p:cNvPr id="4" name="Footer Placeholder 4">
            <a:extLst>
              <a:ext uri="{FF2B5EF4-FFF2-40B4-BE49-F238E27FC236}">
                <a16:creationId xmlns:a16="http://schemas.microsoft.com/office/drawing/2014/main" id="{DE202E66-CD45-1B49-BB3D-E000DC8597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F7DED2-4EFF-0049-8A62-860D813A035C}"/>
              </a:ext>
            </a:extLst>
          </p:cNvPr>
          <p:cNvSpPr>
            <a:spLocks noGrp="1"/>
          </p:cNvSpPr>
          <p:nvPr>
            <p:ph type="sldNum" sz="quarter" idx="12"/>
          </p:nvPr>
        </p:nvSpPr>
        <p:spPr/>
        <p:txBody>
          <a:bodyPr/>
          <a:lstStyle>
            <a:lvl1pPr>
              <a:defRPr/>
            </a:lvl1pPr>
          </a:lstStyle>
          <a:p>
            <a:pPr>
              <a:defRPr/>
            </a:pPr>
            <a:fld id="{64D1D8FF-9C4C-4D4D-97FB-E59114088B80}" type="slidenum">
              <a:rPr lang="en-US" altLang="en-US"/>
              <a:pPr>
                <a:defRPr/>
              </a:pPr>
              <a:t>‹#›</a:t>
            </a:fld>
            <a:endParaRPr lang="en-US" altLang="en-US"/>
          </a:p>
        </p:txBody>
      </p:sp>
    </p:spTree>
    <p:extLst>
      <p:ext uri="{BB962C8B-B14F-4D97-AF65-F5344CB8AC3E}">
        <p14:creationId xmlns:p14="http://schemas.microsoft.com/office/powerpoint/2010/main" val="2790039882"/>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930EA8-4DF2-EB4B-91D6-776D9F26558E}"/>
              </a:ext>
            </a:extLst>
          </p:cNvPr>
          <p:cNvSpPr>
            <a:spLocks noGrp="1"/>
          </p:cNvSpPr>
          <p:nvPr>
            <p:ph type="dt" sz="half" idx="10"/>
          </p:nvPr>
        </p:nvSpPr>
        <p:spPr/>
        <p:txBody>
          <a:bodyPr/>
          <a:lstStyle>
            <a:lvl1pPr>
              <a:defRPr/>
            </a:lvl1pPr>
          </a:lstStyle>
          <a:p>
            <a:pPr>
              <a:defRPr/>
            </a:pPr>
            <a:fld id="{641898FC-1AE7-1C42-BA1C-3AF7F1FC5954}" type="datetime1">
              <a:rPr lang="en-US" altLang="en-US"/>
              <a:pPr>
                <a:defRPr/>
              </a:pPr>
              <a:t>11/9/23</a:t>
            </a:fld>
            <a:endParaRPr lang="en-US" altLang="en-US"/>
          </a:p>
        </p:txBody>
      </p:sp>
      <p:sp>
        <p:nvSpPr>
          <p:cNvPr id="3" name="Footer Placeholder 4">
            <a:extLst>
              <a:ext uri="{FF2B5EF4-FFF2-40B4-BE49-F238E27FC236}">
                <a16:creationId xmlns:a16="http://schemas.microsoft.com/office/drawing/2014/main" id="{F0595D1D-C52F-4A4B-A029-938C66D770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15CDBA-5F44-6B4F-9AB9-854B2EDA6611}"/>
              </a:ext>
            </a:extLst>
          </p:cNvPr>
          <p:cNvSpPr>
            <a:spLocks noGrp="1"/>
          </p:cNvSpPr>
          <p:nvPr>
            <p:ph type="sldNum" sz="quarter" idx="12"/>
          </p:nvPr>
        </p:nvSpPr>
        <p:spPr/>
        <p:txBody>
          <a:bodyPr/>
          <a:lstStyle>
            <a:lvl1pPr>
              <a:defRPr/>
            </a:lvl1pPr>
          </a:lstStyle>
          <a:p>
            <a:pPr>
              <a:defRPr/>
            </a:pPr>
            <a:fld id="{40FB374C-15EE-0948-A419-131489020DDC}" type="slidenum">
              <a:rPr lang="en-US" altLang="en-US"/>
              <a:pPr>
                <a:defRPr/>
              </a:pPr>
              <a:t>‹#›</a:t>
            </a:fld>
            <a:endParaRPr lang="en-US" altLang="en-US"/>
          </a:p>
        </p:txBody>
      </p:sp>
    </p:spTree>
    <p:extLst>
      <p:ext uri="{BB962C8B-B14F-4D97-AF65-F5344CB8AC3E}">
        <p14:creationId xmlns:p14="http://schemas.microsoft.com/office/powerpoint/2010/main" val="1707680798"/>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39768C-C447-AB42-B481-8F3B4D2093F1}"/>
              </a:ext>
            </a:extLst>
          </p:cNvPr>
          <p:cNvSpPr>
            <a:spLocks noGrp="1"/>
          </p:cNvSpPr>
          <p:nvPr>
            <p:ph type="dt" sz="half" idx="10"/>
          </p:nvPr>
        </p:nvSpPr>
        <p:spPr/>
        <p:txBody>
          <a:bodyPr/>
          <a:lstStyle>
            <a:lvl1pPr>
              <a:defRPr/>
            </a:lvl1pPr>
          </a:lstStyle>
          <a:p>
            <a:pPr>
              <a:defRPr/>
            </a:pPr>
            <a:fld id="{72FBACF8-CA13-6745-B779-289C479BFCB8}" type="datetime1">
              <a:rPr lang="en-US" altLang="en-US"/>
              <a:pPr>
                <a:defRPr/>
              </a:pPr>
              <a:t>11/9/23</a:t>
            </a:fld>
            <a:endParaRPr lang="en-US" altLang="en-US"/>
          </a:p>
        </p:txBody>
      </p:sp>
      <p:sp>
        <p:nvSpPr>
          <p:cNvPr id="6" name="Footer Placeholder 4">
            <a:extLst>
              <a:ext uri="{FF2B5EF4-FFF2-40B4-BE49-F238E27FC236}">
                <a16:creationId xmlns:a16="http://schemas.microsoft.com/office/drawing/2014/main" id="{C8817332-D123-BD4E-80B5-3D61C1ED05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806BBD-8D46-1341-8C7A-00E6CD46EC4C}"/>
              </a:ext>
            </a:extLst>
          </p:cNvPr>
          <p:cNvSpPr>
            <a:spLocks noGrp="1"/>
          </p:cNvSpPr>
          <p:nvPr>
            <p:ph type="sldNum" sz="quarter" idx="12"/>
          </p:nvPr>
        </p:nvSpPr>
        <p:spPr/>
        <p:txBody>
          <a:bodyPr/>
          <a:lstStyle>
            <a:lvl1pPr>
              <a:defRPr/>
            </a:lvl1pPr>
          </a:lstStyle>
          <a:p>
            <a:pPr>
              <a:defRPr/>
            </a:pPr>
            <a:fld id="{4DAB2383-C5C1-574C-A594-79185F742934}" type="slidenum">
              <a:rPr lang="en-US" altLang="en-US"/>
              <a:pPr>
                <a:defRPr/>
              </a:pPr>
              <a:t>‹#›</a:t>
            </a:fld>
            <a:endParaRPr lang="en-US" altLang="en-US"/>
          </a:p>
        </p:txBody>
      </p:sp>
    </p:spTree>
    <p:extLst>
      <p:ext uri="{BB962C8B-B14F-4D97-AF65-F5344CB8AC3E}">
        <p14:creationId xmlns:p14="http://schemas.microsoft.com/office/powerpoint/2010/main" val="2354193901"/>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4ACE9C4-F629-2A40-A47F-53D3550D6A54}"/>
              </a:ext>
            </a:extLst>
          </p:cNvPr>
          <p:cNvSpPr>
            <a:spLocks noGrp="1"/>
          </p:cNvSpPr>
          <p:nvPr>
            <p:ph type="dt" sz="half" idx="10"/>
          </p:nvPr>
        </p:nvSpPr>
        <p:spPr/>
        <p:txBody>
          <a:bodyPr/>
          <a:lstStyle>
            <a:lvl1pPr>
              <a:defRPr/>
            </a:lvl1pPr>
          </a:lstStyle>
          <a:p>
            <a:pPr>
              <a:defRPr/>
            </a:pPr>
            <a:fld id="{669CBEA6-D56D-6344-8B8B-0C76DF8DF9E3}" type="datetime1">
              <a:rPr lang="en-US" altLang="en-US"/>
              <a:pPr>
                <a:defRPr/>
              </a:pPr>
              <a:t>11/9/23</a:t>
            </a:fld>
            <a:endParaRPr lang="en-US" altLang="en-US"/>
          </a:p>
        </p:txBody>
      </p:sp>
      <p:sp>
        <p:nvSpPr>
          <p:cNvPr id="6" name="Footer Placeholder 4">
            <a:extLst>
              <a:ext uri="{FF2B5EF4-FFF2-40B4-BE49-F238E27FC236}">
                <a16:creationId xmlns:a16="http://schemas.microsoft.com/office/drawing/2014/main" id="{65411705-E96E-B644-A4FB-A85EB5203A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5EF683-6C74-8D45-8553-587E0EA23C94}"/>
              </a:ext>
            </a:extLst>
          </p:cNvPr>
          <p:cNvSpPr>
            <a:spLocks noGrp="1"/>
          </p:cNvSpPr>
          <p:nvPr>
            <p:ph type="sldNum" sz="quarter" idx="12"/>
          </p:nvPr>
        </p:nvSpPr>
        <p:spPr/>
        <p:txBody>
          <a:bodyPr/>
          <a:lstStyle>
            <a:lvl1pPr>
              <a:defRPr/>
            </a:lvl1pPr>
          </a:lstStyle>
          <a:p>
            <a:pPr>
              <a:defRPr/>
            </a:pPr>
            <a:fld id="{8BFAAEE9-407C-7749-B065-2C22FE0573F9}" type="slidenum">
              <a:rPr lang="en-US" altLang="en-US"/>
              <a:pPr>
                <a:defRPr/>
              </a:pPr>
              <a:t>‹#›</a:t>
            </a:fld>
            <a:endParaRPr lang="en-US" altLang="en-US"/>
          </a:p>
        </p:txBody>
      </p:sp>
    </p:spTree>
    <p:extLst>
      <p:ext uri="{BB962C8B-B14F-4D97-AF65-F5344CB8AC3E}">
        <p14:creationId xmlns:p14="http://schemas.microsoft.com/office/powerpoint/2010/main" val="4144382044"/>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AA4F531-2885-364D-BE41-5DE58390B21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14F68B1-6921-3345-88D3-EA5C14EEAD6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113DCCD-1776-1447-A86F-E07231B7D2D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7299EE6B-C19E-0644-BBAE-CB1B202A491A}" type="datetime1">
              <a:rPr lang="en-US" altLang="en-US"/>
              <a:pPr>
                <a:defRPr/>
              </a:pPr>
              <a:t>11/9/23</a:t>
            </a:fld>
            <a:endParaRPr lang="en-US" altLang="en-US"/>
          </a:p>
        </p:txBody>
      </p:sp>
      <p:sp>
        <p:nvSpPr>
          <p:cNvPr id="5" name="Footer Placeholder 4">
            <a:extLst>
              <a:ext uri="{FF2B5EF4-FFF2-40B4-BE49-F238E27FC236}">
                <a16:creationId xmlns:a16="http://schemas.microsoft.com/office/drawing/2014/main" id="{92024205-9F5A-E741-A92A-B8362CAC17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B0BA53D-4526-5847-96B1-385196915BE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5840E49-68D3-1E47-B895-10681E47FD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2" r:id="rId1"/>
    <p:sldLayoutId id="2147483851" r:id="rId2"/>
    <p:sldLayoutId id="2147483843" r:id="rId3"/>
    <p:sldLayoutId id="2147483852"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med">
    <p:wipe dir="r"/>
  </p:transition>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sz="4400">
          <a:solidFill>
            <a:schemeClr val="tx1"/>
          </a:solidFill>
          <a:latin typeface="Calibri" pitchFamily="34" charset="0"/>
          <a:ea typeface="ＭＳ Ｐゴシック" charset="-128"/>
        </a:defRPr>
      </a:lvl6pPr>
      <a:lvl7pPr marL="914400" algn="ctr" rtl="0" fontAlgn="base">
        <a:spcBef>
          <a:spcPct val="0"/>
        </a:spcBef>
        <a:spcAft>
          <a:spcPct val="0"/>
        </a:spcAft>
        <a:defRPr sz="4400">
          <a:solidFill>
            <a:schemeClr val="tx1"/>
          </a:solidFill>
          <a:latin typeface="Calibri" pitchFamily="34" charset="0"/>
          <a:ea typeface="ＭＳ Ｐゴシック" charset="-128"/>
        </a:defRPr>
      </a:lvl7pPr>
      <a:lvl8pPr marL="1371600" algn="ctr" rtl="0" fontAlgn="base">
        <a:spcBef>
          <a:spcPct val="0"/>
        </a:spcBef>
        <a:spcAft>
          <a:spcPct val="0"/>
        </a:spcAft>
        <a:defRPr sz="4400">
          <a:solidFill>
            <a:schemeClr val="tx1"/>
          </a:solidFill>
          <a:latin typeface="Calibri" pitchFamily="34" charset="0"/>
          <a:ea typeface="ＭＳ Ｐゴシック" charset="-128"/>
        </a:defRPr>
      </a:lvl8pPr>
      <a:lvl9pPr marL="1828800" algn="ctr"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72054D-B4D4-DD42-B042-57558BB855A3}"/>
              </a:ext>
            </a:extLst>
          </p:cNvPr>
          <p:cNvSpPr txBox="1"/>
          <p:nvPr/>
        </p:nvSpPr>
        <p:spPr>
          <a:xfrm>
            <a:off x="762000" y="5414962"/>
            <a:ext cx="7543800" cy="1077218"/>
          </a:xfrm>
          <a:prstGeom prst="rect">
            <a:avLst/>
          </a:prstGeom>
          <a:noFill/>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US" altLang="en-US" sz="3200" b="1" dirty="0">
                <a:solidFill>
                  <a:schemeClr val="bg1"/>
                </a:solidFill>
                <a:effectLst>
                  <a:outerShdw blurRad="38100" dist="38100" dir="2700000" algn="tl">
                    <a:srgbClr val="C0C0C0"/>
                  </a:outerShdw>
                </a:effectLst>
              </a:rPr>
              <a:t>Chapter 7: A Growing Young Nation </a:t>
            </a:r>
          </a:p>
          <a:p>
            <a:pPr eaLnBrk="1" hangingPunct="1">
              <a:defRPr/>
            </a:pPr>
            <a:r>
              <a:rPr lang="en-US" altLang="en-US" sz="3200" b="1" dirty="0">
                <a:solidFill>
                  <a:schemeClr val="bg1"/>
                </a:solidFill>
                <a:effectLst>
                  <a:outerShdw blurRad="38100" dist="38100" dir="2700000" algn="tl">
                    <a:srgbClr val="C0C0C0"/>
                  </a:outerShdw>
                </a:effectLst>
              </a:rPr>
              <a:t>STUDY PRESENTATION</a:t>
            </a:r>
          </a:p>
        </p:txBody>
      </p:sp>
      <p:sp>
        <p:nvSpPr>
          <p:cNvPr id="5" name="Text Box 4">
            <a:extLst>
              <a:ext uri="{FF2B5EF4-FFF2-40B4-BE49-F238E27FC236}">
                <a16:creationId xmlns:a16="http://schemas.microsoft.com/office/drawing/2014/main" id="{5A312407-B158-1D48-BF57-2EE4B40DE1B6}"/>
              </a:ext>
            </a:extLst>
          </p:cNvPr>
          <p:cNvSpPr txBox="1">
            <a:spLocks noChangeArrowheads="1"/>
          </p:cNvSpPr>
          <p:nvPr/>
        </p:nvSpPr>
        <p:spPr bwMode="auto">
          <a:xfrm>
            <a:off x="7543800" y="6613525"/>
            <a:ext cx="1600200" cy="246063"/>
          </a:xfrm>
          <a:prstGeom prst="rect">
            <a:avLst/>
          </a:prstGeom>
          <a:noFill/>
          <a:ln w="9525">
            <a:noFill/>
            <a:miter lim="800000"/>
            <a:headEnd/>
            <a:tailEnd/>
          </a:ln>
          <a:effec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50000"/>
              </a:spcBef>
              <a:defRPr/>
            </a:pPr>
            <a:r>
              <a:rPr lang="en-US" altLang="en-US" sz="1000" dirty="0">
                <a:solidFill>
                  <a:srgbClr val="D9D9D9"/>
                </a:solidFill>
                <a:effectLst>
                  <a:outerShdw blurRad="38100" dist="38100" dir="2700000" algn="tl">
                    <a:srgbClr val="C0C0C0"/>
                  </a:outerShdw>
                </a:effectLst>
                <a:latin typeface="Arial" panose="020B0604020202020204" pitchFamily="34" charset="0"/>
              </a:rPr>
              <a:t>© 2023 Clairmont Press</a:t>
            </a:r>
          </a:p>
        </p:txBody>
      </p:sp>
      <p:sp>
        <p:nvSpPr>
          <p:cNvPr id="15366" name="TextBox 2">
            <a:extLst>
              <a:ext uri="{FF2B5EF4-FFF2-40B4-BE49-F238E27FC236}">
                <a16:creationId xmlns:a16="http://schemas.microsoft.com/office/drawing/2014/main" id="{80A1CD7B-A904-1844-BEDD-4DA253826040}"/>
              </a:ext>
            </a:extLst>
          </p:cNvPr>
          <p:cNvSpPr txBox="1">
            <a:spLocks noChangeArrowheads="1"/>
          </p:cNvSpPr>
          <p:nvPr/>
        </p:nvSpPr>
        <p:spPr bwMode="auto">
          <a:xfrm>
            <a:off x="8208963" y="6369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pic>
        <p:nvPicPr>
          <p:cNvPr id="2" name="Picture 1">
            <a:extLst>
              <a:ext uri="{FF2B5EF4-FFF2-40B4-BE49-F238E27FC236}">
                <a16:creationId xmlns:a16="http://schemas.microsoft.com/office/drawing/2014/main" id="{E6526022-CC50-394E-A3A0-C9CD30CA66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7200" y="2166590"/>
            <a:ext cx="8229600" cy="2616515"/>
          </a:xfrm>
          <a:prstGeom prst="rect">
            <a:avLst/>
          </a:prstGeom>
          <a:noFill/>
          <a:effectLst>
            <a:glow rad="131466">
              <a:schemeClr val="bg1">
                <a:alpha val="75000"/>
              </a:schemeClr>
            </a:glow>
          </a:effec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3000" dirty="0"/>
              <a:t>A 24-man military team was assembled in 1806 and included an astronomer and surveyor, a medical student, and Captain Richard Sparks, the ranking army officer.</a:t>
            </a:r>
          </a:p>
          <a:p>
            <a:r>
              <a:rPr lang="en-US" sz="3000" dirty="0"/>
              <a:t>The president tasked the team with exploring and noting details of the Red River, with the goal of finding a trade route to Santa Fe.</a:t>
            </a:r>
          </a:p>
          <a:p>
            <a:r>
              <a:rPr lang="en-US" sz="3000" dirty="0"/>
              <a:t>The </a:t>
            </a:r>
            <a:r>
              <a:rPr lang="en-US" sz="3000" b="1" dirty="0"/>
              <a:t>flotilla</a:t>
            </a:r>
            <a:r>
              <a:rPr lang="en-US" sz="3000" dirty="0"/>
              <a:t> (fleet of boats) traveled north on the Red River, adding 26 men to the team and encountering a logjam.</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10</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dirty="0"/>
              <a:t>The Red River Expedition</a:t>
            </a:r>
          </a:p>
        </p:txBody>
      </p:sp>
    </p:spTree>
    <p:extLst>
      <p:ext uri="{BB962C8B-B14F-4D97-AF65-F5344CB8AC3E}">
        <p14:creationId xmlns:p14="http://schemas.microsoft.com/office/powerpoint/2010/main" val="225770774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2900" dirty="0"/>
              <a:t>Sparks learned from Caddo Indians that a Spanish army was tracking them, and they were confronted at the edge of present-day Oklahoma by a large Spanish army that demanded they turn back.</a:t>
            </a:r>
          </a:p>
          <a:p>
            <a:r>
              <a:rPr lang="en-US" sz="2900" dirty="0"/>
              <a:t>Jefferson had told the explorers to turn around if they faced a superior force, so the group turned back.</a:t>
            </a:r>
          </a:p>
          <a:p>
            <a:r>
              <a:rPr lang="en-US" sz="2900" dirty="0"/>
              <a:t>Despite the knowledge gained, the expedition did not accomplish all Jefferson wanted, and the results of the Lewis and Clark Expedition gained far more public interest.</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11</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dirty="0"/>
              <a:t>The Red River Expedition Pt. 2</a:t>
            </a:r>
          </a:p>
        </p:txBody>
      </p:sp>
    </p:spTree>
    <p:extLst>
      <p:ext uri="{BB962C8B-B14F-4D97-AF65-F5344CB8AC3E}">
        <p14:creationId xmlns:p14="http://schemas.microsoft.com/office/powerpoint/2010/main" val="272812518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3100" dirty="0"/>
              <a:t>In 1806, Zebulon Pike, Lieutenant James Wilkinson, and their team were ordered to explore Arkansas, the Red Rivers, and contact various tribes.</a:t>
            </a:r>
          </a:p>
          <a:p>
            <a:r>
              <a:rPr lang="en-US" sz="3100" dirty="0"/>
              <a:t>Pike’s party left St. Louis up the Missouri River, across the Kansas plains, to a Pawnee village, then along the Santa Fe Trail to the Arkansas River.</a:t>
            </a:r>
          </a:p>
          <a:p>
            <a:r>
              <a:rPr lang="en-US" sz="3100" dirty="0"/>
              <a:t>Wilkinson, five privates, and an Osage guide then left Pike and the others to explore the river.</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12</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dirty="0"/>
              <a:t>The Pike-Wilkinson Expedition</a:t>
            </a:r>
          </a:p>
        </p:txBody>
      </p:sp>
    </p:spTree>
    <p:extLst>
      <p:ext uri="{BB962C8B-B14F-4D97-AF65-F5344CB8AC3E}">
        <p14:creationId xmlns:p14="http://schemas.microsoft.com/office/powerpoint/2010/main" val="11150309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Despite the hazardous winter conditions, Wilkinson’s team safely returned to St. Louis 73 days later, and his journal mentioned Osage villages, native hunting camps, and rich lead mines and salt prairies. </a:t>
            </a:r>
          </a:p>
          <a:p>
            <a:r>
              <a:rPr lang="en-US" dirty="0"/>
              <a:t>Pike’s team reached the Rocky Mountains, but frostbite, inadequate clothing, and low rations plagued them, and Pike and the survivors were later arrested by a Spanish patrol in 1807.</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13</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0" y="274638"/>
            <a:ext cx="9144000" cy="1143000"/>
          </a:xfrm>
        </p:spPr>
        <p:txBody>
          <a:bodyPr>
            <a:normAutofit/>
          </a:bodyPr>
          <a:lstStyle/>
          <a:p>
            <a:r>
              <a:rPr lang="en-US" dirty="0"/>
              <a:t>The Pike-Wilkinson Expedition Pt. 2</a:t>
            </a:r>
          </a:p>
        </p:txBody>
      </p:sp>
    </p:spTree>
    <p:extLst>
      <p:ext uri="{BB962C8B-B14F-4D97-AF65-F5344CB8AC3E}">
        <p14:creationId xmlns:p14="http://schemas.microsoft.com/office/powerpoint/2010/main" val="336149362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The Sibley Expedition</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295401"/>
            <a:ext cx="8382000" cy="5029200"/>
          </a:xfrm>
        </p:spPr>
        <p:txBody>
          <a:bodyPr/>
          <a:lstStyle/>
          <a:p>
            <a:r>
              <a:rPr lang="en-US" sz="2800" dirty="0"/>
              <a:t>George C. Sibley, business agent at Fort Osage, and an Osage guide “San Oreille”  were sent by Jefferson in 1811 to locate a rumored “salt mountain,” since salt was important to diets, preserve foods, and tan hides.</a:t>
            </a:r>
          </a:p>
          <a:p>
            <a:r>
              <a:rPr lang="en-US" sz="2800" dirty="0"/>
              <a:t>They encountered the 20-mile “Grand Saline” salt hills in present-day Kansas and Oklahoma.</a:t>
            </a:r>
          </a:p>
          <a:p>
            <a:r>
              <a:rPr lang="en-US" sz="2800" dirty="0"/>
              <a:t>About 75 miles northwest of the Grand Saline, they found the “Rock Saline”, deep layers of salt at the bottom of a bluff near the Cimarron River. </a:t>
            </a:r>
          </a:p>
          <a:p>
            <a:r>
              <a:rPr lang="en-US" sz="2800" dirty="0"/>
              <a:t>Sibley wrote that there was an “inexhaustible store of ready-made salt in the area.”</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14</a:t>
            </a:fld>
            <a:endParaRPr lang="en-US" altLang="en-US" sz="1200">
              <a:solidFill>
                <a:srgbClr val="898989"/>
              </a:solidFill>
            </a:endParaRPr>
          </a:p>
        </p:txBody>
      </p:sp>
    </p:spTree>
    <p:extLst>
      <p:ext uri="{BB962C8B-B14F-4D97-AF65-F5344CB8AC3E}">
        <p14:creationId xmlns:p14="http://schemas.microsoft.com/office/powerpoint/2010/main" val="44586104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fade">
                                      <p:cBhvr>
                                        <p:cTn id="22" dur="500"/>
                                        <p:tgtEl>
                                          <p:spTgt spid="27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724D0B-0973-8200-CC34-3A5A6E1364F9}"/>
              </a:ext>
            </a:extLst>
          </p:cNvPr>
          <p:cNvSpPr/>
          <p:nvPr/>
        </p:nvSpPr>
        <p:spPr>
          <a:xfrm>
            <a:off x="3464709" y="6400800"/>
            <a:ext cx="2214581" cy="320674"/>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FF6E82F3-1ACE-DA4D-B681-4147C7033FC4}"/>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 action="ppaction://noaction"/>
              </a:rPr>
              <a:t>Return to Main Menu</a:t>
            </a:r>
            <a:endParaRPr lang="en-US" dirty="0">
              <a:latin typeface="+mn-lt"/>
              <a:ea typeface="+mn-ea"/>
            </a:endParaRPr>
          </a:p>
        </p:txBody>
      </p:sp>
      <p:sp>
        <p:nvSpPr>
          <p:cNvPr id="87045" name="Slide Number Placeholder 3">
            <a:extLst>
              <a:ext uri="{FF2B5EF4-FFF2-40B4-BE49-F238E27FC236}">
                <a16:creationId xmlns:a16="http://schemas.microsoft.com/office/drawing/2014/main" id="{95D68F33-59A4-FD41-9F1F-D351B09DE1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9C1A0EA-90F7-C441-A676-B5E8E89F53F1}" type="slidenum">
              <a:rPr lang="en-US" altLang="en-US" sz="1200" smtClean="0">
                <a:solidFill>
                  <a:srgbClr val="898989"/>
                </a:solidFill>
              </a:rPr>
              <a:pPr>
                <a:spcBef>
                  <a:spcPct val="0"/>
                </a:spcBef>
                <a:buFontTx/>
                <a:buNone/>
              </a:pPr>
              <a:t>15</a:t>
            </a:fld>
            <a:endParaRPr lang="en-US" altLang="en-US" sz="1200">
              <a:solidFill>
                <a:srgbClr val="898989"/>
              </a:solidFill>
            </a:endParaRPr>
          </a:p>
        </p:txBody>
      </p:sp>
      <p:sp>
        <p:nvSpPr>
          <p:cNvPr id="3" name="Rectangle 2">
            <a:extLst>
              <a:ext uri="{FF2B5EF4-FFF2-40B4-BE49-F238E27FC236}">
                <a16:creationId xmlns:a16="http://schemas.microsoft.com/office/drawing/2014/main" id="{D6E74FF2-7B48-B378-9D71-10D31F2A2F59}"/>
              </a:ext>
            </a:extLst>
          </p:cNvPr>
          <p:cNvSpPr/>
          <p:nvPr/>
        </p:nvSpPr>
        <p:spPr>
          <a:xfrm>
            <a:off x="76200" y="5493604"/>
            <a:ext cx="8991600" cy="858540"/>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046" name="TextBox 4">
            <a:extLst>
              <a:ext uri="{FF2B5EF4-FFF2-40B4-BE49-F238E27FC236}">
                <a16:creationId xmlns:a16="http://schemas.microsoft.com/office/drawing/2014/main" id="{3297C84C-1DAC-AF42-8032-A91BBA866D53}"/>
              </a:ext>
            </a:extLst>
          </p:cNvPr>
          <p:cNvSpPr txBox="1">
            <a:spLocks noChangeArrowheads="1"/>
          </p:cNvSpPr>
          <p:nvPr/>
        </p:nvSpPr>
        <p:spPr bwMode="auto">
          <a:xfrm>
            <a:off x="76200" y="5493603"/>
            <a:ext cx="8991600"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chemeClr val="bg1"/>
                </a:solidFill>
              </a:rPr>
              <a:t>Image Credits</a:t>
            </a:r>
            <a:endParaRPr lang="en-US" altLang="en-US" sz="1200" dirty="0">
              <a:solidFill>
                <a:schemeClr val="bg1"/>
              </a:solidFill>
            </a:endParaRPr>
          </a:p>
          <a:p>
            <a:pPr eaLnBrk="1" hangingPunct="1">
              <a:spcBef>
                <a:spcPct val="0"/>
              </a:spcBef>
              <a:buFontTx/>
              <a:buNone/>
            </a:pPr>
            <a:r>
              <a:rPr lang="en-US" altLang="en-US" sz="1000" dirty="0">
                <a:solidFill>
                  <a:schemeClr val="bg1"/>
                </a:solidFill>
              </a:rPr>
              <a:t>Slide 1: </a:t>
            </a:r>
            <a:r>
              <a:rPr lang="en-US" sz="1000" dirty="0" err="1">
                <a:solidFill>
                  <a:schemeClr val="bg1"/>
                </a:solidFill>
              </a:rPr>
              <a:t>jc.winkler</a:t>
            </a:r>
            <a:r>
              <a:rPr lang="en-US" sz="1000" dirty="0">
                <a:solidFill>
                  <a:schemeClr val="bg1"/>
                </a:solidFill>
              </a:rPr>
              <a:t>, https://</a:t>
            </a:r>
            <a:r>
              <a:rPr lang="en-US" sz="1000" dirty="0" err="1">
                <a:solidFill>
                  <a:schemeClr val="bg1"/>
                </a:solidFill>
              </a:rPr>
              <a:t>creativecommons.org</a:t>
            </a:r>
            <a:r>
              <a:rPr lang="en-US" sz="1000" dirty="0">
                <a:solidFill>
                  <a:schemeClr val="bg1"/>
                </a:solidFill>
              </a:rPr>
              <a:t>/licenses/by/2.0/</a:t>
            </a:r>
            <a:r>
              <a:rPr lang="en-US" sz="1000" dirty="0" err="1">
                <a:solidFill>
                  <a:schemeClr val="bg1"/>
                </a:solidFill>
              </a:rPr>
              <a:t>deed.en</a:t>
            </a:r>
            <a:r>
              <a:rPr lang="en-US" altLang="en-US" sz="1000" dirty="0">
                <a:solidFill>
                  <a:schemeClr val="bg1"/>
                </a:solidFill>
              </a:rPr>
              <a:t>, Wikimedia Commons </a:t>
            </a:r>
          </a:p>
          <a:p>
            <a:pPr eaLnBrk="1" hangingPunct="1">
              <a:spcBef>
                <a:spcPct val="0"/>
              </a:spcBef>
              <a:buFontTx/>
              <a:buNone/>
            </a:pPr>
            <a:r>
              <a:rPr lang="en-US" altLang="en-US" sz="1000" dirty="0">
                <a:solidFill>
                  <a:schemeClr val="bg1"/>
                </a:solidFill>
              </a:rPr>
              <a:t>Slide 2: </a:t>
            </a:r>
            <a:r>
              <a:rPr lang="en-US" sz="1000" dirty="0">
                <a:solidFill>
                  <a:schemeClr val="bg1"/>
                </a:solidFill>
              </a:rPr>
              <a:t>Bluepoint951,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/2.5/</a:t>
            </a:r>
            <a:r>
              <a:rPr lang="en-US" sz="1000" dirty="0" err="1">
                <a:solidFill>
                  <a:schemeClr val="bg1"/>
                </a:solidFill>
              </a:rPr>
              <a:t>deed.en</a:t>
            </a:r>
            <a:r>
              <a:rPr lang="en-US" altLang="en-US" sz="1000" dirty="0">
                <a:solidFill>
                  <a:schemeClr val="bg1"/>
                </a:solidFill>
              </a:rPr>
              <a:t>, Wikimedia Commons</a:t>
            </a:r>
          </a:p>
          <a:p>
            <a:pPr eaLnBrk="1" hangingPunct="1">
              <a:spcBef>
                <a:spcPct val="0"/>
              </a:spcBef>
              <a:buFontTx/>
              <a:buNone/>
            </a:pPr>
            <a:r>
              <a:rPr lang="en-US" altLang="en-US" sz="1000" dirty="0">
                <a:solidFill>
                  <a:schemeClr val="bg1"/>
                </a:solidFill>
              </a:rPr>
              <a:t>Final Slide: </a:t>
            </a:r>
            <a:r>
              <a:rPr lang="en-US" sz="1000" dirty="0">
                <a:solidFill>
                  <a:schemeClr val="bg1"/>
                </a:solidFill>
              </a:rPr>
              <a:t>Royalpt78,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/3.0/</a:t>
            </a:r>
            <a:r>
              <a:rPr lang="en-US" sz="1000" dirty="0" err="1">
                <a:solidFill>
                  <a:schemeClr val="bg1"/>
                </a:solidFill>
              </a:rPr>
              <a:t>deed.en</a:t>
            </a:r>
            <a:r>
              <a:rPr lang="en-US" altLang="en-US" sz="1000">
                <a:solidFill>
                  <a:schemeClr val="bg1"/>
                </a:solidFill>
              </a:rPr>
              <a:t>, Wikimedia Commons</a:t>
            </a:r>
            <a:endParaRPr lang="en-US" altLang="en-US" sz="1000" dirty="0">
              <a:solidFill>
                <a:schemeClr val="bg1"/>
              </a:solidFill>
            </a:endParaRPr>
          </a:p>
        </p:txBody>
      </p:sp>
      <p:sp>
        <p:nvSpPr>
          <p:cNvPr id="5" name="TextBox 4">
            <a:extLst>
              <a:ext uri="{FF2B5EF4-FFF2-40B4-BE49-F238E27FC236}">
                <a16:creationId xmlns:a16="http://schemas.microsoft.com/office/drawing/2014/main" id="{024B79D9-6BAE-C00A-8BAF-289CB5F1E633}"/>
              </a:ext>
            </a:extLst>
          </p:cNvPr>
          <p:cNvSpPr txBox="1"/>
          <p:nvPr/>
        </p:nvSpPr>
        <p:spPr>
          <a:xfrm>
            <a:off x="6585857" y="0"/>
            <a:ext cx="2579914" cy="307777"/>
          </a:xfrm>
          <a:prstGeom prst="rect">
            <a:avLst/>
          </a:prstGeom>
          <a:noFill/>
        </p:spPr>
        <p:txBody>
          <a:bodyPr wrap="square" rtlCol="0">
            <a:spAutoFit/>
          </a:bodyPr>
          <a:lstStyle/>
          <a:p>
            <a:r>
              <a:rPr lang="en-US" sz="1400" dirty="0">
                <a:solidFill>
                  <a:schemeClr val="bg1"/>
                </a:solidFill>
                <a:latin typeface="+mn-lt"/>
              </a:rPr>
              <a:t>St. Louis Cathedral, New Orleans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7414" name="Slide Number Placeholder 4">
            <a:extLst>
              <a:ext uri="{FF2B5EF4-FFF2-40B4-BE49-F238E27FC236}">
                <a16:creationId xmlns:a16="http://schemas.microsoft.com/office/drawing/2014/main" id="{0F270598-F8B4-BE48-8371-F9E7ABCF26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75EE62E-1818-8046-95DE-99AB44846A3D}" type="slidenum">
              <a:rPr lang="en-US" altLang="en-US" sz="1200" smtClean="0">
                <a:solidFill>
                  <a:srgbClr val="898989"/>
                </a:solidFill>
              </a:rPr>
              <a:pPr>
                <a:spcBef>
                  <a:spcPct val="0"/>
                </a:spcBef>
                <a:buFontTx/>
                <a:buNone/>
              </a:pPr>
              <a:t>2</a:t>
            </a:fld>
            <a:endParaRPr lang="en-US" altLang="en-US" sz="1200">
              <a:solidFill>
                <a:srgbClr val="898989"/>
              </a:solidFill>
            </a:endParaRPr>
          </a:p>
        </p:txBody>
      </p:sp>
      <p:sp>
        <p:nvSpPr>
          <p:cNvPr id="2" name="TextBox 1">
            <a:extLst>
              <a:ext uri="{FF2B5EF4-FFF2-40B4-BE49-F238E27FC236}">
                <a16:creationId xmlns:a16="http://schemas.microsoft.com/office/drawing/2014/main" id="{1B71CE46-EAAE-2FD6-29D0-C96444FD3CE6}"/>
              </a:ext>
            </a:extLst>
          </p:cNvPr>
          <p:cNvSpPr txBox="1"/>
          <p:nvPr/>
        </p:nvSpPr>
        <p:spPr>
          <a:xfrm>
            <a:off x="5638800" y="-2977"/>
            <a:ext cx="3505200" cy="307777"/>
          </a:xfrm>
          <a:prstGeom prst="rect">
            <a:avLst/>
          </a:prstGeom>
          <a:noFill/>
        </p:spPr>
        <p:txBody>
          <a:bodyPr wrap="square">
            <a:spAutoFit/>
          </a:bodyPr>
          <a:lstStyle/>
          <a:p>
            <a:r>
              <a:rPr lang="en-US" sz="1400" b="0" i="0" u="none" strike="noStrike" dirty="0">
                <a:solidFill>
                  <a:schemeClr val="bg1"/>
                </a:solidFill>
                <a:effectLst/>
                <a:latin typeface="+mn-lt"/>
              </a:rPr>
              <a:t> Louisiana State Capitol building, Baton Rouge</a:t>
            </a:r>
            <a:endParaRPr lang="en-US" sz="1400" dirty="0">
              <a:solidFill>
                <a:schemeClr val="bg1"/>
              </a:solidFill>
              <a:latin typeface="+mn-lt"/>
            </a:endParaRPr>
          </a:p>
        </p:txBody>
      </p:sp>
      <p:sp>
        <p:nvSpPr>
          <p:cNvPr id="3" name="Rectangle 2">
            <a:extLst>
              <a:ext uri="{FF2B5EF4-FFF2-40B4-BE49-F238E27FC236}">
                <a16:creationId xmlns:a16="http://schemas.microsoft.com/office/drawing/2014/main" id="{DEF4AADD-B6A0-C505-93B8-7C7DF5EEAA7F}"/>
              </a:ext>
            </a:extLst>
          </p:cNvPr>
          <p:cNvSpPr/>
          <p:nvPr/>
        </p:nvSpPr>
        <p:spPr>
          <a:xfrm>
            <a:off x="165704" y="6153090"/>
            <a:ext cx="5701696" cy="400110"/>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Box 4">
            <a:extLst>
              <a:ext uri="{FF2B5EF4-FFF2-40B4-BE49-F238E27FC236}">
                <a16:creationId xmlns:a16="http://schemas.microsoft.com/office/drawing/2014/main" id="{AD3654A4-A8A3-9157-0983-09033D7C74F1}"/>
              </a:ext>
            </a:extLst>
          </p:cNvPr>
          <p:cNvSpPr txBox="1">
            <a:spLocks noChangeArrowheads="1"/>
          </p:cNvSpPr>
          <p:nvPr/>
        </p:nvSpPr>
        <p:spPr bwMode="auto">
          <a:xfrm>
            <a:off x="165704" y="6156295"/>
            <a:ext cx="57016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None/>
            </a:pPr>
            <a:r>
              <a:rPr lang="en-US" altLang="en-US" sz="2000" b="1" dirty="0">
                <a:solidFill>
                  <a:srgbClr val="DCE6F2"/>
                </a:solidFill>
              </a:rPr>
              <a:t>Section 4: </a:t>
            </a:r>
            <a:r>
              <a:rPr lang="en-US" altLang="en-US" sz="2000" b="1" dirty="0">
                <a:solidFill>
                  <a:srgbClr val="DCE6F2"/>
                </a:solidFill>
                <a:hlinkClick r:id="rId4" action="ppaction://hlinksldjump"/>
              </a:rPr>
              <a:t>Exploring the Louisiana Purchase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3599-AE79-724C-B660-5A8CDA43A2A2}"/>
              </a:ext>
            </a:extLst>
          </p:cNvPr>
          <p:cNvSpPr>
            <a:spLocks noGrp="1"/>
          </p:cNvSpPr>
          <p:nvPr>
            <p:ph type="title"/>
          </p:nvPr>
        </p:nvSpPr>
        <p:spPr/>
        <p:txBody>
          <a:bodyPr>
            <a:normAutofit fontScale="90000"/>
          </a:bodyPr>
          <a:lstStyle/>
          <a:p>
            <a:r>
              <a:rPr lang="en-US" altLang="en-US" dirty="0">
                <a:effectLst>
                  <a:outerShdw blurRad="38100" dist="38100" dir="2700000" algn="tl">
                    <a:srgbClr val="C0C0C0"/>
                  </a:outerShdw>
                </a:effectLst>
                <a:ea typeface="ＭＳ Ｐゴシック" panose="020B0600070205080204" pitchFamily="34" charset="-128"/>
              </a:rPr>
              <a:t>Section 4: </a:t>
            </a:r>
            <a:r>
              <a:rPr lang="en-US" dirty="0">
                <a:effectLst/>
                <a:latin typeface="Helvetica" pitchFamily="2" charset="0"/>
              </a:rPr>
              <a:t>Exploring the Louisiana</a:t>
            </a:r>
            <a:br>
              <a:rPr lang="en-US" dirty="0">
                <a:effectLst/>
                <a:latin typeface="Helvetica" pitchFamily="2" charset="0"/>
              </a:rPr>
            </a:br>
            <a:r>
              <a:rPr lang="en-US" dirty="0">
                <a:effectLst/>
                <a:latin typeface="Helvetica" pitchFamily="2" charset="0"/>
              </a:rPr>
              <a:t>Purchase</a:t>
            </a:r>
            <a:endParaRPr lang="en-US" altLang="en-US" dirty="0">
              <a:effectLst>
                <a:outerShdw blurRad="38100" dist="38100" dir="2700000" algn="tl">
                  <a:srgbClr val="C0C0C0"/>
                </a:outerShdw>
              </a:effectLst>
              <a:ea typeface="ＭＳ Ｐゴシック" panose="020B0600070205080204" pitchFamily="34" charset="-128"/>
            </a:endParaRPr>
          </a:p>
        </p:txBody>
      </p:sp>
      <p:sp>
        <p:nvSpPr>
          <p:cNvPr id="66562" name="Content Placeholder 2">
            <a:extLst>
              <a:ext uri="{FF2B5EF4-FFF2-40B4-BE49-F238E27FC236}">
                <a16:creationId xmlns:a16="http://schemas.microsoft.com/office/drawing/2014/main" id="{64D514BF-7756-1740-A109-08F9DADA8C2C}"/>
              </a:ext>
            </a:extLst>
          </p:cNvPr>
          <p:cNvSpPr>
            <a:spLocks noGrp="1"/>
          </p:cNvSpPr>
          <p:nvPr>
            <p:ph idx="1"/>
          </p:nvPr>
        </p:nvSpPr>
        <p:spPr/>
        <p:txBody>
          <a:bodyPr/>
          <a:lstStyle/>
          <a:p>
            <a:pPr eaLnBrk="1" hangingPunct="1"/>
            <a:r>
              <a:rPr lang="en-US" altLang="en-US" dirty="0">
                <a:ea typeface="ＭＳ Ｐゴシック" panose="020B0600070205080204" pitchFamily="34" charset="-128"/>
              </a:rPr>
              <a:t>Essential Question</a:t>
            </a:r>
          </a:p>
          <a:p>
            <a:pPr lvl="1" eaLnBrk="1" hangingPunct="1"/>
            <a:r>
              <a:rPr lang="en-US" dirty="0"/>
              <a:t>What were the challenges of exploring the Red River</a:t>
            </a:r>
            <a:r>
              <a:rPr lang="en-US" dirty="0">
                <a:effectLst/>
                <a:ea typeface="ＭＳ Ｐゴシック" panose="020B0600070205080204" pitchFamily="34" charset="-128"/>
              </a:rPr>
              <a:t>?</a:t>
            </a:r>
            <a:endParaRPr lang="en-US" altLang="en-US" dirty="0">
              <a:ea typeface="ＭＳ Ｐゴシック" panose="020B0600070205080204" pitchFamily="34" charset="-128"/>
            </a:endParaRPr>
          </a:p>
          <a:p>
            <a:pPr lvl="1" eaLnBrk="1" hangingPunct="1">
              <a:buFont typeface="Wingdings" pitchFamily="2" charset="2"/>
              <a:buChar char="Ø"/>
            </a:pPr>
            <a:endParaRPr lang="en-US" altLang="en-US" dirty="0">
              <a:ea typeface="ＭＳ Ｐゴシック" panose="020B0600070205080204" pitchFamily="34" charset="-128"/>
            </a:endParaRPr>
          </a:p>
        </p:txBody>
      </p:sp>
      <p:sp>
        <p:nvSpPr>
          <p:cNvPr id="66563" name="Slide Number Placeholder 4">
            <a:extLst>
              <a:ext uri="{FF2B5EF4-FFF2-40B4-BE49-F238E27FC236}">
                <a16:creationId xmlns:a16="http://schemas.microsoft.com/office/drawing/2014/main" id="{F6079A44-2680-E042-9D60-AAEDDBE22F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AC5939F-780E-C84B-A8B8-E48B54E2AD00}" type="slidenum">
              <a:rPr lang="en-US" altLang="en-US" sz="1200" smtClean="0">
                <a:solidFill>
                  <a:srgbClr val="898989"/>
                </a:solidFill>
              </a:rPr>
              <a:pPr>
                <a:spcBef>
                  <a:spcPct val="0"/>
                </a:spcBef>
                <a:buFontTx/>
                <a:buNone/>
              </a:pPr>
              <a:t>3</a:t>
            </a:fld>
            <a:endParaRPr lang="en-US" altLang="en-US" sz="1200">
              <a:solidFill>
                <a:srgbClr val="898989"/>
              </a:solidFill>
            </a:endParaRPr>
          </a:p>
        </p:txBody>
      </p:sp>
    </p:spTree>
    <p:extLst>
      <p:ext uri="{BB962C8B-B14F-4D97-AF65-F5344CB8AC3E}">
        <p14:creationId xmlns:p14="http://schemas.microsoft.com/office/powerpoint/2010/main" val="207486035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562">
                                            <p:txEl>
                                              <p:pRg st="1" end="1"/>
                                            </p:txEl>
                                          </p:spTgt>
                                        </p:tgtEl>
                                        <p:attrNameLst>
                                          <p:attrName>style.visibility</p:attrName>
                                        </p:attrNameLst>
                                      </p:cBhvr>
                                      <p:to>
                                        <p:strVal val="visible"/>
                                      </p:to>
                                    </p:set>
                                    <p:animEffect transition="in" filter="fade">
                                      <p:cBhvr>
                                        <p:cTn id="7" dur="500"/>
                                        <p:tgtEl>
                                          <p:spTgt spid="665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9715-9EBA-A54B-AE85-C63A487FACB9}"/>
              </a:ext>
            </a:extLst>
          </p:cNvPr>
          <p:cNvSpPr>
            <a:spLocks noGrp="1"/>
          </p:cNvSpPr>
          <p:nvPr>
            <p:ph type="title"/>
          </p:nvPr>
        </p:nvSpPr>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4: What is Economics?</a:t>
            </a:r>
          </a:p>
        </p:txBody>
      </p:sp>
      <p:sp>
        <p:nvSpPr>
          <p:cNvPr id="68610" name="Content Placeholder 2">
            <a:extLst>
              <a:ext uri="{FF2B5EF4-FFF2-40B4-BE49-F238E27FC236}">
                <a16:creationId xmlns:a16="http://schemas.microsoft.com/office/drawing/2014/main" id="{3C226482-EFC1-5248-9742-EE0BFD4A007B}"/>
              </a:ext>
            </a:extLst>
          </p:cNvPr>
          <p:cNvSpPr>
            <a:spLocks noGrp="1"/>
          </p:cNvSpPr>
          <p:nvPr>
            <p:ph idx="1"/>
          </p:nvPr>
        </p:nvSpPr>
        <p:spPr>
          <a:xfrm>
            <a:off x="685800" y="1524000"/>
            <a:ext cx="8229600" cy="4800600"/>
          </a:xfrm>
        </p:spPr>
        <p:txBody>
          <a:bodyPr/>
          <a:lstStyle/>
          <a:p>
            <a:pPr eaLnBrk="1" hangingPunct="1"/>
            <a:r>
              <a:rPr lang="en-US" altLang="en-US" dirty="0">
                <a:ea typeface="ＭＳ Ｐゴシック" panose="020B0600070205080204" pitchFamily="34" charset="-128"/>
              </a:rPr>
              <a:t>What terms do I need to know? </a:t>
            </a:r>
          </a:p>
          <a:p>
            <a:pPr lvl="1" eaLnBrk="1" hangingPunct="1"/>
            <a:r>
              <a:rPr lang="en-US" dirty="0"/>
              <a:t>Corps of Discovery</a:t>
            </a:r>
          </a:p>
          <a:p>
            <a:pPr lvl="1" eaLnBrk="1" hangingPunct="1"/>
            <a:r>
              <a:rPr lang="en-US" dirty="0"/>
              <a:t>pirogue</a:t>
            </a:r>
          </a:p>
          <a:p>
            <a:pPr lvl="1" eaLnBrk="1" hangingPunct="1"/>
            <a:r>
              <a:rPr lang="en-US" dirty="0"/>
              <a:t>flotilla</a:t>
            </a:r>
            <a:endParaRPr lang="en-US" altLang="en-US" dirty="0">
              <a:ea typeface="ＭＳ Ｐゴシック" panose="020B0600070205080204" pitchFamily="34" charset="-128"/>
            </a:endParaRPr>
          </a:p>
          <a:p>
            <a:pPr lvl="1" eaLnBrk="1" hangingPunct="1"/>
            <a:endParaRPr lang="en-US" altLang="en-US" dirty="0">
              <a:ea typeface="ＭＳ Ｐゴシック" panose="020B0600070205080204" pitchFamily="34" charset="-128"/>
            </a:endParaRPr>
          </a:p>
        </p:txBody>
      </p:sp>
      <p:sp>
        <p:nvSpPr>
          <p:cNvPr id="68611" name="Slide Number Placeholder 4">
            <a:extLst>
              <a:ext uri="{FF2B5EF4-FFF2-40B4-BE49-F238E27FC236}">
                <a16:creationId xmlns:a16="http://schemas.microsoft.com/office/drawing/2014/main" id="{BE620DF5-E0D8-C34F-93FB-CAF7F8DD8A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FCA253E-EEB4-654F-A955-034E52160727}" type="slidenum">
              <a:rPr lang="en-US" altLang="en-US" sz="1200" smtClean="0">
                <a:solidFill>
                  <a:srgbClr val="898989"/>
                </a:solidFill>
              </a:rPr>
              <a:pPr>
                <a:spcBef>
                  <a:spcPct val="0"/>
                </a:spcBef>
                <a:buFontTx/>
                <a:buNone/>
              </a:pPr>
              <a:t>4</a:t>
            </a:fld>
            <a:endParaRPr lang="en-US" altLang="en-US" sz="1200">
              <a:solidFill>
                <a:srgbClr val="898989"/>
              </a:solidFill>
            </a:endParaRPr>
          </a:p>
        </p:txBody>
      </p:sp>
    </p:spTree>
    <p:extLst>
      <p:ext uri="{BB962C8B-B14F-4D97-AF65-F5344CB8AC3E}">
        <p14:creationId xmlns:p14="http://schemas.microsoft.com/office/powerpoint/2010/main" val="1143273086"/>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3100" dirty="0"/>
              <a:t>In 1803, Jefferson asked Congress to fund an expedition explore the land to the Pacific Ocean, as he was interested in the West’s geography.</a:t>
            </a:r>
          </a:p>
          <a:p>
            <a:r>
              <a:rPr lang="en-US" sz="3100" dirty="0"/>
              <a:t>Jefferson asked Meriwether Lewis to lead the exploration party, and Lewis asked retired army friend William Clark to share the command.</a:t>
            </a:r>
          </a:p>
          <a:p>
            <a:r>
              <a:rPr lang="en-US" sz="3100" dirty="0"/>
              <a:t>In May 1804, the expedition, known as the </a:t>
            </a:r>
            <a:r>
              <a:rPr lang="en-US" sz="3100" b="1" dirty="0"/>
              <a:t>Corps of Discovery</a:t>
            </a:r>
            <a:r>
              <a:rPr lang="en-US" sz="3100" dirty="0"/>
              <a:t>, set out with 45 men in a large keelboat and two smaller </a:t>
            </a:r>
            <a:r>
              <a:rPr lang="en-US" sz="3100" b="1" dirty="0"/>
              <a:t>pirogues</a:t>
            </a:r>
            <a:r>
              <a:rPr lang="en-US" sz="3100" dirty="0"/>
              <a:t> (canoe-shaped boats) on the Missouri River.</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dirty="0"/>
              <a:t>The Lewis and Clark Expedition</a:t>
            </a:r>
          </a:p>
        </p:txBody>
      </p:sp>
    </p:spTree>
    <p:extLst>
      <p:ext uri="{BB962C8B-B14F-4D97-AF65-F5344CB8AC3E}">
        <p14:creationId xmlns:p14="http://schemas.microsoft.com/office/powerpoint/2010/main" val="220271853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2800" dirty="0"/>
              <a:t>A year into their journey, the Corps was joined by Toussaint Charbonneau and Sacagawea, who served as guides and interpreters, along with their infant son, Jean Baptiste.</a:t>
            </a:r>
          </a:p>
          <a:p>
            <a:r>
              <a:rPr lang="en-US" sz="2800" dirty="0"/>
              <a:t>Sacagawea was a Shoshoni and had been raised in the West, and her experience helped guide the group to the Rocky Mountains as well as gain assistance from indigenous people they encountered.</a:t>
            </a:r>
          </a:p>
          <a:p>
            <a:r>
              <a:rPr lang="en-US" sz="2800" dirty="0"/>
              <a:t>The Corps traveled over 4,000 miles to reach the Pacific Ocean, built a fort in present-day Oregon to spend the winter of 1805.</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6</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fontScale="90000"/>
          </a:bodyPr>
          <a:lstStyle/>
          <a:p>
            <a:r>
              <a:rPr lang="en-US" dirty="0"/>
              <a:t>The Lewis and Clark Expedition Pt. 2</a:t>
            </a:r>
          </a:p>
        </p:txBody>
      </p:sp>
    </p:spTree>
    <p:extLst>
      <p:ext uri="{BB962C8B-B14F-4D97-AF65-F5344CB8AC3E}">
        <p14:creationId xmlns:p14="http://schemas.microsoft.com/office/powerpoint/2010/main" val="161203035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3000" dirty="0"/>
              <a:t>They survived by trading with the nearby Clatsop people, and when the snow in the Rocky Mountains thawed, the Corps headed home.</a:t>
            </a:r>
          </a:p>
          <a:p>
            <a:r>
              <a:rPr lang="en-US" sz="3000" dirty="0"/>
              <a:t>They returned in September 1806 with journals, maps, and sketches detailing their encounters, and the Corps also claimed the land west of the Rocky Mountains for the United States.</a:t>
            </a:r>
          </a:p>
          <a:p>
            <a:r>
              <a:rPr lang="en-US" sz="3000" dirty="0"/>
              <a:t>Lewis was later named governor of the Louisiana Territory, and Clark was made the Indian agent for the West and brigadier general of the territory’s militia.</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7</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fontScale="90000"/>
          </a:bodyPr>
          <a:lstStyle/>
          <a:p>
            <a:r>
              <a:rPr lang="en-US" dirty="0"/>
              <a:t>The Lewis and Clark Expedition Pt. 3</a:t>
            </a:r>
          </a:p>
        </p:txBody>
      </p:sp>
    </p:spTree>
    <p:extLst>
      <p:ext uri="{BB962C8B-B14F-4D97-AF65-F5344CB8AC3E}">
        <p14:creationId xmlns:p14="http://schemas.microsoft.com/office/powerpoint/2010/main" val="306280254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Jefferson wanted another expedition to explore the southwest territory to establish the border between Spanish and American claims.</a:t>
            </a:r>
          </a:p>
          <a:p>
            <a:r>
              <a:rPr lang="en-US" dirty="0"/>
              <a:t>He also wanted to understand the ecology and geography of the region.</a:t>
            </a:r>
          </a:p>
          <a:p>
            <a:r>
              <a:rPr lang="en-US" dirty="0"/>
              <a:t>Jefferson’s first choice for the task was scientist William Dunbar of Natchez, Mississippi.</a:t>
            </a:r>
          </a:p>
          <a:p>
            <a:r>
              <a:rPr lang="en-US" dirty="0"/>
              <a:t>Dunbar asked Dr. George Hunter, a chemist, to assist him in a trial run.</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8</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dirty="0"/>
              <a:t>Exploring the Red River</a:t>
            </a:r>
          </a:p>
        </p:txBody>
      </p:sp>
    </p:spTree>
    <p:extLst>
      <p:ext uri="{BB962C8B-B14F-4D97-AF65-F5344CB8AC3E}">
        <p14:creationId xmlns:p14="http://schemas.microsoft.com/office/powerpoint/2010/main" val="195253902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fade">
                                      <p:cBhvr>
                                        <p:cTn id="22" dur="500"/>
                                        <p:tgtEl>
                                          <p:spTgt spid="27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Due to a possible conflict with the Osage up the Red River, Dunbar and Hunter led a small group up the Ouachita River in present-day Louisiana and Arkansas in October 1804. </a:t>
            </a:r>
          </a:p>
          <a:p>
            <a:r>
              <a:rPr lang="en-US" dirty="0"/>
              <a:t>The group traveled north to the Ozark Mountains on a three-month journey providing the first written details of the region.</a:t>
            </a:r>
          </a:p>
          <a:p>
            <a:r>
              <a:rPr lang="en-US" dirty="0"/>
              <a:t>These records provided the scientists with much to study, including the presence of microorganisms in natural hot springs.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9</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dirty="0"/>
              <a:t>The Dunbar-Hunter Expedition</a:t>
            </a:r>
          </a:p>
        </p:txBody>
      </p:sp>
    </p:spTree>
    <p:extLst>
      <p:ext uri="{BB962C8B-B14F-4D97-AF65-F5344CB8AC3E}">
        <p14:creationId xmlns:p14="http://schemas.microsoft.com/office/powerpoint/2010/main" val="40812171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12649</TotalTime>
  <Words>1045</Words>
  <Application>Microsoft Macintosh PowerPoint</Application>
  <PresentationFormat>On-screen Show (4:3)</PresentationFormat>
  <Paragraphs>74</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Helvetica</vt:lpstr>
      <vt:lpstr>Wingdings</vt:lpstr>
      <vt:lpstr>Office Theme</vt:lpstr>
      <vt:lpstr>PowerPoint Presentation</vt:lpstr>
      <vt:lpstr>PowerPoint Presentation</vt:lpstr>
      <vt:lpstr>Section 4: Exploring the Louisiana Purchase</vt:lpstr>
      <vt:lpstr>Section 4: What is Economics?</vt:lpstr>
      <vt:lpstr>The Lewis and Clark Expedition</vt:lpstr>
      <vt:lpstr>The Lewis and Clark Expedition Pt. 2</vt:lpstr>
      <vt:lpstr>The Lewis and Clark Expedition Pt. 3</vt:lpstr>
      <vt:lpstr>Exploring the Red River</vt:lpstr>
      <vt:lpstr>The Dunbar-Hunter Expedition</vt:lpstr>
      <vt:lpstr>The Red River Expedition</vt:lpstr>
      <vt:lpstr>The Red River Expedition Pt. 2</vt:lpstr>
      <vt:lpstr>The Pike-Wilkinson Expedition</vt:lpstr>
      <vt:lpstr>The Pike-Wilkinson Expedition Pt. 2</vt:lpstr>
      <vt:lpstr>The Sibley Expedition</vt:lpstr>
      <vt:lpstr>PowerPoint Presentation</vt:lpstr>
    </vt:vector>
  </TitlesOfParts>
  <Manager/>
  <Company>Clairmont Press,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United States and Louisiana: The Early Republic through the Reconstruction (2)</dc:title>
  <dc:subject>©2023 Clairmont Press</dc:subject>
  <dc:creator/>
  <cp:keywords/>
  <dc:description>Study presentation to accompany student textbook. </dc:description>
  <cp:lastModifiedBy>Emmett Mullins</cp:lastModifiedBy>
  <cp:revision>456</cp:revision>
  <dcterms:created xsi:type="dcterms:W3CDTF">2010-06-02T19:20:05Z</dcterms:created>
  <dcterms:modified xsi:type="dcterms:W3CDTF">2023-11-09T20:16:01Z</dcterms:modified>
  <cp:category/>
</cp:coreProperties>
</file>