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Lst>
  <p:notesMasterIdLst>
    <p:notesMasterId r:id="rId9"/>
  </p:notesMasterIdLst>
  <p:sldIdLst>
    <p:sldId id="299" r:id="rId2"/>
    <p:sldId id="292" r:id="rId3"/>
    <p:sldId id="293" r:id="rId4"/>
    <p:sldId id="294" r:id="rId5"/>
    <p:sldId id="295" r:id="rId6"/>
    <p:sldId id="296" r:id="rId7"/>
    <p:sldId id="300"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rebuchet MS"/>
          <a:ea typeface="Trebuchet MS"/>
          <a:cs typeface="Trebuchet M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rebuchet MS"/>
          <a:ea typeface="Trebuchet MS"/>
          <a:cs typeface="Trebuchet M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Trebuchet MS"/>
          <a:ea typeface="Trebuchet MS"/>
          <a:cs typeface="Trebuchet M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81"/>
    <p:restoredTop sz="92180"/>
  </p:normalViewPr>
  <p:slideViewPr>
    <p:cSldViewPr snapToGrid="0" snapToObjects="1">
      <p:cViewPr varScale="1">
        <p:scale>
          <a:sx n="142" d="100"/>
          <a:sy n="142" d="100"/>
        </p:scale>
        <p:origin x="2064" y="1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6" name="Shape 56"/>
          <p:cNvSpPr>
            <a:spLocks noGrp="1" noRot="1" noChangeAspect="1"/>
          </p:cNvSpPr>
          <p:nvPr>
            <p:ph type="sldImg"/>
          </p:nvPr>
        </p:nvSpPr>
        <p:spPr>
          <a:xfrm>
            <a:off x="1143000" y="685800"/>
            <a:ext cx="4572000" cy="3429000"/>
          </a:xfrm>
          <a:prstGeom prst="rect">
            <a:avLst/>
          </a:prstGeom>
        </p:spPr>
        <p:txBody>
          <a:bodyPr/>
          <a:lstStyle/>
          <a:p>
            <a:endParaRPr/>
          </a:p>
        </p:txBody>
      </p:sp>
      <p:sp>
        <p:nvSpPr>
          <p:cNvPr id="57" name="Shape 5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05692704"/>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The x-axis represents months; the y-axis shows temperature on the left and inches of precipitation on the right. </a:t>
            </a:r>
          </a:p>
        </p:txBody>
      </p:sp>
    </p:spTree>
    <p:extLst>
      <p:ext uri="{BB962C8B-B14F-4D97-AF65-F5344CB8AC3E}">
        <p14:creationId xmlns:p14="http://schemas.microsoft.com/office/powerpoint/2010/main" val="4294240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high around 93 degrees; average low around 72 degrees</a:t>
            </a:r>
          </a:p>
          <a:p>
            <a:r>
              <a:rPr lang="en-US" dirty="0"/>
              <a:t>August is typically the driest month, and June is the wettest. </a:t>
            </a:r>
          </a:p>
          <a:p>
            <a:endParaRPr lang="en-US" dirty="0"/>
          </a:p>
        </p:txBody>
      </p:sp>
    </p:spTree>
    <p:extLst>
      <p:ext uri="{BB962C8B-B14F-4D97-AF65-F5344CB8AC3E}">
        <p14:creationId xmlns:p14="http://schemas.microsoft.com/office/powerpoint/2010/main" val="2538745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greatest variance is in August, although it is almost the same all year at about 20 degrees difference. </a:t>
            </a:r>
          </a:p>
        </p:txBody>
      </p:sp>
    </p:spTree>
    <p:extLst>
      <p:ext uri="{BB962C8B-B14F-4D97-AF65-F5344CB8AC3E}">
        <p14:creationId xmlns:p14="http://schemas.microsoft.com/office/powerpoint/2010/main" val="3338272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will vary. You may want to select some students questions and answers for class discussion. </a:t>
            </a:r>
          </a:p>
        </p:txBody>
      </p:sp>
    </p:spTree>
    <p:extLst>
      <p:ext uri="{BB962C8B-B14F-4D97-AF65-F5344CB8AC3E}">
        <p14:creationId xmlns:p14="http://schemas.microsoft.com/office/powerpoint/2010/main" val="3787243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may vary but students should be able to explain how they determined which professions would find this information most useful. Examples include farmers, landscapers, power company employees, water department employees</a:t>
            </a:r>
            <a:r>
              <a:rPr lang="en-US"/>
              <a:t>, etc. </a:t>
            </a:r>
            <a:endParaRPr lang="en-US" dirty="0"/>
          </a:p>
        </p:txBody>
      </p:sp>
    </p:spTree>
    <p:extLst>
      <p:ext uri="{BB962C8B-B14F-4D97-AF65-F5344CB8AC3E}">
        <p14:creationId xmlns:p14="http://schemas.microsoft.com/office/powerpoint/2010/main" val="245686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515499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340632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15138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778240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18864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93414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256749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357572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1" name="Shape 31"/>
          <p:cNvSpPr>
            <a:spLocks noGrp="1"/>
          </p:cNvSpPr>
          <p:nvPr>
            <p:ph type="body" sz="half" idx="1"/>
          </p:nvPr>
        </p:nvSpPr>
        <p:spPr>
          <a:xfrm>
            <a:off x="457200" y="1600200"/>
            <a:ext cx="4038600" cy="4525963"/>
          </a:xfrm>
          <a:prstGeom prst="rect">
            <a:avLst/>
          </a:prstGeom>
        </p:spPr>
        <p:txBody>
          <a:bodyPr/>
          <a:lstStyle>
            <a:lvl1pPr marL="342900" indent="-342900">
              <a:lnSpc>
                <a:spcPct val="100000"/>
              </a:lnSpc>
              <a:spcBef>
                <a:spcPts val="600"/>
              </a:spcBef>
              <a:defRPr sz="2800"/>
            </a:lvl1pPr>
            <a:lvl2pPr marL="790575" indent="-333375">
              <a:lnSpc>
                <a:spcPct val="100000"/>
              </a:lnSpc>
              <a:spcBef>
                <a:spcPts val="600"/>
              </a:spcBef>
              <a:defRPr sz="2800"/>
            </a:lvl2pPr>
            <a:lvl3pPr marL="1234439" indent="-320039">
              <a:lnSpc>
                <a:spcPct val="100000"/>
              </a:lnSpc>
              <a:spcBef>
                <a:spcPts val="600"/>
              </a:spcBef>
              <a:defRPr sz="2800"/>
            </a:lvl3pPr>
            <a:lvl4pPr marL="1727200" indent="-355600">
              <a:lnSpc>
                <a:spcPct val="100000"/>
              </a:lnSpc>
              <a:spcBef>
                <a:spcPts val="600"/>
              </a:spcBef>
              <a:defRPr sz="2800"/>
            </a:lvl4pPr>
            <a:lvl5pPr marL="2184400" indent="-355600">
              <a:lnSpc>
                <a:spcPct val="100000"/>
              </a:lnSpc>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
        <p:nvSpPr>
          <p:cNvPr id="33" name="Shape 33"/>
          <p:cNvSpPr>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10058501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857412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181561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505669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2868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852864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2251141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dirty="0"/>
              <a:t>11/9/23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140939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43227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11/9/23</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939712783"/>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60" name="Shape 60"/>
          <p:cNvSpPr/>
          <p:nvPr/>
        </p:nvSpPr>
        <p:spPr>
          <a:xfrm>
            <a:off x="7543800" y="6545790"/>
            <a:ext cx="1600200" cy="24622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rPr dirty="0"/>
              <a:t>© 20</a:t>
            </a:r>
            <a:r>
              <a:rPr lang="en-US" dirty="0"/>
              <a:t>23</a:t>
            </a:r>
            <a:r>
              <a:rPr dirty="0"/>
              <a:t> Clairmont Press</a:t>
            </a:r>
          </a:p>
        </p:txBody>
      </p:sp>
      <p:sp>
        <p:nvSpPr>
          <p:cNvPr id="6" name="Shape 59">
            <a:extLst>
              <a:ext uri="{FF2B5EF4-FFF2-40B4-BE49-F238E27FC236}">
                <a16:creationId xmlns:a16="http://schemas.microsoft.com/office/drawing/2014/main" id="{B63CE2EC-53D4-6348-9DFE-68F417C48EBD}"/>
              </a:ext>
            </a:extLst>
          </p:cNvPr>
          <p:cNvSpPr/>
          <p:nvPr/>
        </p:nvSpPr>
        <p:spPr>
          <a:xfrm>
            <a:off x="0" y="4451579"/>
            <a:ext cx="9141246" cy="1446550"/>
          </a:xfrm>
          <a:prstGeom prst="rect">
            <a:avLst/>
          </a:prstGeom>
          <a:solidFill>
            <a:srgbClr val="DCE6F2">
              <a:alpha val="32000"/>
            </a:srgbClr>
          </a:solidFill>
          <a:ln w="12700">
            <a:miter lim="400000"/>
          </a:ln>
          <a:extLst>
            <a:ext uri="{C572A759-6A51-4108-AA02-DFA0A04FC94B}">
              <ma14:wrappingTextBoxFlag xmlns:ma14="http://schemas.microsoft.com/office/mac/drawingml/2011/main" xmlns="" val="1"/>
            </a:ext>
          </a:extLst>
        </p:spPr>
        <p:txBody>
          <a:bodyPr lIns="45719" rIns="45719">
            <a:spAutoFit/>
          </a:bodyPr>
          <a:lstStyle/>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SMART SKILLS</a:t>
            </a:r>
          </a:p>
          <a:p>
            <a:pPr algn="r">
              <a:defRPr sz="3200">
                <a:solidFill>
                  <a:srgbClr val="FFFFFF"/>
                </a:solidFill>
                <a:effectLst>
                  <a:outerShdw blurRad="38100" dist="19050" dir="2700000" rotWithShape="0">
                    <a:srgbClr val="000000">
                      <a:alpha val="40000"/>
                    </a:srgbClr>
                  </a:outerShdw>
                </a:effectLst>
              </a:defRPr>
            </a:pPr>
            <a:r>
              <a:rPr lang="en-US" sz="4400" b="1" dirty="0">
                <a:ln w="3175">
                  <a:solidFill>
                    <a:schemeClr val="tx1"/>
                  </a:solidFill>
                </a:ln>
              </a:rPr>
              <a:t>Week 2 </a:t>
            </a:r>
            <a:r>
              <a:rPr lang="mr-IN" sz="4400" b="1" dirty="0">
                <a:ln w="3175">
                  <a:solidFill>
                    <a:schemeClr val="tx1"/>
                  </a:solidFill>
                </a:ln>
              </a:rPr>
              <a:t>–</a:t>
            </a:r>
            <a:r>
              <a:rPr lang="en-US" sz="4400" b="1" dirty="0">
                <a:ln w="3175">
                  <a:solidFill>
                    <a:schemeClr val="tx1"/>
                  </a:solidFill>
                </a:ln>
              </a:rPr>
              <a:t> Charts/Graphs 1</a:t>
            </a:r>
            <a:endParaRPr sz="4400" b="1" dirty="0">
              <a:ln w="3175">
                <a:solidFill>
                  <a:schemeClr val="tx1"/>
                </a:solidFill>
              </a:ln>
            </a:endParaRPr>
          </a:p>
        </p:txBody>
      </p:sp>
      <p:pic>
        <p:nvPicPr>
          <p:cNvPr id="3" name="Picture 2" descr="A close up of a book&#10;&#10;Description automatically generated">
            <a:extLst>
              <a:ext uri="{FF2B5EF4-FFF2-40B4-BE49-F238E27FC236}">
                <a16:creationId xmlns:a16="http://schemas.microsoft.com/office/drawing/2014/main" id="{82268F1B-81AA-477E-002E-E965A759D9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278" y="2002972"/>
            <a:ext cx="6929445" cy="2203145"/>
          </a:xfrm>
          <a:prstGeom prst="rect">
            <a:avLst/>
          </a:prstGeom>
          <a:effectLst>
            <a:glow rad="444500">
              <a:schemeClr val="bg1">
                <a:alpha val="32000"/>
              </a:schemeClr>
            </a:glow>
            <a:outerShdw blurRad="63500" sx="102000" sy="102000" algn="ctr" rotWithShape="0">
              <a:schemeClr val="tx1">
                <a:alpha val="40000"/>
              </a:schemeClr>
            </a:outerShdw>
          </a:effectLst>
        </p:spPr>
      </p:pic>
    </p:spTree>
    <p:extLst>
      <p:ext uri="{BB962C8B-B14F-4D97-AF65-F5344CB8AC3E}">
        <p14:creationId xmlns:p14="http://schemas.microsoft.com/office/powerpoint/2010/main" val="976569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0-#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hape 69"/>
          <p:cNvSpPr>
            <a:spLocks noGrp="1"/>
          </p:cNvSpPr>
          <p:nvPr>
            <p:ph type="body" sz="half" idx="1"/>
          </p:nvPr>
        </p:nvSpPr>
        <p:spPr>
          <a:xfrm>
            <a:off x="313764" y="5564094"/>
            <a:ext cx="8229600" cy="660400"/>
          </a:xfrm>
        </p:spPr>
        <p:txBody>
          <a:bodyPr/>
          <a:lstStyle/>
          <a:p>
            <a:pPr marL="0" lvl="1" indent="0" eaLnBrk="1" hangingPunct="1">
              <a:lnSpc>
                <a:spcPct val="100000"/>
              </a:lnSpc>
              <a:buFont typeface="Wingdings" pitchFamily="2" charset="2"/>
              <a:buNone/>
            </a:pPr>
            <a:r>
              <a:rPr lang="en-US" altLang="en-US" sz="1600" dirty="0">
                <a:latin typeface="Trebuchet MS" pitchFamily="34" charset="0"/>
                <a:ea typeface="Trebuchet MS" pitchFamily="34" charset="0"/>
                <a:cs typeface="Trebuchet MS" pitchFamily="34" charset="0"/>
              </a:rPr>
              <a:t>Study the graph. What do you notice? What information is contained on the x-axis and y-axis?</a:t>
            </a:r>
          </a:p>
        </p:txBody>
      </p:sp>
      <p:sp>
        <p:nvSpPr>
          <p:cNvPr id="70" name="Shape 70"/>
          <p:cNvSpPr>
            <a:spLocks noGrp="1"/>
          </p:cNvSpPr>
          <p:nvPr>
            <p:ph type="sldNum" sz="quarter" idx="2"/>
          </p:nvPr>
        </p:nvSpPr>
        <p:spPr>
          <a:xfrm>
            <a:off x="8631238" y="6527800"/>
            <a:ext cx="207962" cy="295275"/>
          </a:xfrm>
          <a:prstGeom prst="rect">
            <a:avLst/>
          </a:prstGeom>
          <a:noFill/>
          <a:ln w="12700">
            <a:miter lim="400000"/>
          </a:ln>
          <a:extLst>
            <a:ext uri="{C572A759-6A51-4108-AA02-DFA0A04FC94B}"/>
          </a:extLst>
        </p:spPr>
        <p:txBody>
          <a:bodyPr/>
          <a:lstStyle/>
          <a:p>
            <a:pPr fontAlgn="auto">
              <a:spcBef>
                <a:spcPts val="0"/>
              </a:spcBef>
              <a:spcAft>
                <a:spcPts val="0"/>
              </a:spcAft>
              <a:defRPr/>
            </a:pPr>
            <a:fld id="{C17A0E6C-C386-4C32-A84C-245AC51C8CAC}" type="slidenum">
              <a:rPr kern="0">
                <a:latin typeface="+mj-lt"/>
                <a:ea typeface="+mj-ea"/>
                <a:cs typeface="+mj-cs"/>
                <a:sym typeface="Calibri"/>
              </a:rPr>
              <a:pPr fontAlgn="auto">
                <a:spcBef>
                  <a:spcPts val="0"/>
                </a:spcBef>
                <a:spcAft>
                  <a:spcPts val="0"/>
                </a:spcAft>
                <a:defRPr/>
              </a:pPr>
              <a:t>2</a:t>
            </a:fld>
            <a:endParaRPr kern="0">
              <a:latin typeface="+mj-lt"/>
              <a:ea typeface="+mj-ea"/>
              <a:cs typeface="+mj-cs"/>
              <a:sym typeface="Calibri"/>
            </a:endParaRPr>
          </a:p>
        </p:txBody>
      </p:sp>
      <p:sp>
        <p:nvSpPr>
          <p:cNvPr id="68" name="Shape 68"/>
          <p:cNvSpPr>
            <a:spLocks noGrp="1"/>
          </p:cNvSpPr>
          <p:nvPr>
            <p:ph type="title"/>
          </p:nvPr>
        </p:nvSpPr>
        <p:spPr>
          <a:xfrm>
            <a:off x="0" y="0"/>
            <a:ext cx="8229600" cy="1143000"/>
          </a:xfrm>
        </p:spPr>
        <p:txBody>
          <a:bodyPr vert="horz" wrap="square" tIns="45720" bIns="45720" numCol="1" anchorCtr="0" compatLnSpc="1">
            <a:prstTxWarp prst="textNoShape">
              <a:avLst/>
            </a:prstTxWarp>
          </a:bodyPr>
          <a:lstStyle/>
          <a:p>
            <a:pPr defTabSz="868363" eaLnBrk="1" hangingPunct="1">
              <a:defRPr/>
            </a:pPr>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Monday</a:t>
            </a:r>
          </a:p>
        </p:txBody>
      </p:sp>
      <p:pic>
        <p:nvPicPr>
          <p:cNvPr id="7" name="Picture 6" descr=" ">
            <a:extLst>
              <a:ext uri="{FF2B5EF4-FFF2-40B4-BE49-F238E27FC236}">
                <a16:creationId xmlns:a16="http://schemas.microsoft.com/office/drawing/2014/main" id="{022C66FF-8451-0D25-0E7B-BE1A9CA85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3" y="1143000"/>
            <a:ext cx="7243482" cy="3608294"/>
          </a:xfrm>
          <a:prstGeom prst="rect">
            <a:avLst/>
          </a:prstGeom>
        </p:spPr>
      </p:pic>
      <p:sp>
        <p:nvSpPr>
          <p:cNvPr id="8" name="TextBox 7">
            <a:extLst>
              <a:ext uri="{FF2B5EF4-FFF2-40B4-BE49-F238E27FC236}">
                <a16:creationId xmlns:a16="http://schemas.microsoft.com/office/drawing/2014/main" id="{41E52807-C94D-2502-C03B-D047F7E19AC5}"/>
              </a:ext>
            </a:extLst>
          </p:cNvPr>
          <p:cNvSpPr txBox="1"/>
          <p:nvPr/>
        </p:nvSpPr>
        <p:spPr>
          <a:xfrm>
            <a:off x="1940858" y="773668"/>
            <a:ext cx="4347883" cy="369332"/>
          </a:xfrm>
          <a:prstGeom prst="rect">
            <a:avLst/>
          </a:prstGeom>
          <a:noFill/>
        </p:spPr>
        <p:txBody>
          <a:bodyPr wrap="square" rtlCol="0">
            <a:spAutoFit/>
          </a:bodyPr>
          <a:lstStyle/>
          <a:p>
            <a:r>
              <a:rPr lang="en-US" b="1" dirty="0">
                <a:latin typeface="Futura Condensed ExtraBold" panose="020B0602020204020303" pitchFamily="34" charset="-79"/>
                <a:cs typeface="Futura Condensed ExtraBold" panose="020B0602020204020303" pitchFamily="34" charset="-79"/>
              </a:rPr>
              <a:t>Climograph for Shreveport, Louisiana</a:t>
            </a:r>
          </a:p>
        </p:txBody>
      </p:sp>
    </p:spTree>
    <p:extLst>
      <p:ext uri="{BB962C8B-B14F-4D97-AF65-F5344CB8AC3E}">
        <p14:creationId xmlns:p14="http://schemas.microsoft.com/office/powerpoint/2010/main" val="35451629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hape 69"/>
          <p:cNvSpPr>
            <a:spLocks noGrp="1"/>
          </p:cNvSpPr>
          <p:nvPr>
            <p:ph type="body" sz="half" idx="1"/>
          </p:nvPr>
        </p:nvSpPr>
        <p:spPr>
          <a:xfrm>
            <a:off x="401638" y="5233894"/>
            <a:ext cx="8229600" cy="660400"/>
          </a:xfrm>
        </p:spPr>
        <p:txBody>
          <a:bodyPr/>
          <a:lstStyle/>
          <a:p>
            <a:pPr marL="0" lvl="1" indent="0" eaLnBrk="1" hangingPunct="1">
              <a:lnSpc>
                <a:spcPct val="100000"/>
              </a:lnSpc>
              <a:buFont typeface="Wingdings" pitchFamily="2" charset="2"/>
              <a:buNone/>
            </a:pPr>
            <a:r>
              <a:rPr lang="en-US" altLang="en-US" sz="1600" dirty="0">
                <a:latin typeface="Trebuchet MS" pitchFamily="34" charset="0"/>
                <a:ea typeface="Trebuchet MS" pitchFamily="34" charset="0"/>
                <a:cs typeface="Trebuchet MS" pitchFamily="34" charset="0"/>
              </a:rPr>
              <a:t>Based on the graph, what is the average high temperature for Shreveport in summer? What is the average low temperature? When is the driest month? When is the wettest?  </a:t>
            </a:r>
          </a:p>
        </p:txBody>
      </p:sp>
      <p:sp>
        <p:nvSpPr>
          <p:cNvPr id="70" name="Shape 70"/>
          <p:cNvSpPr>
            <a:spLocks noGrp="1"/>
          </p:cNvSpPr>
          <p:nvPr>
            <p:ph type="sldNum" sz="quarter" idx="2"/>
          </p:nvPr>
        </p:nvSpPr>
        <p:spPr>
          <a:xfrm>
            <a:off x="8631238" y="6527800"/>
            <a:ext cx="207962" cy="295275"/>
          </a:xfrm>
          <a:prstGeom prst="rect">
            <a:avLst/>
          </a:prstGeom>
          <a:noFill/>
          <a:ln w="12700">
            <a:miter lim="400000"/>
          </a:ln>
          <a:extLst>
            <a:ext uri="{C572A759-6A51-4108-AA02-DFA0A04FC94B}"/>
          </a:extLst>
        </p:spPr>
        <p:txBody>
          <a:bodyPr/>
          <a:lstStyle/>
          <a:p>
            <a:pPr fontAlgn="auto">
              <a:spcBef>
                <a:spcPts val="0"/>
              </a:spcBef>
              <a:spcAft>
                <a:spcPts val="0"/>
              </a:spcAft>
              <a:defRPr/>
            </a:pPr>
            <a:fld id="{700E7182-06FC-42BB-9A85-E63641A56F8D}" type="slidenum">
              <a:rPr kern="0">
                <a:latin typeface="+mj-lt"/>
                <a:ea typeface="+mj-ea"/>
                <a:cs typeface="+mj-cs"/>
                <a:sym typeface="Calibri"/>
              </a:rPr>
              <a:pPr fontAlgn="auto">
                <a:spcBef>
                  <a:spcPts val="0"/>
                </a:spcBef>
                <a:spcAft>
                  <a:spcPts val="0"/>
                </a:spcAft>
                <a:defRPr/>
              </a:pPr>
              <a:t>3</a:t>
            </a:fld>
            <a:endParaRPr kern="0">
              <a:latin typeface="+mj-lt"/>
              <a:ea typeface="+mj-ea"/>
              <a:cs typeface="+mj-cs"/>
              <a:sym typeface="Calibri"/>
            </a:endParaRPr>
          </a:p>
        </p:txBody>
      </p:sp>
      <p:sp>
        <p:nvSpPr>
          <p:cNvPr id="68" name="Shape 68"/>
          <p:cNvSpPr>
            <a:spLocks noGrp="1"/>
          </p:cNvSpPr>
          <p:nvPr>
            <p:ph type="title"/>
          </p:nvPr>
        </p:nvSpPr>
        <p:spPr>
          <a:xfrm>
            <a:off x="0" y="0"/>
            <a:ext cx="8686800" cy="1143000"/>
          </a:xfrm>
        </p:spPr>
        <p:txBody>
          <a:bodyPr vert="horz" wrap="square" tIns="45720" bIns="45720" numCol="1" anchorCtr="0" compatLnSpc="1">
            <a:prstTxWarp prst="textNoShape">
              <a:avLst/>
            </a:prstTxWarp>
          </a:bodyPr>
          <a:lstStyle/>
          <a:p>
            <a:pPr defTabSz="868363" eaLnBrk="1" hangingPunct="1">
              <a:defRPr/>
            </a:pPr>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Tuesday</a:t>
            </a:r>
          </a:p>
        </p:txBody>
      </p:sp>
      <p:pic>
        <p:nvPicPr>
          <p:cNvPr id="3" name="Picture 2" descr=" ">
            <a:extLst>
              <a:ext uri="{FF2B5EF4-FFF2-40B4-BE49-F238E27FC236}">
                <a16:creationId xmlns:a16="http://schemas.microsoft.com/office/drawing/2014/main" id="{BC82A78E-2E89-D44A-ED3B-2DB6A3296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3" y="1143000"/>
            <a:ext cx="7243482" cy="3608294"/>
          </a:xfrm>
          <a:prstGeom prst="rect">
            <a:avLst/>
          </a:prstGeom>
        </p:spPr>
      </p:pic>
      <p:sp>
        <p:nvSpPr>
          <p:cNvPr id="7" name="TextBox 6">
            <a:extLst>
              <a:ext uri="{FF2B5EF4-FFF2-40B4-BE49-F238E27FC236}">
                <a16:creationId xmlns:a16="http://schemas.microsoft.com/office/drawing/2014/main" id="{478D87A9-F387-A6F3-5197-F29184F55E06}"/>
              </a:ext>
            </a:extLst>
          </p:cNvPr>
          <p:cNvSpPr txBox="1"/>
          <p:nvPr/>
        </p:nvSpPr>
        <p:spPr>
          <a:xfrm>
            <a:off x="1940858" y="773668"/>
            <a:ext cx="4347883" cy="369332"/>
          </a:xfrm>
          <a:prstGeom prst="rect">
            <a:avLst/>
          </a:prstGeom>
          <a:noFill/>
        </p:spPr>
        <p:txBody>
          <a:bodyPr wrap="square" rtlCol="0">
            <a:spAutoFit/>
          </a:bodyPr>
          <a:lstStyle/>
          <a:p>
            <a:r>
              <a:rPr lang="en-US" b="1" dirty="0">
                <a:latin typeface="Futura Condensed ExtraBold" panose="020B0602020204020303" pitchFamily="34" charset="-79"/>
                <a:cs typeface="Futura Condensed ExtraBold" panose="020B0602020204020303" pitchFamily="34" charset="-79"/>
              </a:rPr>
              <a:t>Climograph for Shreveport, Louisiana</a:t>
            </a:r>
          </a:p>
        </p:txBody>
      </p:sp>
    </p:spTree>
    <p:extLst>
      <p:ext uri="{BB962C8B-B14F-4D97-AF65-F5344CB8AC3E}">
        <p14:creationId xmlns:p14="http://schemas.microsoft.com/office/powerpoint/2010/main" val="20686788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sldNum" sz="quarter" idx="2"/>
          </p:nvPr>
        </p:nvSpPr>
        <p:spPr>
          <a:xfrm>
            <a:off x="8631238" y="6527800"/>
            <a:ext cx="207962" cy="295275"/>
          </a:xfrm>
          <a:prstGeom prst="rect">
            <a:avLst/>
          </a:prstGeom>
          <a:noFill/>
          <a:ln w="12700">
            <a:miter lim="400000"/>
          </a:ln>
          <a:extLst>
            <a:ext uri="{C572A759-6A51-4108-AA02-DFA0A04FC94B}"/>
          </a:extLst>
        </p:spPr>
        <p:txBody>
          <a:bodyPr/>
          <a:lstStyle/>
          <a:p>
            <a:pPr fontAlgn="auto">
              <a:spcBef>
                <a:spcPts val="0"/>
              </a:spcBef>
              <a:spcAft>
                <a:spcPts val="0"/>
              </a:spcAft>
              <a:defRPr/>
            </a:pPr>
            <a:fld id="{46E04BA7-DE0A-47C6-A6EA-A2EE823A4386}" type="slidenum">
              <a:rPr kern="0">
                <a:latin typeface="+mj-lt"/>
                <a:ea typeface="+mj-ea"/>
                <a:cs typeface="+mj-cs"/>
                <a:sym typeface="Calibri"/>
              </a:rPr>
              <a:pPr fontAlgn="auto">
                <a:spcBef>
                  <a:spcPts val="0"/>
                </a:spcBef>
                <a:spcAft>
                  <a:spcPts val="0"/>
                </a:spcAft>
                <a:defRPr/>
              </a:pPr>
              <a:t>4</a:t>
            </a:fld>
            <a:endParaRPr kern="0">
              <a:latin typeface="+mj-lt"/>
              <a:ea typeface="+mj-ea"/>
              <a:cs typeface="+mj-cs"/>
              <a:sym typeface="Calibri"/>
            </a:endParaRPr>
          </a:p>
        </p:txBody>
      </p:sp>
      <p:sp>
        <p:nvSpPr>
          <p:cNvPr id="68" name="Shape 68"/>
          <p:cNvSpPr>
            <a:spLocks noGrp="1"/>
          </p:cNvSpPr>
          <p:nvPr>
            <p:ph type="title"/>
          </p:nvPr>
        </p:nvSpPr>
        <p:spPr>
          <a:xfrm>
            <a:off x="0" y="0"/>
            <a:ext cx="8686800" cy="1143000"/>
          </a:xfrm>
        </p:spPr>
        <p:txBody>
          <a:bodyPr vert="horz" wrap="square" tIns="45720" bIns="45720" numCol="1" anchorCtr="0" compatLnSpc="1">
            <a:prstTxWarp prst="textNoShape">
              <a:avLst/>
            </a:prstTxWarp>
          </a:bodyPr>
          <a:lstStyle/>
          <a:p>
            <a:pPr defTabSz="868363" eaLnBrk="1" hangingPunct="1">
              <a:defRPr/>
            </a:pPr>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Wednesday</a:t>
            </a:r>
          </a:p>
        </p:txBody>
      </p:sp>
      <p:sp>
        <p:nvSpPr>
          <p:cNvPr id="6148" name="Shape 69"/>
          <p:cNvSpPr>
            <a:spLocks/>
          </p:cNvSpPr>
          <p:nvPr/>
        </p:nvSpPr>
        <p:spPr bwMode="auto">
          <a:xfrm>
            <a:off x="331694" y="5754132"/>
            <a:ext cx="82296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lstStyle>
            <a:lvl1pPr marL="342900" indent="-3429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1pPr>
            <a:lvl2pPr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eaLnBrk="0" hangingPunct="0">
              <a:lnSpc>
                <a:spcPct val="80000"/>
              </a:lnSpc>
              <a:spcBef>
                <a:spcPts val="700"/>
              </a:spcBef>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lnSpc>
                <a:spcPct val="80000"/>
              </a:lnSpc>
              <a:spcBef>
                <a:spcPts val="700"/>
              </a:spcBef>
              <a:spcAft>
                <a:spcPct val="0"/>
              </a:spcAft>
              <a:buSzPct val="100000"/>
              <a:buFont typeface="Wingdings" pitchFamily="2" charset="2"/>
              <a:buChar char="»"/>
              <a:defRPr sz="3200">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hangingPunct="1">
              <a:lnSpc>
                <a:spcPct val="100000"/>
              </a:lnSpc>
              <a:buNone/>
            </a:pPr>
            <a:r>
              <a:rPr lang="en-US" altLang="en-US" sz="1600" dirty="0"/>
              <a:t>When is the temperature variance the greatest (difference between the average high and average low)? What is the typical temperature variance throughout the year? </a:t>
            </a:r>
          </a:p>
        </p:txBody>
      </p:sp>
      <p:pic>
        <p:nvPicPr>
          <p:cNvPr id="3" name="Picture 2" descr=" ">
            <a:extLst>
              <a:ext uri="{FF2B5EF4-FFF2-40B4-BE49-F238E27FC236}">
                <a16:creationId xmlns:a16="http://schemas.microsoft.com/office/drawing/2014/main" id="{944838E4-B21C-D57D-F5B3-854C4B3061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3" y="1143000"/>
            <a:ext cx="7243482" cy="3608294"/>
          </a:xfrm>
          <a:prstGeom prst="rect">
            <a:avLst/>
          </a:prstGeom>
        </p:spPr>
      </p:pic>
      <p:sp>
        <p:nvSpPr>
          <p:cNvPr id="4" name="TextBox 3">
            <a:extLst>
              <a:ext uri="{FF2B5EF4-FFF2-40B4-BE49-F238E27FC236}">
                <a16:creationId xmlns:a16="http://schemas.microsoft.com/office/drawing/2014/main" id="{B41AECB9-B1F4-0602-62FE-EFF50CA35EA7}"/>
              </a:ext>
            </a:extLst>
          </p:cNvPr>
          <p:cNvSpPr txBox="1"/>
          <p:nvPr/>
        </p:nvSpPr>
        <p:spPr>
          <a:xfrm>
            <a:off x="1940858" y="773668"/>
            <a:ext cx="4347883" cy="369332"/>
          </a:xfrm>
          <a:prstGeom prst="rect">
            <a:avLst/>
          </a:prstGeom>
          <a:noFill/>
        </p:spPr>
        <p:txBody>
          <a:bodyPr wrap="square" rtlCol="0">
            <a:spAutoFit/>
          </a:bodyPr>
          <a:lstStyle/>
          <a:p>
            <a:r>
              <a:rPr lang="en-US" b="1" dirty="0">
                <a:latin typeface="Futura Condensed ExtraBold" panose="020B0602020204020303" pitchFamily="34" charset="-79"/>
                <a:cs typeface="Futura Condensed ExtraBold" panose="020B0602020204020303" pitchFamily="34" charset="-79"/>
              </a:rPr>
              <a:t>Climograph for Shreveport, Louisiana</a:t>
            </a:r>
          </a:p>
        </p:txBody>
      </p:sp>
    </p:spTree>
    <p:extLst>
      <p:ext uri="{BB962C8B-B14F-4D97-AF65-F5344CB8AC3E}">
        <p14:creationId xmlns:p14="http://schemas.microsoft.com/office/powerpoint/2010/main" val="13759427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hape 69"/>
          <p:cNvSpPr>
            <a:spLocks noGrp="1"/>
          </p:cNvSpPr>
          <p:nvPr>
            <p:ph type="body" sz="half" idx="1"/>
          </p:nvPr>
        </p:nvSpPr>
        <p:spPr>
          <a:xfrm>
            <a:off x="228600" y="5715000"/>
            <a:ext cx="8229600" cy="660400"/>
          </a:xfrm>
        </p:spPr>
        <p:txBody>
          <a:bodyPr/>
          <a:lstStyle/>
          <a:p>
            <a:pPr marL="0" lvl="1" indent="0" eaLnBrk="1" hangingPunct="1">
              <a:lnSpc>
                <a:spcPct val="100000"/>
              </a:lnSpc>
              <a:buFont typeface="Wingdings" pitchFamily="2" charset="2"/>
              <a:buNone/>
            </a:pPr>
            <a:r>
              <a:rPr lang="en-US" altLang="en-US" sz="1600" dirty="0">
                <a:latin typeface="Trebuchet MS" pitchFamily="34" charset="0"/>
                <a:ea typeface="Trebuchet MS" pitchFamily="34" charset="0"/>
                <a:cs typeface="Trebuchet MS" pitchFamily="34" charset="0"/>
              </a:rPr>
              <a:t>Write a question that could be answered using this climograph. Have another student answer it and check their work. Discuss any errors. </a:t>
            </a:r>
          </a:p>
        </p:txBody>
      </p:sp>
      <p:sp>
        <p:nvSpPr>
          <p:cNvPr id="70" name="Shape 70"/>
          <p:cNvSpPr>
            <a:spLocks noGrp="1"/>
          </p:cNvSpPr>
          <p:nvPr>
            <p:ph type="sldNum" sz="quarter" idx="2"/>
          </p:nvPr>
        </p:nvSpPr>
        <p:spPr>
          <a:xfrm>
            <a:off x="8631238" y="6527800"/>
            <a:ext cx="207962" cy="295275"/>
          </a:xfrm>
          <a:prstGeom prst="rect">
            <a:avLst/>
          </a:prstGeom>
          <a:noFill/>
          <a:ln w="12700">
            <a:miter lim="400000"/>
          </a:ln>
          <a:extLst>
            <a:ext uri="{C572A759-6A51-4108-AA02-DFA0A04FC94B}"/>
          </a:extLst>
        </p:spPr>
        <p:txBody>
          <a:bodyPr/>
          <a:lstStyle/>
          <a:p>
            <a:pPr fontAlgn="auto">
              <a:spcBef>
                <a:spcPts val="0"/>
              </a:spcBef>
              <a:spcAft>
                <a:spcPts val="0"/>
              </a:spcAft>
              <a:defRPr/>
            </a:pPr>
            <a:fld id="{6B4559A1-9C81-4E01-8FF8-2325249FF101}" type="slidenum">
              <a:rPr kern="0">
                <a:latin typeface="+mj-lt"/>
                <a:ea typeface="+mj-ea"/>
                <a:cs typeface="+mj-cs"/>
                <a:sym typeface="Calibri"/>
              </a:rPr>
              <a:pPr fontAlgn="auto">
                <a:spcBef>
                  <a:spcPts val="0"/>
                </a:spcBef>
                <a:spcAft>
                  <a:spcPts val="0"/>
                </a:spcAft>
                <a:defRPr/>
              </a:pPr>
              <a:t>5</a:t>
            </a:fld>
            <a:endParaRPr kern="0">
              <a:latin typeface="+mj-lt"/>
              <a:ea typeface="+mj-ea"/>
              <a:cs typeface="+mj-cs"/>
              <a:sym typeface="Calibri"/>
            </a:endParaRPr>
          </a:p>
        </p:txBody>
      </p:sp>
      <p:sp>
        <p:nvSpPr>
          <p:cNvPr id="68" name="Shape 68"/>
          <p:cNvSpPr>
            <a:spLocks noGrp="1"/>
          </p:cNvSpPr>
          <p:nvPr>
            <p:ph type="title"/>
          </p:nvPr>
        </p:nvSpPr>
        <p:spPr>
          <a:xfrm>
            <a:off x="0" y="0"/>
            <a:ext cx="8686800" cy="1143000"/>
          </a:xfrm>
        </p:spPr>
        <p:txBody>
          <a:bodyPr vert="horz" wrap="square" tIns="45720" bIns="45720" numCol="1" anchorCtr="0" compatLnSpc="1">
            <a:prstTxWarp prst="textNoShape">
              <a:avLst/>
            </a:prstTxWarp>
          </a:bodyPr>
          <a:lstStyle/>
          <a:p>
            <a:pPr defTabSz="868363" eaLnBrk="1" hangingPunct="1">
              <a:defRPr/>
            </a:pPr>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Thursday</a:t>
            </a:r>
          </a:p>
        </p:txBody>
      </p:sp>
      <p:pic>
        <p:nvPicPr>
          <p:cNvPr id="3" name="Picture 2" descr=" ">
            <a:extLst>
              <a:ext uri="{FF2B5EF4-FFF2-40B4-BE49-F238E27FC236}">
                <a16:creationId xmlns:a16="http://schemas.microsoft.com/office/drawing/2014/main" id="{EEE49D08-C65B-CB63-5886-5941D94865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3" y="1143000"/>
            <a:ext cx="7243482" cy="3608294"/>
          </a:xfrm>
          <a:prstGeom prst="rect">
            <a:avLst/>
          </a:prstGeom>
        </p:spPr>
      </p:pic>
      <p:sp>
        <p:nvSpPr>
          <p:cNvPr id="4" name="TextBox 3">
            <a:extLst>
              <a:ext uri="{FF2B5EF4-FFF2-40B4-BE49-F238E27FC236}">
                <a16:creationId xmlns:a16="http://schemas.microsoft.com/office/drawing/2014/main" id="{56F06689-4AC0-19DA-A320-4A1B03E7EE66}"/>
              </a:ext>
            </a:extLst>
          </p:cNvPr>
          <p:cNvSpPr txBox="1"/>
          <p:nvPr/>
        </p:nvSpPr>
        <p:spPr>
          <a:xfrm>
            <a:off x="1940858" y="773668"/>
            <a:ext cx="4347883" cy="369332"/>
          </a:xfrm>
          <a:prstGeom prst="rect">
            <a:avLst/>
          </a:prstGeom>
          <a:noFill/>
        </p:spPr>
        <p:txBody>
          <a:bodyPr wrap="square" rtlCol="0">
            <a:spAutoFit/>
          </a:bodyPr>
          <a:lstStyle/>
          <a:p>
            <a:r>
              <a:rPr lang="en-US" b="1" dirty="0">
                <a:latin typeface="Futura Condensed ExtraBold" panose="020B0602020204020303" pitchFamily="34" charset="-79"/>
                <a:cs typeface="Futura Condensed ExtraBold" panose="020B0602020204020303" pitchFamily="34" charset="-79"/>
              </a:rPr>
              <a:t>Climograph for Shreveport, Louisiana</a:t>
            </a:r>
          </a:p>
        </p:txBody>
      </p:sp>
    </p:spTree>
    <p:extLst>
      <p:ext uri="{BB962C8B-B14F-4D97-AF65-F5344CB8AC3E}">
        <p14:creationId xmlns:p14="http://schemas.microsoft.com/office/powerpoint/2010/main" val="10410472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Shape 69"/>
          <p:cNvSpPr>
            <a:spLocks noGrp="1"/>
          </p:cNvSpPr>
          <p:nvPr>
            <p:ph type="body" sz="half" idx="1"/>
          </p:nvPr>
        </p:nvSpPr>
        <p:spPr>
          <a:xfrm>
            <a:off x="443113" y="5564094"/>
            <a:ext cx="7607193" cy="660400"/>
          </a:xfrm>
        </p:spPr>
        <p:txBody>
          <a:bodyPr/>
          <a:lstStyle/>
          <a:p>
            <a:pPr marL="0" lvl="1" indent="0" eaLnBrk="1" hangingPunct="1">
              <a:lnSpc>
                <a:spcPct val="100000"/>
              </a:lnSpc>
              <a:buFont typeface="Wingdings" pitchFamily="2" charset="2"/>
              <a:buNone/>
            </a:pPr>
            <a:r>
              <a:rPr lang="en-US" altLang="en-US" sz="1600" dirty="0">
                <a:latin typeface="Trebuchet MS" pitchFamily="34" charset="0"/>
                <a:ea typeface="Trebuchet MS" pitchFamily="34" charset="0"/>
                <a:cs typeface="Trebuchet MS" pitchFamily="34" charset="0"/>
              </a:rPr>
              <a:t>What type of worker or profession would find this information helpful? How would they use the information? Explain your thinking. </a:t>
            </a:r>
          </a:p>
        </p:txBody>
      </p:sp>
      <p:sp>
        <p:nvSpPr>
          <p:cNvPr id="70" name="Shape 70"/>
          <p:cNvSpPr>
            <a:spLocks noGrp="1"/>
          </p:cNvSpPr>
          <p:nvPr>
            <p:ph type="sldNum" sz="quarter" idx="2"/>
          </p:nvPr>
        </p:nvSpPr>
        <p:spPr>
          <a:xfrm>
            <a:off x="8631238" y="6527800"/>
            <a:ext cx="207962" cy="295275"/>
          </a:xfrm>
          <a:prstGeom prst="rect">
            <a:avLst/>
          </a:prstGeom>
          <a:noFill/>
          <a:ln w="12700">
            <a:miter lim="400000"/>
          </a:ln>
          <a:extLst>
            <a:ext uri="{C572A759-6A51-4108-AA02-DFA0A04FC94B}"/>
          </a:extLst>
        </p:spPr>
        <p:txBody>
          <a:bodyPr/>
          <a:lstStyle/>
          <a:p>
            <a:pPr fontAlgn="auto">
              <a:spcBef>
                <a:spcPts val="0"/>
              </a:spcBef>
              <a:spcAft>
                <a:spcPts val="0"/>
              </a:spcAft>
              <a:defRPr/>
            </a:pPr>
            <a:fld id="{AC84F638-3B9A-4380-9008-9BE61130CDC8}" type="slidenum">
              <a:rPr kern="0">
                <a:latin typeface="+mj-lt"/>
                <a:ea typeface="+mj-ea"/>
                <a:cs typeface="+mj-cs"/>
                <a:sym typeface="Calibri"/>
              </a:rPr>
              <a:pPr fontAlgn="auto">
                <a:spcBef>
                  <a:spcPts val="0"/>
                </a:spcBef>
                <a:spcAft>
                  <a:spcPts val="0"/>
                </a:spcAft>
                <a:defRPr/>
              </a:pPr>
              <a:t>6</a:t>
            </a:fld>
            <a:endParaRPr kern="0">
              <a:latin typeface="+mj-lt"/>
              <a:ea typeface="+mj-ea"/>
              <a:cs typeface="+mj-cs"/>
              <a:sym typeface="Calibri"/>
            </a:endParaRPr>
          </a:p>
        </p:txBody>
      </p:sp>
      <p:sp>
        <p:nvSpPr>
          <p:cNvPr id="68" name="Shape 68"/>
          <p:cNvSpPr>
            <a:spLocks noGrp="1"/>
          </p:cNvSpPr>
          <p:nvPr>
            <p:ph type="title"/>
          </p:nvPr>
        </p:nvSpPr>
        <p:spPr>
          <a:xfrm>
            <a:off x="0" y="0"/>
            <a:ext cx="8686800" cy="1143000"/>
          </a:xfrm>
        </p:spPr>
        <p:txBody>
          <a:bodyPr vert="horz" wrap="square" tIns="45720" bIns="45720" numCol="1" anchorCtr="0" compatLnSpc="1">
            <a:prstTxWarp prst="textNoShape">
              <a:avLst/>
            </a:prstTxWarp>
          </a:bodyPr>
          <a:lstStyle/>
          <a:p>
            <a:pPr defTabSz="868363" eaLnBrk="1" hangingPunct="1">
              <a:defRPr/>
            </a:pPr>
            <a:r>
              <a:rPr lang="en-US" altLang="en-US" sz="4100" dirty="0">
                <a:effectLst>
                  <a:outerShdw blurRad="38100" dist="38100" dir="2700000" algn="tl">
                    <a:srgbClr val="FFFFFF"/>
                  </a:outerShdw>
                </a:effectLst>
                <a:latin typeface="Trebuchet MS" pitchFamily="34" charset="0"/>
                <a:ea typeface="Trebuchet MS" pitchFamily="34" charset="0"/>
                <a:cs typeface="Trebuchet MS" pitchFamily="34" charset="0"/>
              </a:rPr>
              <a:t>Friday</a:t>
            </a:r>
          </a:p>
        </p:txBody>
      </p:sp>
      <p:pic>
        <p:nvPicPr>
          <p:cNvPr id="3" name="Picture 2" descr=" ">
            <a:extLst>
              <a:ext uri="{FF2B5EF4-FFF2-40B4-BE49-F238E27FC236}">
                <a16:creationId xmlns:a16="http://schemas.microsoft.com/office/drawing/2014/main" id="{E83338CE-0285-9BD2-E74E-C0BA6D273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3" y="1143000"/>
            <a:ext cx="7243482" cy="3608294"/>
          </a:xfrm>
          <a:prstGeom prst="rect">
            <a:avLst/>
          </a:prstGeom>
        </p:spPr>
      </p:pic>
      <p:sp>
        <p:nvSpPr>
          <p:cNvPr id="4" name="TextBox 3">
            <a:extLst>
              <a:ext uri="{FF2B5EF4-FFF2-40B4-BE49-F238E27FC236}">
                <a16:creationId xmlns:a16="http://schemas.microsoft.com/office/drawing/2014/main" id="{33C5054B-BCE5-2C57-E800-1BB9F10AA31A}"/>
              </a:ext>
            </a:extLst>
          </p:cNvPr>
          <p:cNvSpPr txBox="1"/>
          <p:nvPr/>
        </p:nvSpPr>
        <p:spPr>
          <a:xfrm>
            <a:off x="1940858" y="773668"/>
            <a:ext cx="4347883" cy="369332"/>
          </a:xfrm>
          <a:prstGeom prst="rect">
            <a:avLst/>
          </a:prstGeom>
          <a:noFill/>
        </p:spPr>
        <p:txBody>
          <a:bodyPr wrap="square" rtlCol="0">
            <a:spAutoFit/>
          </a:bodyPr>
          <a:lstStyle/>
          <a:p>
            <a:r>
              <a:rPr lang="en-US" b="1" dirty="0">
                <a:latin typeface="Futura Condensed ExtraBold" panose="020B0602020204020303" pitchFamily="34" charset="-79"/>
                <a:cs typeface="Futura Condensed ExtraBold" panose="020B0602020204020303" pitchFamily="34" charset="-79"/>
              </a:rPr>
              <a:t>Climograph for Shreveport, Louisiana</a:t>
            </a:r>
          </a:p>
        </p:txBody>
      </p:sp>
    </p:spTree>
    <p:extLst>
      <p:ext uri="{BB962C8B-B14F-4D97-AF65-F5344CB8AC3E}">
        <p14:creationId xmlns:p14="http://schemas.microsoft.com/office/powerpoint/2010/main" val="9292006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06" name="Shape 206"/>
          <p:cNvSpPr>
            <a:spLocks noGrp="1"/>
          </p:cNvSpPr>
          <p:nvPr>
            <p:ph type="sldNum" sz="quarter" idx="12"/>
          </p:nvPr>
        </p:nvSpPr>
        <p:spPr>
          <a:xfrm>
            <a:off x="8450500" y="6528117"/>
            <a:ext cx="312500" cy="294641"/>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7</a:t>
            </a:fld>
            <a:endParaRPr dirty="0"/>
          </a:p>
        </p:txBody>
      </p:sp>
      <p:sp>
        <p:nvSpPr>
          <p:cNvPr id="207" name="Shape 207"/>
          <p:cNvSpPr/>
          <p:nvPr/>
        </p:nvSpPr>
        <p:spPr>
          <a:xfrm>
            <a:off x="311650" y="5542756"/>
            <a:ext cx="7924800" cy="92333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a:solidFill>
                  <a:srgbClr val="FFFFFF"/>
                </a:solidFill>
              </a:defRPr>
            </a:pPr>
            <a:r>
              <a:rPr lang="en-US" dirty="0">
                <a:solidFill>
                  <a:srgbClr val="FEFBFF"/>
                </a:solidFill>
              </a:rPr>
              <a:t>Image Credits</a:t>
            </a:r>
          </a:p>
          <a:p>
            <a:pPr>
              <a:defRPr sz="1200">
                <a:solidFill>
                  <a:srgbClr val="FFFFFF"/>
                </a:solidFill>
              </a:defRPr>
            </a:pPr>
            <a:endParaRPr lang="en-US" dirty="0">
              <a:solidFill>
                <a:srgbClr val="FEFBFF"/>
              </a:solidFill>
            </a:endParaRPr>
          </a:p>
          <a:p>
            <a:pPr>
              <a:defRPr sz="1200">
                <a:solidFill>
                  <a:srgbClr val="FFFFFF"/>
                </a:solidFill>
              </a:defRPr>
            </a:pPr>
            <a:r>
              <a:rPr lang="en-US" dirty="0">
                <a:solidFill>
                  <a:srgbClr val="FEFBFF"/>
                </a:solidFill>
              </a:rPr>
              <a:t>Title Slide: </a:t>
            </a:r>
            <a:r>
              <a:rPr lang="en-US" sz="1200" dirty="0"/>
              <a:t>Old Louisiana State Capitol</a:t>
            </a:r>
            <a:r>
              <a:rPr lang="en-US" dirty="0">
                <a:solidFill>
                  <a:srgbClr val="FEFBFF"/>
                </a:solidFill>
              </a:rPr>
              <a:t>, Public Domain, Wikimedia Commons</a:t>
            </a:r>
          </a:p>
          <a:p>
            <a:pPr>
              <a:defRPr sz="1200">
                <a:solidFill>
                  <a:srgbClr val="FFFFFF"/>
                </a:solidFill>
              </a:defRPr>
            </a:pPr>
            <a:r>
              <a:rPr lang="en-US" dirty="0">
                <a:solidFill>
                  <a:srgbClr val="FEFBFF"/>
                </a:solidFill>
              </a:rPr>
              <a:t>End Slide: </a:t>
            </a:r>
            <a:r>
              <a:rPr lang="en-US" sz="1200" dirty="0"/>
              <a:t>Monroe, Louisiana skyline in 2021</a:t>
            </a:r>
            <a:r>
              <a:rPr lang="en-US" dirty="0">
                <a:solidFill>
                  <a:srgbClr val="FEFBFF"/>
                </a:solidFill>
              </a:rPr>
              <a:t>, by </a:t>
            </a:r>
            <a:r>
              <a:rPr lang="en-US" sz="1200" dirty="0"/>
              <a:t>TheLionHasSeen</a:t>
            </a:r>
            <a:r>
              <a:rPr lang="en-US" dirty="0">
                <a:solidFill>
                  <a:srgbClr val="FEFBFF"/>
                </a:solidFill>
              </a:rPr>
              <a:t>, Uploaded 12 April 2021, Wikimedia Commons</a:t>
            </a:r>
          </a:p>
        </p:txBody>
      </p:sp>
    </p:spTree>
    <p:extLst>
      <p:ext uri="{BB962C8B-B14F-4D97-AF65-F5344CB8AC3E}">
        <p14:creationId xmlns:p14="http://schemas.microsoft.com/office/powerpoint/2010/main" val="4289239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07"/>
                                        </p:tgtEl>
                                        <p:attrNameLst>
                                          <p:attrName>style.visibility</p:attrName>
                                        </p:attrNameLst>
                                      </p:cBhvr>
                                      <p:to>
                                        <p:strVal val="visible"/>
                                      </p:to>
                                    </p:set>
                                    <p:animEffect transition="in" filter="dissolve">
                                      <p:cBhvr>
                                        <p:cTn id="7" dur="5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advAuto="0"/>
    </p:bldLst>
  </p:timing>
</p:sld>
</file>

<file path=ppt/theme/theme1.xml><?xml version="1.0" encoding="utf-8"?>
<a:theme xmlns:a="http://schemas.openxmlformats.org/drawingml/2006/main" name="Facet">
  <a:themeElements>
    <a:clrScheme name="Custom 1">
      <a:dk1>
        <a:srgbClr val="000000"/>
      </a:dk1>
      <a:lt1>
        <a:srgbClr val="FFFFFF"/>
      </a:lt1>
      <a:dk2>
        <a:srgbClr val="242852"/>
      </a:dk2>
      <a:lt2>
        <a:srgbClr val="ACCBF9"/>
      </a:lt2>
      <a:accent1>
        <a:srgbClr val="2E3092"/>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{18C7E3F8-30C8-4146-B4D3-D5FF75B123FB}tf10001060</Template>
  <TotalTime>689</TotalTime>
  <Words>338</Words>
  <Application>Microsoft Macintosh PowerPoint</Application>
  <PresentationFormat>On-screen Show (4:3)</PresentationFormat>
  <Paragraphs>34</Paragraphs>
  <Slides>7</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Futura Condensed ExtraBold</vt:lpstr>
      <vt:lpstr>Trebuchet MS</vt:lpstr>
      <vt:lpstr>Wingdings</vt:lpstr>
      <vt:lpstr>Wingdings 3</vt:lpstr>
      <vt:lpstr>Facet</vt:lpstr>
      <vt:lpstr>PowerPoint Presentation</vt:lpstr>
      <vt:lpstr>Monday</vt:lpstr>
      <vt:lpstr>Tuesday</vt:lpstr>
      <vt:lpstr>Wednesday</vt:lpstr>
      <vt:lpstr>Thursday</vt:lpstr>
      <vt:lpstr>Friday</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Portable Dell</dc:creator>
  <cp:keywords/>
  <dc:description/>
  <cp:lastModifiedBy>Emmett Mullins</cp:lastModifiedBy>
  <cp:revision>23</cp:revision>
  <dcterms:modified xsi:type="dcterms:W3CDTF">2023-11-09T22:26:00Z</dcterms:modified>
  <cp:category/>
</cp:coreProperties>
</file>