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9" r:id="rId2"/>
    <p:sldId id="292" r:id="rId3"/>
    <p:sldId id="293" r:id="rId4"/>
    <p:sldId id="294" r:id="rId5"/>
    <p:sldId id="295" r:id="rId6"/>
    <p:sldId id="296" r:id="rId7"/>
    <p:sldId id="30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p:restoredTop sz="92263"/>
  </p:normalViewPr>
  <p:slideViewPr>
    <p:cSldViewPr snapToGrid="0" snapToObjects="1">
      <p:cViewPr varScale="1">
        <p:scale>
          <a:sx n="140" d="100"/>
          <a:sy n="140" d="100"/>
        </p:scale>
        <p:origin x="154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295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students 1-2 minutes to make observations. Answers will vary. Limit discussion to what students OBSERVE. </a:t>
            </a:r>
          </a:p>
          <a:p>
            <a:r>
              <a:rPr lang="en-US" dirty="0"/>
              <a:t>TEACHER NOTE: One purpose of this lesson is to reinforce number sense. In this year of study, there are many statistics. It’s helpful if students have a frame of reference when making comparisons. For example, in the War of 1812, an estimated 2,260 Americans were killed. That’s about half of the number of people in Tensas Parish. Other useful numbers to remember for comparisons would be the number of students in the school, the number of people in the town, etc. </a:t>
            </a:r>
          </a:p>
        </p:txBody>
      </p:sp>
    </p:spTree>
    <p:extLst>
      <p:ext uri="{BB962C8B-B14F-4D97-AF65-F5344CB8AC3E}">
        <p14:creationId xmlns:p14="http://schemas.microsoft.com/office/powerpoint/2010/main" val="429424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 Baton Rouge Parish has the largest population, and Tensas has the smallest. </a:t>
            </a:r>
          </a:p>
          <a:p>
            <a:r>
              <a:rPr lang="en-US" dirty="0"/>
              <a:t>The answer for the last question is based on school location. </a:t>
            </a:r>
          </a:p>
        </p:txBody>
      </p:sp>
    </p:spTree>
    <p:extLst>
      <p:ext uri="{BB962C8B-B14F-4D97-AF65-F5344CB8AC3E}">
        <p14:creationId xmlns:p14="http://schemas.microsoft.com/office/powerpoint/2010/main" val="253874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429,582 more people in East Baton Rouge Parish than West Baton Rouge Parish. </a:t>
            </a:r>
          </a:p>
          <a:p>
            <a:r>
              <a:rPr lang="en-US" dirty="0"/>
              <a:t>Answers to the second question depend on the school location. </a:t>
            </a:r>
          </a:p>
        </p:txBody>
      </p:sp>
    </p:spTree>
    <p:extLst>
      <p:ext uri="{BB962C8B-B14F-4D97-AF65-F5344CB8AC3E}">
        <p14:creationId xmlns:p14="http://schemas.microsoft.com/office/powerpoint/2010/main" val="333827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You may want to select some students’ questions and answers for class discussion. </a:t>
            </a:r>
          </a:p>
        </p:txBody>
      </p:sp>
    </p:spTree>
    <p:extLst>
      <p:ext uri="{BB962C8B-B14F-4D97-AF65-F5344CB8AC3E}">
        <p14:creationId xmlns:p14="http://schemas.microsoft.com/office/powerpoint/2010/main" val="378724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r>
              <a:rPr lang="en-US"/>
              <a:t>may vary. </a:t>
            </a:r>
            <a:endParaRPr lang="en-US" dirty="0"/>
          </a:p>
        </p:txBody>
      </p:sp>
    </p:spTree>
    <p:extLst>
      <p:ext uri="{BB962C8B-B14F-4D97-AF65-F5344CB8AC3E}">
        <p14:creationId xmlns:p14="http://schemas.microsoft.com/office/powerpoint/2010/main" val="24568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51549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063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513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7824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1886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341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674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5757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005850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5741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81561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566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286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286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25114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4093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322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9397127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7 </a:t>
            </a:r>
            <a:r>
              <a:rPr lang="mr-IN" sz="4400" b="1" dirty="0">
                <a:ln w="3175">
                  <a:solidFill>
                    <a:schemeClr val="tx1"/>
                  </a:solidFill>
                </a:ln>
              </a:rPr>
              <a:t>–</a:t>
            </a:r>
            <a:r>
              <a:rPr lang="en-US" sz="4400" b="1" dirty="0">
                <a:ln w="3175">
                  <a:solidFill>
                    <a:schemeClr val="tx1"/>
                  </a:solidFill>
                </a:ln>
              </a:rPr>
              <a:t> Charts/Graphs 2</a:t>
            </a:r>
            <a:endParaRPr sz="4400" b="1" dirty="0">
              <a:ln w="3175">
                <a:solidFill>
                  <a:schemeClr val="tx1"/>
                </a:solidFill>
              </a:ln>
            </a:endParaRPr>
          </a:p>
        </p:txBody>
      </p:sp>
      <p:pic>
        <p:nvPicPr>
          <p:cNvPr id="3" name="Picture 2" descr="A close up of a book&#10;&#10;Description automatically generated">
            <a:extLst>
              <a:ext uri="{FF2B5EF4-FFF2-40B4-BE49-F238E27FC236}">
                <a16:creationId xmlns:a16="http://schemas.microsoft.com/office/drawing/2014/main" id="{762725F3-AEC2-F934-9128-5B75DDB4E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278" y="2002972"/>
            <a:ext cx="6929445" cy="2203145"/>
          </a:xfrm>
          <a:prstGeom prst="rect">
            <a:avLst/>
          </a:prstGeom>
          <a:effectLst>
            <a:glow rad="444500">
              <a:schemeClr val="bg1">
                <a:alpha val="32000"/>
              </a:schemeClr>
            </a:glow>
            <a:outerShdw blurRad="63500" sx="102000" sy="102000" algn="ctr" rotWithShape="0">
              <a:schemeClr val="tx1">
                <a:alpha val="40000"/>
              </a:scheme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hape 69"/>
          <p:cNvSpPr>
            <a:spLocks noGrp="1"/>
          </p:cNvSpPr>
          <p:nvPr>
            <p:ph type="body" sz="half" idx="1"/>
          </p:nvPr>
        </p:nvSpPr>
        <p:spPr>
          <a:xfrm>
            <a:off x="457200" y="5641149"/>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Study the table. What do you notice?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C17A0E6C-C386-4C32-A84C-245AC51C8CAC}" type="slidenum">
              <a:rPr kern="0">
                <a:latin typeface="+mj-lt"/>
                <a:ea typeface="+mj-ea"/>
                <a:cs typeface="+mj-cs"/>
                <a:sym typeface="Calibri"/>
              </a:rPr>
              <a:pPr fontAlgn="auto">
                <a:spcBef>
                  <a:spcPts val="0"/>
                </a:spcBef>
                <a:spcAft>
                  <a:spcPts val="0"/>
                </a:spcAft>
                <a:defRPr/>
              </a:pPr>
              <a:t>2</a:t>
            </a:fld>
            <a:endParaRPr kern="0">
              <a:latin typeface="+mj-lt"/>
              <a:ea typeface="+mj-ea"/>
              <a:cs typeface="+mj-cs"/>
              <a:sym typeface="Calibri"/>
            </a:endParaRPr>
          </a:p>
        </p:txBody>
      </p:sp>
      <p:sp>
        <p:nvSpPr>
          <p:cNvPr id="68" name="Shape 68"/>
          <p:cNvSpPr>
            <a:spLocks noGrp="1"/>
          </p:cNvSpPr>
          <p:nvPr>
            <p:ph type="title"/>
          </p:nvPr>
        </p:nvSpPr>
        <p:spPr>
          <a:xfrm>
            <a:off x="0" y="0"/>
            <a:ext cx="2340864" cy="1143000"/>
          </a:xfrm>
        </p:spPr>
        <p:txBody>
          <a:bodyPr vert="horz" wrap="square" tIns="45720" bIns="45720" numCol="1" anchorCtr="0" compatLnSpc="1">
            <a:prstTxWarp prst="textNoShape">
              <a:avLst/>
            </a:prstTxWarp>
          </a:bodyPr>
          <a:lstStyle/>
          <a:p>
            <a:pPr defTabSz="868363" eaLnBrk="1" hangingPunct="1">
              <a:defRPr/>
            </a:pPr>
            <a:r>
              <a:rPr lang="en-US" altLang="en-US" sz="4100">
                <a:effectLst>
                  <a:outerShdw blurRad="38100" dist="38100" dir="2700000" algn="tl">
                    <a:srgbClr val="FFFFFF"/>
                  </a:outerShdw>
                </a:effectLst>
                <a:latin typeface="Trebuchet MS" pitchFamily="34" charset="0"/>
                <a:ea typeface="Trebuchet MS" pitchFamily="34" charset="0"/>
                <a:cs typeface="Trebuchet MS" pitchFamily="34" charset="0"/>
              </a:rPr>
              <a:t>Monday</a:t>
            </a:r>
            <a:endPar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endParaRPr>
          </a:p>
        </p:txBody>
      </p:sp>
      <p:graphicFrame>
        <p:nvGraphicFramePr>
          <p:cNvPr id="2" name="Table 1">
            <a:extLst>
              <a:ext uri="{FF2B5EF4-FFF2-40B4-BE49-F238E27FC236}">
                <a16:creationId xmlns:a16="http://schemas.microsoft.com/office/drawing/2014/main" id="{FF2D124B-81F0-E5E8-62FF-254EAE64540A}"/>
              </a:ext>
            </a:extLst>
          </p:cNvPr>
          <p:cNvGraphicFramePr>
            <a:graphicFrameLocks noGrp="1"/>
          </p:cNvGraphicFramePr>
          <p:nvPr>
            <p:extLst>
              <p:ext uri="{D42A27DB-BD31-4B8C-83A1-F6EECF244321}">
                <p14:modId xmlns:p14="http://schemas.microsoft.com/office/powerpoint/2010/main" val="422250994"/>
              </p:ext>
            </p:extLst>
          </p:nvPr>
        </p:nvGraphicFramePr>
        <p:xfrm>
          <a:off x="192024" y="768096"/>
          <a:ext cx="7434072" cy="4664315"/>
        </p:xfrm>
        <a:graphic>
          <a:graphicData uri="http://schemas.openxmlformats.org/drawingml/2006/table">
            <a:tbl>
              <a:tblPr bandRow="1">
                <a:tableStyleId>{9D7B26C5-4107-4FEC-AEDC-1716B250A1EF}</a:tableStyleId>
              </a:tblPr>
              <a:tblGrid>
                <a:gridCol w="1091993">
                  <a:extLst>
                    <a:ext uri="{9D8B030D-6E8A-4147-A177-3AD203B41FA5}">
                      <a16:colId xmlns:a16="http://schemas.microsoft.com/office/drawing/2014/main" val="3709499520"/>
                    </a:ext>
                  </a:extLst>
                </a:gridCol>
                <a:gridCol w="1180531">
                  <a:extLst>
                    <a:ext uri="{9D8B030D-6E8A-4147-A177-3AD203B41FA5}">
                      <a16:colId xmlns:a16="http://schemas.microsoft.com/office/drawing/2014/main" val="2441567708"/>
                    </a:ext>
                  </a:extLst>
                </a:gridCol>
                <a:gridCol w="91819">
                  <a:extLst>
                    <a:ext uri="{9D8B030D-6E8A-4147-A177-3AD203B41FA5}">
                      <a16:colId xmlns:a16="http://schemas.microsoft.com/office/drawing/2014/main" val="2432157768"/>
                    </a:ext>
                  </a:extLst>
                </a:gridCol>
                <a:gridCol w="1406237">
                  <a:extLst>
                    <a:ext uri="{9D8B030D-6E8A-4147-A177-3AD203B41FA5}">
                      <a16:colId xmlns:a16="http://schemas.microsoft.com/office/drawing/2014/main" val="2022297240"/>
                    </a:ext>
                  </a:extLst>
                </a:gridCol>
                <a:gridCol w="1234074">
                  <a:extLst>
                    <a:ext uri="{9D8B030D-6E8A-4147-A177-3AD203B41FA5}">
                      <a16:colId xmlns:a16="http://schemas.microsoft.com/office/drawing/2014/main" val="2111618072"/>
                    </a:ext>
                  </a:extLst>
                </a:gridCol>
                <a:gridCol w="79410">
                  <a:extLst>
                    <a:ext uri="{9D8B030D-6E8A-4147-A177-3AD203B41FA5}">
                      <a16:colId xmlns:a16="http://schemas.microsoft.com/office/drawing/2014/main" val="2798299635"/>
                    </a:ext>
                  </a:extLst>
                </a:gridCol>
                <a:gridCol w="1169477">
                  <a:extLst>
                    <a:ext uri="{9D8B030D-6E8A-4147-A177-3AD203B41FA5}">
                      <a16:colId xmlns:a16="http://schemas.microsoft.com/office/drawing/2014/main" val="3697945647"/>
                    </a:ext>
                  </a:extLst>
                </a:gridCol>
                <a:gridCol w="1180531">
                  <a:extLst>
                    <a:ext uri="{9D8B030D-6E8A-4147-A177-3AD203B41FA5}">
                      <a16:colId xmlns:a16="http://schemas.microsoft.com/office/drawing/2014/main" val="846359115"/>
                    </a:ext>
                  </a:extLst>
                </a:gridCol>
              </a:tblGrid>
              <a:tr h="323099">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extLst>
                  <a:ext uri="{0D108BD9-81ED-4DB2-BD59-A6C34878D82A}">
                    <a16:rowId xmlns:a16="http://schemas.microsoft.com/office/drawing/2014/main" val="2700050700"/>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Acadia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57,576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Iberia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69,929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St. Charles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52,549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865678365"/>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Allen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22,750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Iberville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30,241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Helena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10,920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72473156"/>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Ascension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126,500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Jackson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15,031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James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20,192</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29764082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Assumption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21,039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440,781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John the Baptist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42,477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24834610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Avoyelles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39,693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 Davis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32,250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Landry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82,540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819877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Beauregard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36,549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 Salle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14,791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Martin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51,767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5790206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Bienville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12,981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Lafayette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241,753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49,406</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6788976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Bossier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128,746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Lafourche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97,557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Tammany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264,570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5654591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Caddo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237,848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Lincoln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48,396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Tangipahoa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133,157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6198508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Calcasieu</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216,785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Livingston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142,282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Tensas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4,147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5917417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Caldwell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9,645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Madison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10,017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Terrebonne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109,580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7133631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Cameron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5,617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Morehouse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25,629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Union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21,107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8118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Catahoula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8,906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Natchitoches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37,515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Vermilion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57,359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68386575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Claiborne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14,170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Orleans (New Orleans)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383,997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Vernon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48,750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167899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Concordia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18,687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Ouachita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160,368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Washington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45,463</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8968464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De Soto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26,812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Plaquemines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Webster</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36,967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3446248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Baton Rouge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456,781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Pointe Coupee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20,758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Baton Rouge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27,199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97339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Carroll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7,459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Rapides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130,023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Carroll</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0997638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Feliciana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19,539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Red River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7,620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Feliciana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15,310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3742100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Evangeline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32,350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Richland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20,043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Winn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13,755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47596757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Franklin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19,774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Sabine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9510567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Grant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22,169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Bernard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43,764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01475683"/>
                  </a:ext>
                </a:extLst>
              </a:tr>
            </a:tbl>
          </a:graphicData>
        </a:graphic>
      </p:graphicFrame>
    </p:spTree>
    <p:extLst>
      <p:ext uri="{BB962C8B-B14F-4D97-AF65-F5344CB8AC3E}">
        <p14:creationId xmlns:p14="http://schemas.microsoft.com/office/powerpoint/2010/main" val="35451629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hape 69"/>
          <p:cNvSpPr>
            <a:spLocks noGrp="1"/>
          </p:cNvSpPr>
          <p:nvPr>
            <p:ph type="body" sz="half" idx="1"/>
          </p:nvPr>
        </p:nvSpPr>
        <p:spPr>
          <a:xfrm>
            <a:off x="457200" y="5681950"/>
            <a:ext cx="7168896"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Based on the table, what parish has the most people? Which has the least? What is the population of your parish?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700E7182-06FC-42BB-9A85-E63641A56F8D}" type="slidenum">
              <a:rPr kern="0">
                <a:latin typeface="+mj-lt"/>
                <a:ea typeface="+mj-ea"/>
                <a:cs typeface="+mj-cs"/>
                <a:sym typeface="Calibri"/>
              </a:rPr>
              <a:pPr fontAlgn="auto">
                <a:spcBef>
                  <a:spcPts val="0"/>
                </a:spcBef>
                <a:spcAft>
                  <a:spcPts val="0"/>
                </a:spcAft>
                <a:defRPr/>
              </a:pPr>
              <a:t>3</a:t>
            </a:fld>
            <a:endParaRPr kern="0">
              <a:latin typeface="+mj-lt"/>
              <a:ea typeface="+mj-ea"/>
              <a:cs typeface="+mj-cs"/>
              <a:sym typeface="Calibri"/>
            </a:endParaRPr>
          </a:p>
        </p:txBody>
      </p:sp>
      <p:sp>
        <p:nvSpPr>
          <p:cNvPr id="68" name="Shape 68"/>
          <p:cNvSpPr>
            <a:spLocks noGrp="1"/>
          </p:cNvSpPr>
          <p:nvPr>
            <p:ph type="title"/>
          </p:nvPr>
        </p:nvSpPr>
        <p:spPr>
          <a:xfrm>
            <a:off x="0" y="0"/>
            <a:ext cx="2221992"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graphicFrame>
        <p:nvGraphicFramePr>
          <p:cNvPr id="5" name="Table 4">
            <a:extLst>
              <a:ext uri="{FF2B5EF4-FFF2-40B4-BE49-F238E27FC236}">
                <a16:creationId xmlns:a16="http://schemas.microsoft.com/office/drawing/2014/main" id="{328233F0-4AB9-7A64-4AAF-F48F2A13ABC2}"/>
              </a:ext>
            </a:extLst>
          </p:cNvPr>
          <p:cNvGraphicFramePr>
            <a:graphicFrameLocks noGrp="1"/>
          </p:cNvGraphicFramePr>
          <p:nvPr>
            <p:extLst>
              <p:ext uri="{D42A27DB-BD31-4B8C-83A1-F6EECF244321}">
                <p14:modId xmlns:p14="http://schemas.microsoft.com/office/powerpoint/2010/main" val="3324270981"/>
              </p:ext>
            </p:extLst>
          </p:nvPr>
        </p:nvGraphicFramePr>
        <p:xfrm>
          <a:off x="192024" y="768096"/>
          <a:ext cx="7434072" cy="4664315"/>
        </p:xfrm>
        <a:graphic>
          <a:graphicData uri="http://schemas.openxmlformats.org/drawingml/2006/table">
            <a:tbl>
              <a:tblPr bandRow="1">
                <a:tableStyleId>{9D7B26C5-4107-4FEC-AEDC-1716B250A1EF}</a:tableStyleId>
              </a:tblPr>
              <a:tblGrid>
                <a:gridCol w="1091993">
                  <a:extLst>
                    <a:ext uri="{9D8B030D-6E8A-4147-A177-3AD203B41FA5}">
                      <a16:colId xmlns:a16="http://schemas.microsoft.com/office/drawing/2014/main" val="3709499520"/>
                    </a:ext>
                  </a:extLst>
                </a:gridCol>
                <a:gridCol w="1180531">
                  <a:extLst>
                    <a:ext uri="{9D8B030D-6E8A-4147-A177-3AD203B41FA5}">
                      <a16:colId xmlns:a16="http://schemas.microsoft.com/office/drawing/2014/main" val="2441567708"/>
                    </a:ext>
                  </a:extLst>
                </a:gridCol>
                <a:gridCol w="91819">
                  <a:extLst>
                    <a:ext uri="{9D8B030D-6E8A-4147-A177-3AD203B41FA5}">
                      <a16:colId xmlns:a16="http://schemas.microsoft.com/office/drawing/2014/main" val="2432157768"/>
                    </a:ext>
                  </a:extLst>
                </a:gridCol>
                <a:gridCol w="1406237">
                  <a:extLst>
                    <a:ext uri="{9D8B030D-6E8A-4147-A177-3AD203B41FA5}">
                      <a16:colId xmlns:a16="http://schemas.microsoft.com/office/drawing/2014/main" val="2022297240"/>
                    </a:ext>
                  </a:extLst>
                </a:gridCol>
                <a:gridCol w="1234074">
                  <a:extLst>
                    <a:ext uri="{9D8B030D-6E8A-4147-A177-3AD203B41FA5}">
                      <a16:colId xmlns:a16="http://schemas.microsoft.com/office/drawing/2014/main" val="2111618072"/>
                    </a:ext>
                  </a:extLst>
                </a:gridCol>
                <a:gridCol w="79410">
                  <a:extLst>
                    <a:ext uri="{9D8B030D-6E8A-4147-A177-3AD203B41FA5}">
                      <a16:colId xmlns:a16="http://schemas.microsoft.com/office/drawing/2014/main" val="2798299635"/>
                    </a:ext>
                  </a:extLst>
                </a:gridCol>
                <a:gridCol w="1169477">
                  <a:extLst>
                    <a:ext uri="{9D8B030D-6E8A-4147-A177-3AD203B41FA5}">
                      <a16:colId xmlns:a16="http://schemas.microsoft.com/office/drawing/2014/main" val="3697945647"/>
                    </a:ext>
                  </a:extLst>
                </a:gridCol>
                <a:gridCol w="1180531">
                  <a:extLst>
                    <a:ext uri="{9D8B030D-6E8A-4147-A177-3AD203B41FA5}">
                      <a16:colId xmlns:a16="http://schemas.microsoft.com/office/drawing/2014/main" val="846359115"/>
                    </a:ext>
                  </a:extLst>
                </a:gridCol>
              </a:tblGrid>
              <a:tr h="323099">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extLst>
                  <a:ext uri="{0D108BD9-81ED-4DB2-BD59-A6C34878D82A}">
                    <a16:rowId xmlns:a16="http://schemas.microsoft.com/office/drawing/2014/main" val="2700050700"/>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Acadia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57,576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Iberia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69,929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St. Charles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52,549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865678365"/>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Allen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22,750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Iberville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30,241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Helena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10,920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72473156"/>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Ascension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126,500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Jackson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15,031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James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20,192</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29764082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Assumption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21,039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440,781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John the Baptist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42,477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24834610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Avoyelles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39,693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 Davis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32,250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Landry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82,540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819877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Beauregard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36,549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 Salle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14,791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Martin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51,767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5790206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Bienville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12,981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Lafayette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241,753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49,406</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6788976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Bossier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128,746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Lafourche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97,557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Tammany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264,570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5654591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Caddo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237,848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Lincoln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48,396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Tangipahoa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133,157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6198508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Calcasieu</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216,785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Livingston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142,282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Tensas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4,147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5917417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Caldwell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9,645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Madison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10,017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Terrebonne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109,580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7133631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Cameron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5,617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Morehouse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25,629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Union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21,107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8118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Catahoula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8,906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Natchitoches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37,515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Vermilion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57,359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68386575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Claiborne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14,170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Orleans (New Orleans)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383,997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Vernon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48,750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167899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Concordia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18,687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Ouachita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160,368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Washington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45,463</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8968464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De Soto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26,812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Plaquemines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Webster</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36,967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3446248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Baton Rouge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456,781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Pointe Coupee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20,758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Baton Rouge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27,199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97339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Carroll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7,459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Rapides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130,023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Carroll</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0997638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Feliciana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19,539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Red River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7,620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Feliciana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15,310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3742100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Evangeline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32,350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Richland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20,043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Winn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13,755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47596757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Franklin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19,774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Sabine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9510567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Grant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22,169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Bernard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43,764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01475683"/>
                  </a:ext>
                </a:extLst>
              </a:tr>
            </a:tbl>
          </a:graphicData>
        </a:graphic>
      </p:graphicFrame>
    </p:spTree>
    <p:extLst>
      <p:ext uri="{BB962C8B-B14F-4D97-AF65-F5344CB8AC3E}">
        <p14:creationId xmlns:p14="http://schemas.microsoft.com/office/powerpoint/2010/main" val="2068678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46E04BA7-DE0A-47C6-A6EA-A2EE823A4386}" type="slidenum">
              <a:rPr kern="0">
                <a:latin typeface="+mj-lt"/>
                <a:ea typeface="+mj-ea"/>
                <a:cs typeface="+mj-cs"/>
                <a:sym typeface="Calibri"/>
              </a:rPr>
              <a:pPr fontAlgn="auto">
                <a:spcBef>
                  <a:spcPts val="0"/>
                </a:spcBef>
                <a:spcAft>
                  <a:spcPts val="0"/>
                </a:spcAft>
                <a:defRPr/>
              </a:pPr>
              <a:t>4</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6148" name="Shape 69"/>
          <p:cNvSpPr>
            <a:spLocks/>
          </p:cNvSpPr>
          <p:nvPr/>
        </p:nvSpPr>
        <p:spPr bwMode="auto">
          <a:xfrm>
            <a:off x="331694" y="5754132"/>
            <a:ext cx="8229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lnSpc>
                <a:spcPct val="100000"/>
              </a:lnSpc>
              <a:buNone/>
            </a:pPr>
            <a:endParaRPr lang="en-US" altLang="en-US" sz="1600" dirty="0"/>
          </a:p>
        </p:txBody>
      </p:sp>
      <p:graphicFrame>
        <p:nvGraphicFramePr>
          <p:cNvPr id="2" name="Table 1">
            <a:extLst>
              <a:ext uri="{FF2B5EF4-FFF2-40B4-BE49-F238E27FC236}">
                <a16:creationId xmlns:a16="http://schemas.microsoft.com/office/drawing/2014/main" id="{DFF79FAD-EDBC-2591-998E-D8E80C6E3617}"/>
              </a:ext>
            </a:extLst>
          </p:cNvPr>
          <p:cNvGraphicFramePr>
            <a:graphicFrameLocks noGrp="1"/>
          </p:cNvGraphicFramePr>
          <p:nvPr>
            <p:extLst>
              <p:ext uri="{D42A27DB-BD31-4B8C-83A1-F6EECF244321}">
                <p14:modId xmlns:p14="http://schemas.microsoft.com/office/powerpoint/2010/main" val="3670834964"/>
              </p:ext>
            </p:extLst>
          </p:nvPr>
        </p:nvGraphicFramePr>
        <p:xfrm>
          <a:off x="192024" y="768096"/>
          <a:ext cx="7434072" cy="4664315"/>
        </p:xfrm>
        <a:graphic>
          <a:graphicData uri="http://schemas.openxmlformats.org/drawingml/2006/table">
            <a:tbl>
              <a:tblPr bandRow="1">
                <a:tableStyleId>{9D7B26C5-4107-4FEC-AEDC-1716B250A1EF}</a:tableStyleId>
              </a:tblPr>
              <a:tblGrid>
                <a:gridCol w="1091993">
                  <a:extLst>
                    <a:ext uri="{9D8B030D-6E8A-4147-A177-3AD203B41FA5}">
                      <a16:colId xmlns:a16="http://schemas.microsoft.com/office/drawing/2014/main" val="3709499520"/>
                    </a:ext>
                  </a:extLst>
                </a:gridCol>
                <a:gridCol w="1180531">
                  <a:extLst>
                    <a:ext uri="{9D8B030D-6E8A-4147-A177-3AD203B41FA5}">
                      <a16:colId xmlns:a16="http://schemas.microsoft.com/office/drawing/2014/main" val="2441567708"/>
                    </a:ext>
                  </a:extLst>
                </a:gridCol>
                <a:gridCol w="91819">
                  <a:extLst>
                    <a:ext uri="{9D8B030D-6E8A-4147-A177-3AD203B41FA5}">
                      <a16:colId xmlns:a16="http://schemas.microsoft.com/office/drawing/2014/main" val="2432157768"/>
                    </a:ext>
                  </a:extLst>
                </a:gridCol>
                <a:gridCol w="1406237">
                  <a:extLst>
                    <a:ext uri="{9D8B030D-6E8A-4147-A177-3AD203B41FA5}">
                      <a16:colId xmlns:a16="http://schemas.microsoft.com/office/drawing/2014/main" val="2022297240"/>
                    </a:ext>
                  </a:extLst>
                </a:gridCol>
                <a:gridCol w="1234074">
                  <a:extLst>
                    <a:ext uri="{9D8B030D-6E8A-4147-A177-3AD203B41FA5}">
                      <a16:colId xmlns:a16="http://schemas.microsoft.com/office/drawing/2014/main" val="2111618072"/>
                    </a:ext>
                  </a:extLst>
                </a:gridCol>
                <a:gridCol w="79410">
                  <a:extLst>
                    <a:ext uri="{9D8B030D-6E8A-4147-A177-3AD203B41FA5}">
                      <a16:colId xmlns:a16="http://schemas.microsoft.com/office/drawing/2014/main" val="2798299635"/>
                    </a:ext>
                  </a:extLst>
                </a:gridCol>
                <a:gridCol w="1169477">
                  <a:extLst>
                    <a:ext uri="{9D8B030D-6E8A-4147-A177-3AD203B41FA5}">
                      <a16:colId xmlns:a16="http://schemas.microsoft.com/office/drawing/2014/main" val="3697945647"/>
                    </a:ext>
                  </a:extLst>
                </a:gridCol>
                <a:gridCol w="1180531">
                  <a:extLst>
                    <a:ext uri="{9D8B030D-6E8A-4147-A177-3AD203B41FA5}">
                      <a16:colId xmlns:a16="http://schemas.microsoft.com/office/drawing/2014/main" val="846359115"/>
                    </a:ext>
                  </a:extLst>
                </a:gridCol>
              </a:tblGrid>
              <a:tr h="323099">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extLst>
                  <a:ext uri="{0D108BD9-81ED-4DB2-BD59-A6C34878D82A}">
                    <a16:rowId xmlns:a16="http://schemas.microsoft.com/office/drawing/2014/main" val="2700050700"/>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Acadia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57,576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Iberia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69,929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St. Charles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52,549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865678365"/>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Allen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22,750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Iberville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30,241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Helena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10,920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72473156"/>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Ascension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126,500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Jackson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15,031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James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20,192</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29764082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Assumption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21,039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440,781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John the Baptist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42,477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24834610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Avoyelles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39,693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 Davis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32,250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Landry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82,540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819877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Beauregard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36,549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 Salle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14,791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Martin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51,767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5790206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Bienville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12,981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Lafayette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241,753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49,406</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6788976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Bossier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128,746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Lafourche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97,557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Tammany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264,570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5654591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Caddo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237,848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Lincoln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48,396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Tangipahoa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133,157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6198508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Calcasieu</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216,785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Livingston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142,282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Tensas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4,147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5917417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Caldwell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9,645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Madison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10,017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Terrebonne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109,580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7133631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Cameron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5,617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Morehouse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25,629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Union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21,107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8118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Catahoula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8,906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Natchitoches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37,515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Vermilion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57,359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68386575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Claiborne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14,170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Orleans (New Orleans)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383,997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Vernon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48,750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167899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Concordia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18,687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Ouachita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160,368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Washington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45,463</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8968464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De Soto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26,812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Plaquemines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Webster</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36,967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3446248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Baton Rouge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456,781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Pointe Coupee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20,758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Baton Rouge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27,199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97339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Carroll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7,459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Rapides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130,023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Carroll</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0997638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Feliciana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19,539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Red River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7,620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Feliciana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15,310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3742100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Evangeline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32,350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Richland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20,043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Winn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13,755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47596757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Franklin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19,774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Sabine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9510567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Grant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22,169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Bernard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43,764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01475683"/>
                  </a:ext>
                </a:extLst>
              </a:tr>
            </a:tbl>
          </a:graphicData>
        </a:graphic>
      </p:graphicFrame>
      <p:sp>
        <p:nvSpPr>
          <p:cNvPr id="3" name="Shape 69">
            <a:extLst>
              <a:ext uri="{FF2B5EF4-FFF2-40B4-BE49-F238E27FC236}">
                <a16:creationId xmlns:a16="http://schemas.microsoft.com/office/drawing/2014/main" id="{274B35A7-8537-2601-F33B-CAEC7781878B}"/>
              </a:ext>
            </a:extLst>
          </p:cNvPr>
          <p:cNvSpPr>
            <a:spLocks noGrp="1"/>
          </p:cNvSpPr>
          <p:nvPr>
            <p:ph type="body" sz="half" idx="1"/>
          </p:nvPr>
        </p:nvSpPr>
        <p:spPr>
          <a:xfrm>
            <a:off x="457200" y="5681950"/>
            <a:ext cx="8355106" cy="1002314"/>
          </a:xfrm>
        </p:spPr>
        <p:txBody>
          <a:bodyPr>
            <a:normAutofit/>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How many more people live in East Baton Rouge Parish than West Baton Rouge? </a:t>
            </a:r>
          </a:p>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What is the difference in population between your parish and one that borders it? </a:t>
            </a:r>
          </a:p>
        </p:txBody>
      </p:sp>
    </p:spTree>
    <p:extLst>
      <p:ext uri="{BB962C8B-B14F-4D97-AF65-F5344CB8AC3E}">
        <p14:creationId xmlns:p14="http://schemas.microsoft.com/office/powerpoint/2010/main" val="1375942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hape 69"/>
          <p:cNvSpPr>
            <a:spLocks noGrp="1"/>
          </p:cNvSpPr>
          <p:nvPr>
            <p:ph type="body" sz="half" idx="1"/>
          </p:nvPr>
        </p:nvSpPr>
        <p:spPr>
          <a:xfrm>
            <a:off x="406908" y="5759704"/>
            <a:ext cx="7004304"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Write a question that could be answered using this table. Have another student answer it and check their work. Discuss any errors.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6B4559A1-9C81-4E01-8FF8-2325249FF101}" type="slidenum">
              <a:rPr kern="0">
                <a:latin typeface="+mj-lt"/>
                <a:ea typeface="+mj-ea"/>
                <a:cs typeface="+mj-cs"/>
                <a:sym typeface="Calibri"/>
              </a:rPr>
              <a:pPr fontAlgn="auto">
                <a:spcBef>
                  <a:spcPts val="0"/>
                </a:spcBef>
                <a:spcAft>
                  <a:spcPts val="0"/>
                </a:spcAft>
                <a:defRPr/>
              </a:pPr>
              <a:t>5</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graphicFrame>
        <p:nvGraphicFramePr>
          <p:cNvPr id="2" name="Table 1">
            <a:extLst>
              <a:ext uri="{FF2B5EF4-FFF2-40B4-BE49-F238E27FC236}">
                <a16:creationId xmlns:a16="http://schemas.microsoft.com/office/drawing/2014/main" id="{9FC0C266-E092-A376-0472-C145D27BCE3D}"/>
              </a:ext>
            </a:extLst>
          </p:cNvPr>
          <p:cNvGraphicFramePr>
            <a:graphicFrameLocks noGrp="1"/>
          </p:cNvGraphicFramePr>
          <p:nvPr>
            <p:extLst>
              <p:ext uri="{D42A27DB-BD31-4B8C-83A1-F6EECF244321}">
                <p14:modId xmlns:p14="http://schemas.microsoft.com/office/powerpoint/2010/main" val="186789638"/>
              </p:ext>
            </p:extLst>
          </p:nvPr>
        </p:nvGraphicFramePr>
        <p:xfrm>
          <a:off x="192024" y="768096"/>
          <a:ext cx="7434072" cy="4664315"/>
        </p:xfrm>
        <a:graphic>
          <a:graphicData uri="http://schemas.openxmlformats.org/drawingml/2006/table">
            <a:tbl>
              <a:tblPr bandRow="1">
                <a:tableStyleId>{9D7B26C5-4107-4FEC-AEDC-1716B250A1EF}</a:tableStyleId>
              </a:tblPr>
              <a:tblGrid>
                <a:gridCol w="1091993">
                  <a:extLst>
                    <a:ext uri="{9D8B030D-6E8A-4147-A177-3AD203B41FA5}">
                      <a16:colId xmlns:a16="http://schemas.microsoft.com/office/drawing/2014/main" val="3709499520"/>
                    </a:ext>
                  </a:extLst>
                </a:gridCol>
                <a:gridCol w="1180531">
                  <a:extLst>
                    <a:ext uri="{9D8B030D-6E8A-4147-A177-3AD203B41FA5}">
                      <a16:colId xmlns:a16="http://schemas.microsoft.com/office/drawing/2014/main" val="2441567708"/>
                    </a:ext>
                  </a:extLst>
                </a:gridCol>
                <a:gridCol w="91819">
                  <a:extLst>
                    <a:ext uri="{9D8B030D-6E8A-4147-A177-3AD203B41FA5}">
                      <a16:colId xmlns:a16="http://schemas.microsoft.com/office/drawing/2014/main" val="2432157768"/>
                    </a:ext>
                  </a:extLst>
                </a:gridCol>
                <a:gridCol w="1406237">
                  <a:extLst>
                    <a:ext uri="{9D8B030D-6E8A-4147-A177-3AD203B41FA5}">
                      <a16:colId xmlns:a16="http://schemas.microsoft.com/office/drawing/2014/main" val="2022297240"/>
                    </a:ext>
                  </a:extLst>
                </a:gridCol>
                <a:gridCol w="1234074">
                  <a:extLst>
                    <a:ext uri="{9D8B030D-6E8A-4147-A177-3AD203B41FA5}">
                      <a16:colId xmlns:a16="http://schemas.microsoft.com/office/drawing/2014/main" val="2111618072"/>
                    </a:ext>
                  </a:extLst>
                </a:gridCol>
                <a:gridCol w="79410">
                  <a:extLst>
                    <a:ext uri="{9D8B030D-6E8A-4147-A177-3AD203B41FA5}">
                      <a16:colId xmlns:a16="http://schemas.microsoft.com/office/drawing/2014/main" val="2798299635"/>
                    </a:ext>
                  </a:extLst>
                </a:gridCol>
                <a:gridCol w="1169477">
                  <a:extLst>
                    <a:ext uri="{9D8B030D-6E8A-4147-A177-3AD203B41FA5}">
                      <a16:colId xmlns:a16="http://schemas.microsoft.com/office/drawing/2014/main" val="3697945647"/>
                    </a:ext>
                  </a:extLst>
                </a:gridCol>
                <a:gridCol w="1180531">
                  <a:extLst>
                    <a:ext uri="{9D8B030D-6E8A-4147-A177-3AD203B41FA5}">
                      <a16:colId xmlns:a16="http://schemas.microsoft.com/office/drawing/2014/main" val="846359115"/>
                    </a:ext>
                  </a:extLst>
                </a:gridCol>
              </a:tblGrid>
              <a:tr h="323099">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extLst>
                  <a:ext uri="{0D108BD9-81ED-4DB2-BD59-A6C34878D82A}">
                    <a16:rowId xmlns:a16="http://schemas.microsoft.com/office/drawing/2014/main" val="2700050700"/>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Acadia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57,576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Iberia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69,929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St. Charles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52,549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865678365"/>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Allen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22,750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Iberville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30,241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Helena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10,920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72473156"/>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Ascension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126,500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Jackson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15,031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James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20,192</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29764082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Assumption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21,039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440,781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John the Baptist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42,477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24834610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Avoyelles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39,693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 Davis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32,250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Landry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82,540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819877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Beauregard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36,549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 Salle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14,791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Martin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51,767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5790206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Bienville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12,981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Lafayette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241,753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49,406</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6788976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Bossier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128,746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Lafourche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97,557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Tammany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264,570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5654591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Caddo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237,848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Lincoln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48,396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Tangipahoa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133,157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6198508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Calcasieu</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216,785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Livingston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142,282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Tensas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4,147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5917417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Caldwell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9,645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Madison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10,017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Terrebonne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109,580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7133631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Cameron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5,617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Morehouse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25,629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Union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21,107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8118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Catahoula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8,906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Natchitoches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37,515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Vermilion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57,359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68386575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Claiborne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14,170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Orleans (New Orleans)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383,997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Vernon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48,750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167899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Concordia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18,687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Ouachita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160,368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Washington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45,463</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8968464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De Soto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26,812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Plaquemines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Webster</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36,967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3446248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Baton Rouge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456,781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Pointe Coupee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20,758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Baton Rouge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27,199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97339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Carroll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7,459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Rapides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130,023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Carroll</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0997638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Feliciana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19,539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Red River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7,620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Feliciana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15,310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3742100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Evangeline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32,350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Richland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20,043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Winn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13,755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47596757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Franklin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19,774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Sabine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9510567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Grant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22,169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Bernard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43,764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01475683"/>
                  </a:ext>
                </a:extLst>
              </a:tr>
            </a:tbl>
          </a:graphicData>
        </a:graphic>
      </p:graphicFrame>
    </p:spTree>
    <p:extLst>
      <p:ext uri="{BB962C8B-B14F-4D97-AF65-F5344CB8AC3E}">
        <p14:creationId xmlns:p14="http://schemas.microsoft.com/office/powerpoint/2010/main" val="1041047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hape 69"/>
          <p:cNvSpPr>
            <a:spLocks noGrp="1"/>
          </p:cNvSpPr>
          <p:nvPr>
            <p:ph type="body" sz="half" idx="1"/>
          </p:nvPr>
        </p:nvSpPr>
        <p:spPr>
          <a:xfrm>
            <a:off x="443113" y="5564094"/>
            <a:ext cx="7607193"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What type of worker or profession would find this information helpful? How would they use the information? Explain your thinking.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AC84F638-3B9A-4380-9008-9BE61130CDC8}" type="slidenum">
              <a:rPr kern="0">
                <a:latin typeface="+mj-lt"/>
                <a:ea typeface="+mj-ea"/>
                <a:cs typeface="+mj-cs"/>
                <a:sym typeface="Calibri"/>
              </a:rPr>
              <a:pPr fontAlgn="auto">
                <a:spcBef>
                  <a:spcPts val="0"/>
                </a:spcBef>
                <a:spcAft>
                  <a:spcPts val="0"/>
                </a:spcAft>
                <a:defRPr/>
              </a:pPr>
              <a:t>6</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graphicFrame>
        <p:nvGraphicFramePr>
          <p:cNvPr id="2" name="Table 1">
            <a:extLst>
              <a:ext uri="{FF2B5EF4-FFF2-40B4-BE49-F238E27FC236}">
                <a16:creationId xmlns:a16="http://schemas.microsoft.com/office/drawing/2014/main" id="{8929C34F-EF1F-E407-4816-A87445AB2A26}"/>
              </a:ext>
            </a:extLst>
          </p:cNvPr>
          <p:cNvGraphicFramePr>
            <a:graphicFrameLocks noGrp="1"/>
          </p:cNvGraphicFramePr>
          <p:nvPr>
            <p:extLst>
              <p:ext uri="{D42A27DB-BD31-4B8C-83A1-F6EECF244321}">
                <p14:modId xmlns:p14="http://schemas.microsoft.com/office/powerpoint/2010/main" val="186789638"/>
              </p:ext>
            </p:extLst>
          </p:nvPr>
        </p:nvGraphicFramePr>
        <p:xfrm>
          <a:off x="192024" y="768096"/>
          <a:ext cx="7434072" cy="4664315"/>
        </p:xfrm>
        <a:graphic>
          <a:graphicData uri="http://schemas.openxmlformats.org/drawingml/2006/table">
            <a:tbl>
              <a:tblPr bandRow="1">
                <a:tableStyleId>{9D7B26C5-4107-4FEC-AEDC-1716B250A1EF}</a:tableStyleId>
              </a:tblPr>
              <a:tblGrid>
                <a:gridCol w="1091993">
                  <a:extLst>
                    <a:ext uri="{9D8B030D-6E8A-4147-A177-3AD203B41FA5}">
                      <a16:colId xmlns:a16="http://schemas.microsoft.com/office/drawing/2014/main" val="3709499520"/>
                    </a:ext>
                  </a:extLst>
                </a:gridCol>
                <a:gridCol w="1180531">
                  <a:extLst>
                    <a:ext uri="{9D8B030D-6E8A-4147-A177-3AD203B41FA5}">
                      <a16:colId xmlns:a16="http://schemas.microsoft.com/office/drawing/2014/main" val="2441567708"/>
                    </a:ext>
                  </a:extLst>
                </a:gridCol>
                <a:gridCol w="91819">
                  <a:extLst>
                    <a:ext uri="{9D8B030D-6E8A-4147-A177-3AD203B41FA5}">
                      <a16:colId xmlns:a16="http://schemas.microsoft.com/office/drawing/2014/main" val="2432157768"/>
                    </a:ext>
                  </a:extLst>
                </a:gridCol>
                <a:gridCol w="1406237">
                  <a:extLst>
                    <a:ext uri="{9D8B030D-6E8A-4147-A177-3AD203B41FA5}">
                      <a16:colId xmlns:a16="http://schemas.microsoft.com/office/drawing/2014/main" val="2022297240"/>
                    </a:ext>
                  </a:extLst>
                </a:gridCol>
                <a:gridCol w="1234074">
                  <a:extLst>
                    <a:ext uri="{9D8B030D-6E8A-4147-A177-3AD203B41FA5}">
                      <a16:colId xmlns:a16="http://schemas.microsoft.com/office/drawing/2014/main" val="2111618072"/>
                    </a:ext>
                  </a:extLst>
                </a:gridCol>
                <a:gridCol w="79410">
                  <a:extLst>
                    <a:ext uri="{9D8B030D-6E8A-4147-A177-3AD203B41FA5}">
                      <a16:colId xmlns:a16="http://schemas.microsoft.com/office/drawing/2014/main" val="2798299635"/>
                    </a:ext>
                  </a:extLst>
                </a:gridCol>
                <a:gridCol w="1169477">
                  <a:extLst>
                    <a:ext uri="{9D8B030D-6E8A-4147-A177-3AD203B41FA5}">
                      <a16:colId xmlns:a16="http://schemas.microsoft.com/office/drawing/2014/main" val="3697945647"/>
                    </a:ext>
                  </a:extLst>
                </a:gridCol>
                <a:gridCol w="1180531">
                  <a:extLst>
                    <a:ext uri="{9D8B030D-6E8A-4147-A177-3AD203B41FA5}">
                      <a16:colId xmlns:a16="http://schemas.microsoft.com/office/drawing/2014/main" val="846359115"/>
                    </a:ext>
                  </a:extLst>
                </a:gridCol>
              </a:tblGrid>
              <a:tr h="323099">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l" fontAlgn="b"/>
                      <a:r>
                        <a:rPr lang="en-US" sz="1000" b="1" i="0" u="none" strike="noStrike" dirty="0">
                          <a:effectLst/>
                          <a:latin typeface="Futura Condensed ExtraBold" panose="020B0602020204020303" pitchFamily="34" charset="-79"/>
                          <a:cs typeface="Futura Condensed ExtraBold" panose="020B0602020204020303" pitchFamily="34" charset="-79"/>
                        </a:rPr>
                        <a:t> </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PARISH</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tc>
                  <a:txBody>
                    <a:bodyPr/>
                    <a:lstStyle/>
                    <a:p>
                      <a:pPr algn="ctr" fontAlgn="b"/>
                      <a:r>
                        <a:rPr lang="en-US" sz="1000" b="1" i="0" u="none" strike="noStrike" dirty="0">
                          <a:effectLst/>
                          <a:latin typeface="Futura Condensed ExtraBold" panose="020B0602020204020303" pitchFamily="34" charset="-79"/>
                          <a:cs typeface="Futura Condensed ExtraBold" panose="020B0602020204020303" pitchFamily="34" charset="-79"/>
                        </a:rPr>
                        <a:t>2020 POPULATION</a:t>
                      </a:r>
                      <a:endParaRPr lang="en-US" sz="1000" b="1" i="0" u="none" strike="noStrike" dirty="0">
                        <a:solidFill>
                          <a:srgbClr val="000000"/>
                        </a:solidFill>
                        <a:effectLst/>
                        <a:latin typeface="Futura Condensed ExtraBold" panose="020B0602020204020303" pitchFamily="34" charset="-79"/>
                        <a:cs typeface="Futura Condensed ExtraBold" panose="020B0602020204020303" pitchFamily="34" charset="-79"/>
                      </a:endParaRPr>
                    </a:p>
                  </a:txBody>
                  <a:tcPr marL="6721" marR="6721" marT="6721" marB="0" anchor="b"/>
                </a:tc>
                <a:extLst>
                  <a:ext uri="{0D108BD9-81ED-4DB2-BD59-A6C34878D82A}">
                    <a16:rowId xmlns:a16="http://schemas.microsoft.com/office/drawing/2014/main" val="2700050700"/>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Acadia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57,576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Iberia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69,929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St. Charles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52,549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865678365"/>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Allen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22,750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Iberville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30,241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Helena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10,920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72473156"/>
                  </a:ext>
                </a:extLst>
              </a:tr>
              <a:tr h="197328">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Ascension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126,500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Jackson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15,031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James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20,192</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29764082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Assumption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21,039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440,781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John the Baptist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42,477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24834610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Avoyelles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39,693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Jefferson Davis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32,250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Landry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82,540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819877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Beauregard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36,549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 Salle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14,791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Martin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51,767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5790206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Bienville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12,981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Lafayette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241,753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Mary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49,406</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6788976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Bossier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128,746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Lafourche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97,557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Tammany</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264,570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35654591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Caddo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237,848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Lincoln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48,396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Tangipahoa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133,157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6198508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Calcasieu</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216,785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Livingston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142,282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Tensas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4,147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5917417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Caldwell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9,645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Madison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10,017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Terrebonne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109,580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37133631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Cameron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5,617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Morehouse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25,629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Union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21,107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68118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Catahoula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8,906</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Natchitoches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37,515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Vermilion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57,359</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683865758"/>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Claiborne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14,170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Orleans (New Orleans)</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383,997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Vernon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48,750</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167899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Concordia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18,687</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Ouachita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160,368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Washington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45,463</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89684646"/>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De Soto</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26,812</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Plaquemines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23,515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Webster</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a:effectLst/>
                          <a:latin typeface="Futura Medium" panose="020B0602020204020303" pitchFamily="34" charset="-79"/>
                          <a:cs typeface="Futura Medium" panose="020B0602020204020303" pitchFamily="34" charset="-79"/>
                        </a:rPr>
                        <a:t>36,967</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934462483"/>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Baton Rouge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456,781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Pointe Coupee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20,758</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Baton Rouge</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27,199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973391657"/>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Carroll</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7,459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Rapides</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130,023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Carroll</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9,751</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09976389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East Feliciana</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19,539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Red River</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7,620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West Feliciana</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15,310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374210041"/>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Evangeline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32,350</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Richland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20,043</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Winn</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13,755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2475967570"/>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Franklin</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19,774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Sabine</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22,155</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dirty="0">
                          <a:effectLst/>
                          <a:latin typeface="Futura Medium" panose="020B0602020204020303" pitchFamily="34" charset="-79"/>
                          <a:cs typeface="Futura Medium" panose="020B0602020204020303" pitchFamily="34" charset="-79"/>
                        </a:rPr>
                        <a:t> </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951056732"/>
                  </a:ext>
                </a:extLst>
              </a:tr>
              <a:tr h="197328">
                <a:tc>
                  <a:txBody>
                    <a:bodyPr/>
                    <a:lstStyle/>
                    <a:p>
                      <a:pPr algn="l" fontAlgn="b"/>
                      <a:r>
                        <a:rPr lang="en-US" sz="1000" u="none" strike="noStrike">
                          <a:effectLst/>
                          <a:latin typeface="Futura Medium" panose="020B0602020204020303" pitchFamily="34" charset="-79"/>
                          <a:cs typeface="Futura Medium" panose="020B0602020204020303" pitchFamily="34" charset="-79"/>
                        </a:rPr>
                        <a:t>Grant</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22,169</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St. Bernard</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r>
                        <a:rPr lang="en-US" sz="1000" u="none" strike="noStrike" dirty="0">
                          <a:effectLst/>
                          <a:latin typeface="Futura Medium" panose="020B0602020204020303" pitchFamily="34" charset="-79"/>
                          <a:cs typeface="Futura Medium" panose="020B0602020204020303" pitchFamily="34" charset="-79"/>
                        </a:rPr>
                        <a:t>43,764</a:t>
                      </a:r>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R w="12700" cap="flat" cmpd="sng" algn="ctr">
                      <a:solidFill>
                        <a:schemeClr val="tx1"/>
                      </a:solidFill>
                      <a:prstDash val="solid"/>
                      <a:round/>
                      <a:headEnd type="none" w="med" len="med"/>
                      <a:tailEnd type="none" w="med" len="med"/>
                    </a:lnR>
                  </a:tcPr>
                </a:tc>
                <a:tc>
                  <a:txBody>
                    <a:bodyPr/>
                    <a:lstStyle/>
                    <a:p>
                      <a:pPr algn="l" fontAlgn="b"/>
                      <a:r>
                        <a:rPr lang="en-US" sz="1000" u="none" strike="noStrike">
                          <a:effectLst/>
                          <a:latin typeface="Futura Medium" panose="020B0602020204020303" pitchFamily="34" charset="-79"/>
                          <a:cs typeface="Futura Medium" panose="020B0602020204020303" pitchFamily="34" charset="-79"/>
                        </a:rPr>
                        <a:t> </a:t>
                      </a:r>
                      <a:endParaRPr lang="en-US" sz="1000" b="0" i="0" u="none" strike="noStrike">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lnL w="12700" cap="flat" cmpd="sng" algn="ctr">
                      <a:solidFill>
                        <a:schemeClr val="tx1"/>
                      </a:solidFill>
                      <a:prstDash val="solid"/>
                      <a:round/>
                      <a:headEnd type="none" w="med" len="med"/>
                      <a:tailEnd type="none" w="med" len="med"/>
                    </a:lnL>
                  </a:tcPr>
                </a:tc>
                <a:tc>
                  <a:txBody>
                    <a:bodyPr/>
                    <a:lstStyle/>
                    <a:p>
                      <a:pPr algn="l"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tc>
                  <a:txBody>
                    <a:bodyPr/>
                    <a:lstStyle/>
                    <a:p>
                      <a:pPr algn="r" fontAlgn="b"/>
                      <a:endParaRPr lang="en-US" sz="1000" b="0" i="0" u="none" strike="noStrike" dirty="0">
                        <a:solidFill>
                          <a:srgbClr val="000000"/>
                        </a:solidFill>
                        <a:effectLst/>
                        <a:latin typeface="Futura Medium" panose="020B0602020204020303" pitchFamily="34" charset="-79"/>
                        <a:cs typeface="Futura Medium" panose="020B0602020204020303" pitchFamily="34" charset="-79"/>
                      </a:endParaRPr>
                    </a:p>
                  </a:txBody>
                  <a:tcPr marL="6721" marR="6721" marT="6721" marB="0" anchor="b"/>
                </a:tc>
                <a:extLst>
                  <a:ext uri="{0D108BD9-81ED-4DB2-BD59-A6C34878D82A}">
                    <a16:rowId xmlns:a16="http://schemas.microsoft.com/office/drawing/2014/main" val="1401475683"/>
                  </a:ext>
                </a:extLst>
              </a:tr>
            </a:tbl>
          </a:graphicData>
        </a:graphic>
      </p:graphicFrame>
    </p:spTree>
    <p:extLst>
      <p:ext uri="{BB962C8B-B14F-4D97-AF65-F5344CB8AC3E}">
        <p14:creationId xmlns:p14="http://schemas.microsoft.com/office/powerpoint/2010/main" val="929200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768</TotalTime>
  <Words>1461</Words>
  <Application>Microsoft Macintosh PowerPoint</Application>
  <PresentationFormat>On-screen Show (4:3)</PresentationFormat>
  <Paragraphs>932</Paragraphs>
  <Slides>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Futura Condensed ExtraBold</vt:lpstr>
      <vt:lpstr>Futura Medium</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Portable Dell</dc:creator>
  <cp:keywords/>
  <dc:description/>
  <cp:lastModifiedBy>Emmett Mullins</cp:lastModifiedBy>
  <cp:revision>27</cp:revision>
  <dcterms:modified xsi:type="dcterms:W3CDTF">2023-11-09T22:25:55Z</dcterms:modified>
  <cp:category/>
</cp:coreProperties>
</file>