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1"/>
  </p:sldMasterIdLst>
  <p:notesMasterIdLst>
    <p:notesMasterId r:id="rId9"/>
  </p:notesMasterIdLst>
  <p:sldIdLst>
    <p:sldId id="297" r:id="rId2"/>
    <p:sldId id="292" r:id="rId3"/>
    <p:sldId id="293" r:id="rId4"/>
    <p:sldId id="294" r:id="rId5"/>
    <p:sldId id="295" r:id="rId6"/>
    <p:sldId id="296" r:id="rId7"/>
    <p:sldId id="298"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Trebuchet MS"/>
          <a:ea typeface="Trebuchet MS"/>
          <a:cs typeface="Trebuchet M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Trebuchet MS"/>
          <a:ea typeface="Trebuchet MS"/>
          <a:cs typeface="Trebuchet M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rebuchet MS"/>
          <a:ea typeface="Trebuchet MS"/>
          <a:cs typeface="Trebuchet MS"/>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Trebuchet MS"/>
          <a:ea typeface="Trebuchet MS"/>
          <a:cs typeface="Trebuchet MS"/>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18"/>
    <p:restoredTop sz="85966"/>
  </p:normalViewPr>
  <p:slideViewPr>
    <p:cSldViewPr snapToGrid="0" snapToObjects="1">
      <p:cViewPr varScale="1">
        <p:scale>
          <a:sx n="123" d="100"/>
          <a:sy n="123" d="100"/>
        </p:scale>
        <p:origin x="1968"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6" name="Shape 56"/>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57" name="Shape 5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905692704"/>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Allow 1-2 minutes for students to make OBSERVATIONS. Discuss students’ written responses and be sure to discuss the compass rose, the scale of miles, colors used on the map, latitude and longitude, etc. </a:t>
            </a:r>
          </a:p>
        </p:txBody>
      </p:sp>
    </p:spTree>
    <p:extLst>
      <p:ext uri="{BB962C8B-B14F-4D97-AF65-F5344CB8AC3E}">
        <p14:creationId xmlns:p14="http://schemas.microsoft.com/office/powerpoint/2010/main" val="1859235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about 200 miles from New York to Boston. </a:t>
            </a:r>
          </a:p>
          <a:p>
            <a:r>
              <a:rPr lang="en-US" dirty="0"/>
              <a:t>It’s about 80 miles from New York to Philadelphia. </a:t>
            </a:r>
          </a:p>
          <a:p>
            <a:r>
              <a:rPr lang="en-US" dirty="0"/>
              <a:t>It’s about 1,100 miles from New York to New Orleans.  </a:t>
            </a:r>
          </a:p>
          <a:p>
            <a:r>
              <a:rPr lang="en-US" dirty="0"/>
              <a:t>If students are having difficulty using the map scale, this is a good time for review.  </a:t>
            </a:r>
          </a:p>
        </p:txBody>
      </p:sp>
    </p:spTree>
    <p:extLst>
      <p:ext uri="{BB962C8B-B14F-4D97-AF65-F5344CB8AC3E}">
        <p14:creationId xmlns:p14="http://schemas.microsoft.com/office/powerpoint/2010/main" val="1876804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Virginia: Maryland, North Carolina, Tennessee, Kentucky, West Virginia (District of Columbia is not a state, and its borders are not on the map)</a:t>
            </a:r>
          </a:p>
          <a:p>
            <a:r>
              <a:rPr lang="en-US" dirty="0"/>
              <a:t>Pennsylvania: New York, New Jersey, Delaware, Maryland, West Virginia, Ohio (Lake Erie) </a:t>
            </a:r>
          </a:p>
          <a:p>
            <a:r>
              <a:rPr lang="en-US" dirty="0"/>
              <a:t>South Carolina: North Carolina, Georgia (Atlantic Ocean) </a:t>
            </a:r>
          </a:p>
        </p:txBody>
      </p:sp>
    </p:spTree>
    <p:extLst>
      <p:ext uri="{BB962C8B-B14F-4D97-AF65-F5344CB8AC3E}">
        <p14:creationId xmlns:p14="http://schemas.microsoft.com/office/powerpoint/2010/main" val="248737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Charleston, South Carolina</a:t>
            </a:r>
          </a:p>
          <a:p>
            <a:r>
              <a:rPr lang="en-US" dirty="0"/>
              <a:t>St. Louis, Missouri</a:t>
            </a:r>
          </a:p>
        </p:txBody>
      </p:sp>
    </p:spTree>
    <p:extLst>
      <p:ext uri="{BB962C8B-B14F-4D97-AF65-F5344CB8AC3E}">
        <p14:creationId xmlns:p14="http://schemas.microsoft.com/office/powerpoint/2010/main" val="527286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will vary. You may want to allow some students to ask their questions to the larger group </a:t>
            </a:r>
            <a:r>
              <a:rPr lang="en-US"/>
              <a:t>for discussion. </a:t>
            </a:r>
            <a:endParaRPr lang="en-US" dirty="0"/>
          </a:p>
        </p:txBody>
      </p:sp>
    </p:spTree>
    <p:extLst>
      <p:ext uri="{BB962C8B-B14F-4D97-AF65-F5344CB8AC3E}">
        <p14:creationId xmlns:p14="http://schemas.microsoft.com/office/powerpoint/2010/main" val="284285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30031209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937551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19989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14332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648575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1998875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dirty="0"/>
              <a:t>11/9/23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1518290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18903905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31" name="Shape 31"/>
          <p:cNvSpPr>
            <a:spLocks noGrp="1"/>
          </p:cNvSpPr>
          <p:nvPr>
            <p:ph type="body" sz="half" idx="1"/>
          </p:nvPr>
        </p:nvSpPr>
        <p:spPr>
          <a:xfrm>
            <a:off x="457200" y="1600200"/>
            <a:ext cx="4038600" cy="4525963"/>
          </a:xfrm>
          <a:prstGeom prst="rect">
            <a:avLst/>
          </a:prstGeom>
        </p:spPr>
        <p:txBody>
          <a:bodyPr/>
          <a:lstStyle>
            <a:lvl1pPr marL="342900" indent="-342900">
              <a:lnSpc>
                <a:spcPct val="100000"/>
              </a:lnSpc>
              <a:spcBef>
                <a:spcPts val="600"/>
              </a:spcBef>
              <a:defRPr sz="2800"/>
            </a:lvl1pPr>
            <a:lvl2pPr marL="790575" indent="-333375">
              <a:lnSpc>
                <a:spcPct val="100000"/>
              </a:lnSpc>
              <a:spcBef>
                <a:spcPts val="600"/>
              </a:spcBef>
              <a:defRPr sz="2800"/>
            </a:lvl2pPr>
            <a:lvl3pPr marL="1234439" indent="-320039">
              <a:lnSpc>
                <a:spcPct val="100000"/>
              </a:lnSpc>
              <a:spcBef>
                <a:spcPts val="600"/>
              </a:spcBef>
              <a:defRPr sz="2800"/>
            </a:lvl3pPr>
            <a:lvl4pPr marL="1727200" indent="-355600">
              <a:lnSpc>
                <a:spcPct val="100000"/>
              </a:lnSpc>
              <a:spcBef>
                <a:spcPts val="600"/>
              </a:spcBef>
              <a:defRPr sz="2800"/>
            </a:lvl4pPr>
            <a:lvl5pPr marL="2184400" indent="-355600">
              <a:lnSpc>
                <a:spcPct val="100000"/>
              </a:lnSpc>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2" name="Shape 32"/>
          <p:cNvSpPr>
            <a:spLocks noGrp="1"/>
          </p:cNvSpPr>
          <p:nvPr>
            <p:ph type="sldNum" sz="quarter" idx="2"/>
          </p:nvPr>
        </p:nvSpPr>
        <p:spPr>
          <a:prstGeom prst="rect">
            <a:avLst/>
          </a:prstGeom>
        </p:spPr>
        <p:txBody>
          <a:bodyPr/>
          <a:lstStyle/>
          <a:p>
            <a:fld id="{86CB4B4D-7CA3-9044-876B-883B54F8677D}" type="slidenum">
              <a:rPr/>
              <a:t>‹#›</a:t>
            </a:fld>
            <a:endParaRPr dirty="0"/>
          </a:p>
        </p:txBody>
      </p:sp>
      <p:sp>
        <p:nvSpPr>
          <p:cNvPr id="33" name="Shape 33"/>
          <p:cNvSpPr>
            <a:spLocks noGrp="1"/>
          </p:cNvSpPr>
          <p:nvPr>
            <p:ph type="title"/>
          </p:nvPr>
        </p:nvSpPr>
        <p:spPr>
          <a:prstGeom prst="rect">
            <a:avLst/>
          </a:prstGeom>
        </p:spPr>
        <p:txBody>
          <a:bodyPr/>
          <a:lstStyle/>
          <a:p>
            <a:r>
              <a:t>Title Text</a:t>
            </a:r>
          </a:p>
        </p:txBody>
      </p:sp>
    </p:spTree>
    <p:extLst>
      <p:ext uri="{BB962C8B-B14F-4D97-AF65-F5344CB8AC3E}">
        <p14:creationId xmlns:p14="http://schemas.microsoft.com/office/powerpoint/2010/main" val="34993645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dirty="0"/>
              <a:t>11/9/23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2574620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1245457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2281162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11/9/23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3507753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11/9/23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4279111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11/9/23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24543792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0DDF080-5E8C-48AD-84E5-6C08B304C14E}" type="datetimeFigureOut">
              <a:rPr lang="en-US" dirty="0"/>
              <a:t>11/9/23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3928385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1223568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11/9/23</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86CB4B4D-7CA3-9044-876B-883B54F8677D}" type="slidenum">
              <a:rPr lang="en-US" smtClean="0"/>
              <a:t>‹#›</a:t>
            </a:fld>
            <a:endParaRPr lang="en-US" dirty="0"/>
          </a:p>
        </p:txBody>
      </p:sp>
    </p:spTree>
    <p:extLst>
      <p:ext uri="{BB962C8B-B14F-4D97-AF65-F5344CB8AC3E}">
        <p14:creationId xmlns:p14="http://schemas.microsoft.com/office/powerpoint/2010/main" val="1346340960"/>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t="-3000" b="-3000"/>
          </a:stretch>
        </a:blipFill>
        <a:effectLst/>
      </p:bgPr>
    </p:bg>
    <p:spTree>
      <p:nvGrpSpPr>
        <p:cNvPr id="1" name=""/>
        <p:cNvGrpSpPr/>
        <p:nvPr/>
      </p:nvGrpSpPr>
      <p:grpSpPr>
        <a:xfrm>
          <a:off x="0" y="0"/>
          <a:ext cx="0" cy="0"/>
          <a:chOff x="0" y="0"/>
          <a:chExt cx="0" cy="0"/>
        </a:xfrm>
      </p:grpSpPr>
      <p:sp>
        <p:nvSpPr>
          <p:cNvPr id="60" name="Shape 60"/>
          <p:cNvSpPr/>
          <p:nvPr/>
        </p:nvSpPr>
        <p:spPr>
          <a:xfrm>
            <a:off x="7543800" y="6545790"/>
            <a:ext cx="1600200" cy="24622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r">
              <a:spcBef>
                <a:spcPts val="600"/>
              </a:spcBef>
              <a:defRPr sz="1000">
                <a:solidFill>
                  <a:srgbClr val="FFFFFF"/>
                </a:solidFill>
                <a:effectLst>
                  <a:outerShdw blurRad="38100" dist="38100" dir="2700000" rotWithShape="0">
                    <a:srgbClr val="C0C0C0"/>
                  </a:outerShdw>
                </a:effectLst>
                <a:latin typeface="Arial"/>
                <a:ea typeface="Arial"/>
                <a:cs typeface="Arial"/>
                <a:sym typeface="Arial"/>
              </a:defRPr>
            </a:lvl1pPr>
          </a:lstStyle>
          <a:p>
            <a:r>
              <a:rPr dirty="0"/>
              <a:t>© 20</a:t>
            </a:r>
            <a:r>
              <a:rPr lang="en-US" dirty="0"/>
              <a:t>23</a:t>
            </a:r>
            <a:r>
              <a:rPr dirty="0"/>
              <a:t> Clairmont Press</a:t>
            </a:r>
          </a:p>
        </p:txBody>
      </p:sp>
      <p:sp>
        <p:nvSpPr>
          <p:cNvPr id="6" name="Shape 59">
            <a:extLst>
              <a:ext uri="{FF2B5EF4-FFF2-40B4-BE49-F238E27FC236}">
                <a16:creationId xmlns:a16="http://schemas.microsoft.com/office/drawing/2014/main" id="{B63CE2EC-53D4-6348-9DFE-68F417C48EBD}"/>
              </a:ext>
            </a:extLst>
          </p:cNvPr>
          <p:cNvSpPr/>
          <p:nvPr/>
        </p:nvSpPr>
        <p:spPr>
          <a:xfrm>
            <a:off x="0" y="4451579"/>
            <a:ext cx="9141246" cy="1446550"/>
          </a:xfrm>
          <a:prstGeom prst="rect">
            <a:avLst/>
          </a:prstGeom>
          <a:solidFill>
            <a:srgbClr val="DCE6F2">
              <a:alpha val="32000"/>
            </a:srgbClr>
          </a:solidFill>
          <a:ln w="12700">
            <a:miter lim="400000"/>
          </a:ln>
          <a:extLst>
            <a:ext uri="{C572A759-6A51-4108-AA02-DFA0A04FC94B}">
              <ma14:wrappingTextBoxFlag xmlns="" xmlns:ma14="http://schemas.microsoft.com/office/mac/drawingml/2011/main" val="1"/>
            </a:ext>
          </a:extLst>
        </p:spPr>
        <p:txBody>
          <a:bodyPr lIns="45719" rIns="45719">
            <a:spAutoFit/>
          </a:bodyPr>
          <a:lstStyle/>
          <a:p>
            <a:pPr algn="r">
              <a:defRPr sz="3200">
                <a:solidFill>
                  <a:srgbClr val="FFFFFF"/>
                </a:solidFill>
                <a:effectLst>
                  <a:outerShdw blurRad="38100" dist="19050" dir="2700000" rotWithShape="0">
                    <a:srgbClr val="000000">
                      <a:alpha val="40000"/>
                    </a:srgbClr>
                  </a:outerShdw>
                </a:effectLst>
              </a:defRPr>
            </a:pPr>
            <a:r>
              <a:rPr lang="en-US" sz="4400" b="1" dirty="0">
                <a:ln w="3175">
                  <a:solidFill>
                    <a:schemeClr val="tx1"/>
                  </a:solidFill>
                </a:ln>
              </a:rPr>
              <a:t>SMART SKILLS</a:t>
            </a:r>
          </a:p>
          <a:p>
            <a:pPr algn="r">
              <a:defRPr sz="3200">
                <a:solidFill>
                  <a:srgbClr val="FFFFFF"/>
                </a:solidFill>
                <a:effectLst>
                  <a:outerShdw blurRad="38100" dist="19050" dir="2700000" rotWithShape="0">
                    <a:srgbClr val="000000">
                      <a:alpha val="40000"/>
                    </a:srgbClr>
                  </a:outerShdw>
                </a:effectLst>
              </a:defRPr>
            </a:pPr>
            <a:r>
              <a:rPr lang="en-US" sz="4400" b="1" dirty="0">
                <a:ln w="3175">
                  <a:solidFill>
                    <a:schemeClr val="tx1"/>
                  </a:solidFill>
                </a:ln>
              </a:rPr>
              <a:t>Week 6 </a:t>
            </a:r>
            <a:r>
              <a:rPr lang="mr-IN" sz="4400" b="1" dirty="0">
                <a:ln w="3175">
                  <a:solidFill>
                    <a:schemeClr val="tx1"/>
                  </a:solidFill>
                </a:ln>
              </a:rPr>
              <a:t>–</a:t>
            </a:r>
            <a:r>
              <a:rPr lang="en-US" sz="4400" b="1" dirty="0">
                <a:ln w="3175">
                  <a:solidFill>
                    <a:schemeClr val="tx1"/>
                  </a:solidFill>
                </a:ln>
              </a:rPr>
              <a:t> Map 2</a:t>
            </a:r>
            <a:endParaRPr sz="4400" b="1" dirty="0">
              <a:ln w="3175">
                <a:solidFill>
                  <a:schemeClr val="tx1"/>
                </a:solidFill>
              </a:ln>
            </a:endParaRPr>
          </a:p>
        </p:txBody>
      </p:sp>
      <p:pic>
        <p:nvPicPr>
          <p:cNvPr id="2" name="Picture 1" descr="A close up of a book&#10;&#10;Description automatically generated">
            <a:extLst>
              <a:ext uri="{FF2B5EF4-FFF2-40B4-BE49-F238E27FC236}">
                <a16:creationId xmlns:a16="http://schemas.microsoft.com/office/drawing/2014/main" id="{0C9DB785-B280-8D00-46E1-2FE9D1718E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278" y="2002972"/>
            <a:ext cx="6929445" cy="2203145"/>
          </a:xfrm>
          <a:prstGeom prst="rect">
            <a:avLst/>
          </a:prstGeom>
          <a:effectLst>
            <a:glow rad="444500">
              <a:schemeClr val="bg1">
                <a:alpha val="32000"/>
              </a:schemeClr>
            </a:glow>
            <a:outerShdw blurRad="63500" sx="102000" sy="102000" algn="ctr" rotWithShape="0">
              <a:schemeClr val="tx1">
                <a:alpha val="40000"/>
              </a:schemeClr>
            </a:outerShdw>
          </a:effectLst>
        </p:spPr>
      </p:pic>
    </p:spTree>
    <p:extLst>
      <p:ext uri="{BB962C8B-B14F-4D97-AF65-F5344CB8AC3E}">
        <p14:creationId xmlns:p14="http://schemas.microsoft.com/office/powerpoint/2010/main" val="9765690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0-#ppt_w/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69"/>
          <p:cNvSpPr>
            <a:spLocks noGrp="1"/>
          </p:cNvSpPr>
          <p:nvPr>
            <p:ph type="body" sz="half" idx="1"/>
          </p:nvPr>
        </p:nvSpPr>
        <p:spPr>
          <a:xfrm>
            <a:off x="318641" y="1355834"/>
            <a:ext cx="2634766" cy="3909849"/>
          </a:xfrm>
        </p:spPr>
        <p:txBody>
          <a:bodyPr>
            <a:normAutofit/>
          </a:bodyPr>
          <a:lstStyle/>
          <a:p>
            <a:pPr marL="0" lvl="1" indent="0">
              <a:buNone/>
            </a:pPr>
            <a:r>
              <a:rPr lang="en-US" altLang="en-US" sz="2400" dirty="0">
                <a:latin typeface="Trebuchet MS" pitchFamily="34" charset="0"/>
                <a:ea typeface="Trebuchet MS" pitchFamily="34" charset="0"/>
                <a:cs typeface="Trebuchet MS" pitchFamily="34" charset="0"/>
              </a:rPr>
              <a:t>Study the map. What information on the map would help someone answer questions about the geography of the United States? </a:t>
            </a:r>
          </a:p>
        </p:txBody>
      </p:sp>
      <p:sp>
        <p:nvSpPr>
          <p:cNvPr id="70" name="Shape 70"/>
          <p:cNvSpPr>
            <a:spLocks noGrp="1"/>
          </p:cNvSpPr>
          <p:nvPr>
            <p:ph type="sldNum" sz="quarter" idx="2"/>
          </p:nvPr>
        </p:nvSpPr>
        <p:spPr>
          <a:xfrm>
            <a:off x="8631238" y="6527800"/>
            <a:ext cx="207962" cy="295275"/>
          </a:xfrm>
          <a:prstGeom prst="rect">
            <a:avLst/>
          </a:prstGeom>
          <a:extLst>
            <a:ext uri="{C572A759-6A51-4108-AA02-DFA0A04FC94B}"/>
          </a:extLst>
        </p:spPr>
        <p:txBody>
          <a:bodyPr/>
          <a:lstStyle/>
          <a:p>
            <a:pPr>
              <a:defRPr/>
            </a:pPr>
            <a:fld id="{7ACA4088-8252-4BA4-8008-25CC244E7A5C}" type="slidenum">
              <a:rPr/>
              <a:pPr>
                <a:defRPr/>
              </a:pPr>
              <a:t>2</a:t>
            </a:fld>
            <a:endParaRPr dirty="0"/>
          </a:p>
        </p:txBody>
      </p:sp>
      <p:sp>
        <p:nvSpPr>
          <p:cNvPr id="68" name="Shape 68"/>
          <p:cNvSpPr>
            <a:spLocks noGrp="1"/>
          </p:cNvSpPr>
          <p:nvPr>
            <p:ph type="title"/>
          </p:nvPr>
        </p:nvSpPr>
        <p:spPr>
          <a:xfrm>
            <a:off x="0" y="0"/>
            <a:ext cx="8686800" cy="1143000"/>
          </a:xfrm>
        </p:spPr>
        <p:txBody>
          <a:bodyPr vert="horz" wrap="square" tIns="45720" bIns="45720" numCol="1" anchorCtr="0" compatLnSpc="1">
            <a:prstTxWarp prst="textNoShape">
              <a:avLst/>
            </a:prstTxWarp>
          </a:bodyPr>
          <a:lstStyle/>
          <a:p>
            <a:pPr defTabSz="868363" eaLnBrk="1" hangingPunct="1"/>
            <a:r>
              <a:rPr lang="en-US" altLang="en-US" sz="4100" dirty="0">
                <a:effectLst>
                  <a:outerShdw blurRad="38100" dist="38100" dir="2700000" algn="tl">
                    <a:srgbClr val="FFFFFF"/>
                  </a:outerShdw>
                </a:effectLst>
                <a:latin typeface="Trebuchet MS" pitchFamily="34" charset="0"/>
                <a:ea typeface="Trebuchet MS" pitchFamily="34" charset="0"/>
                <a:cs typeface="Trebuchet MS" pitchFamily="34" charset="0"/>
              </a:rPr>
              <a:t>Monday</a:t>
            </a:r>
          </a:p>
        </p:txBody>
      </p:sp>
      <p:pic>
        <p:nvPicPr>
          <p:cNvPr id="3" name="Picture 2">
            <a:extLst>
              <a:ext uri="{FF2B5EF4-FFF2-40B4-BE49-F238E27FC236}">
                <a16:creationId xmlns:a16="http://schemas.microsoft.com/office/drawing/2014/main" id="{5764E204-7F7B-9792-59F5-9B68C52743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0867" y="0"/>
            <a:ext cx="6053133" cy="6858000"/>
          </a:xfrm>
          <a:prstGeom prst="rect">
            <a:avLst/>
          </a:prstGeom>
        </p:spPr>
      </p:pic>
    </p:spTree>
    <p:extLst>
      <p:ext uri="{BB962C8B-B14F-4D97-AF65-F5344CB8AC3E}">
        <p14:creationId xmlns:p14="http://schemas.microsoft.com/office/powerpoint/2010/main" val="24119241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hape 69"/>
          <p:cNvSpPr>
            <a:spLocks noGrp="1"/>
          </p:cNvSpPr>
          <p:nvPr>
            <p:ph type="body" sz="half" idx="1"/>
          </p:nvPr>
        </p:nvSpPr>
        <p:spPr>
          <a:xfrm>
            <a:off x="200110" y="943454"/>
            <a:ext cx="2690648" cy="2891946"/>
          </a:xfrm>
        </p:spPr>
        <p:txBody>
          <a:bodyPr>
            <a:noAutofit/>
          </a:bodyPr>
          <a:lstStyle/>
          <a:p>
            <a:pPr marL="0" lvl="1" indent="0">
              <a:buNone/>
            </a:pPr>
            <a:r>
              <a:rPr lang="en-US" altLang="en-US" sz="2400" dirty="0"/>
              <a:t>According to the map, how far is it from New York City to Boston?</a:t>
            </a:r>
          </a:p>
          <a:p>
            <a:pPr marL="0" lvl="1" indent="0">
              <a:buNone/>
            </a:pPr>
            <a:endParaRPr lang="en-US" altLang="en-US" sz="2400" dirty="0"/>
          </a:p>
          <a:p>
            <a:pPr marL="0" lvl="1" indent="0">
              <a:buNone/>
            </a:pPr>
            <a:r>
              <a:rPr lang="en-US" altLang="en-US" sz="2400" dirty="0"/>
              <a:t>What’s the distance from New York City to Philadelphia? </a:t>
            </a:r>
          </a:p>
          <a:p>
            <a:pPr marL="0" lvl="1" indent="0">
              <a:buNone/>
            </a:pPr>
            <a:endParaRPr lang="en-US" altLang="en-US" sz="2400" dirty="0"/>
          </a:p>
          <a:p>
            <a:pPr marL="0" lvl="1" indent="0">
              <a:buNone/>
            </a:pPr>
            <a:r>
              <a:rPr lang="en-US" altLang="en-US" sz="2400" dirty="0"/>
              <a:t>How far is it from New York City to New Orleans?  </a:t>
            </a:r>
          </a:p>
          <a:p>
            <a:pPr marL="0" lvl="1" indent="0">
              <a:buNone/>
            </a:pPr>
            <a:endParaRPr lang="en-US" altLang="en-US" sz="2400" dirty="0"/>
          </a:p>
          <a:p>
            <a:pPr marL="0" lvl="1" indent="0">
              <a:buNone/>
            </a:pPr>
            <a:endParaRPr lang="en-US" altLang="en-US" sz="2400" dirty="0"/>
          </a:p>
        </p:txBody>
      </p:sp>
      <p:sp>
        <p:nvSpPr>
          <p:cNvPr id="70" name="Shape 70"/>
          <p:cNvSpPr>
            <a:spLocks noGrp="1"/>
          </p:cNvSpPr>
          <p:nvPr>
            <p:ph type="sldNum" sz="quarter" idx="2"/>
          </p:nvPr>
        </p:nvSpPr>
        <p:spPr>
          <a:xfrm>
            <a:off x="8631238" y="6527800"/>
            <a:ext cx="207962" cy="295275"/>
          </a:xfrm>
          <a:prstGeom prst="rect">
            <a:avLst/>
          </a:prstGeom>
          <a:extLst>
            <a:ext uri="{C572A759-6A51-4108-AA02-DFA0A04FC94B}"/>
          </a:extLst>
        </p:spPr>
        <p:txBody>
          <a:bodyPr/>
          <a:lstStyle/>
          <a:p>
            <a:pPr>
              <a:defRPr/>
            </a:pPr>
            <a:fld id="{1703E38E-057B-40E7-A45A-E91A376C1748}" type="slidenum">
              <a:rPr/>
              <a:pPr>
                <a:defRPr/>
              </a:pPr>
              <a:t>3</a:t>
            </a:fld>
            <a:endParaRPr dirty="0"/>
          </a:p>
        </p:txBody>
      </p:sp>
      <p:sp>
        <p:nvSpPr>
          <p:cNvPr id="68" name="Shape 68"/>
          <p:cNvSpPr>
            <a:spLocks noGrp="1"/>
          </p:cNvSpPr>
          <p:nvPr>
            <p:ph type="title"/>
          </p:nvPr>
        </p:nvSpPr>
        <p:spPr>
          <a:xfrm>
            <a:off x="0" y="0"/>
            <a:ext cx="8686800" cy="1143000"/>
          </a:xfrm>
        </p:spPr>
        <p:txBody>
          <a:bodyPr vert="horz" wrap="square" tIns="45720" bIns="45720" numCol="1" anchorCtr="0" compatLnSpc="1">
            <a:prstTxWarp prst="textNoShape">
              <a:avLst/>
            </a:prstTxWarp>
          </a:bodyPr>
          <a:lstStyle/>
          <a:p>
            <a:pPr defTabSz="868363" eaLnBrk="1" hangingPunct="1"/>
            <a:r>
              <a:rPr lang="en-US" altLang="en-US" sz="4100" dirty="0">
                <a:effectLst>
                  <a:outerShdw blurRad="38100" dist="38100" dir="2700000" algn="tl">
                    <a:srgbClr val="FFFFFF"/>
                  </a:outerShdw>
                </a:effectLst>
                <a:latin typeface="Trebuchet MS" pitchFamily="34" charset="0"/>
                <a:ea typeface="Trebuchet MS" pitchFamily="34" charset="0"/>
                <a:cs typeface="Trebuchet MS" pitchFamily="34" charset="0"/>
              </a:rPr>
              <a:t>Tuesday</a:t>
            </a:r>
          </a:p>
        </p:txBody>
      </p:sp>
      <p:pic>
        <p:nvPicPr>
          <p:cNvPr id="3" name="Picture 2">
            <a:extLst>
              <a:ext uri="{FF2B5EF4-FFF2-40B4-BE49-F238E27FC236}">
                <a16:creationId xmlns:a16="http://schemas.microsoft.com/office/drawing/2014/main" id="{6AA0A6E7-1BF1-99BA-3196-5239AD6C98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0867" y="0"/>
            <a:ext cx="6053133" cy="6858000"/>
          </a:xfrm>
          <a:prstGeom prst="rect">
            <a:avLst/>
          </a:prstGeom>
        </p:spPr>
      </p:pic>
    </p:spTree>
    <p:extLst>
      <p:ext uri="{BB962C8B-B14F-4D97-AF65-F5344CB8AC3E}">
        <p14:creationId xmlns:p14="http://schemas.microsoft.com/office/powerpoint/2010/main" val="17991993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hape 70"/>
          <p:cNvSpPr>
            <a:spLocks noGrp="1"/>
          </p:cNvSpPr>
          <p:nvPr>
            <p:ph type="sldNum" sz="quarter" idx="2"/>
          </p:nvPr>
        </p:nvSpPr>
        <p:spPr>
          <a:xfrm>
            <a:off x="8631238" y="6527800"/>
            <a:ext cx="207962" cy="295275"/>
          </a:xfrm>
          <a:prstGeom prst="rect">
            <a:avLst/>
          </a:prstGeom>
          <a:extLst>
            <a:ext uri="{C572A759-6A51-4108-AA02-DFA0A04FC94B}"/>
          </a:extLst>
        </p:spPr>
        <p:txBody>
          <a:bodyPr/>
          <a:lstStyle/>
          <a:p>
            <a:pPr>
              <a:defRPr/>
            </a:pPr>
            <a:fld id="{5D19499E-0817-4464-A42E-D0D0137DE8E6}" type="slidenum">
              <a:rPr/>
              <a:pPr>
                <a:defRPr/>
              </a:pPr>
              <a:t>4</a:t>
            </a:fld>
            <a:endParaRPr dirty="0"/>
          </a:p>
        </p:txBody>
      </p:sp>
      <p:sp>
        <p:nvSpPr>
          <p:cNvPr id="68" name="Shape 68"/>
          <p:cNvSpPr>
            <a:spLocks noGrp="1"/>
          </p:cNvSpPr>
          <p:nvPr>
            <p:ph type="title"/>
          </p:nvPr>
        </p:nvSpPr>
        <p:spPr>
          <a:xfrm>
            <a:off x="0" y="0"/>
            <a:ext cx="8686800" cy="1143000"/>
          </a:xfrm>
        </p:spPr>
        <p:txBody>
          <a:bodyPr vert="horz" wrap="square" tIns="45720" bIns="45720" numCol="1" anchorCtr="0" compatLnSpc="1">
            <a:prstTxWarp prst="textNoShape">
              <a:avLst/>
            </a:prstTxWarp>
          </a:bodyPr>
          <a:lstStyle/>
          <a:p>
            <a:pPr defTabSz="868363" eaLnBrk="1" hangingPunct="1"/>
            <a:r>
              <a:rPr lang="en-US" altLang="en-US" sz="4100" dirty="0">
                <a:effectLst>
                  <a:outerShdw blurRad="38100" dist="38100" dir="2700000" algn="tl">
                    <a:srgbClr val="FFFFFF"/>
                  </a:outerShdw>
                </a:effectLst>
                <a:latin typeface="Trebuchet MS" pitchFamily="34" charset="0"/>
                <a:ea typeface="Trebuchet MS" pitchFamily="34" charset="0"/>
                <a:cs typeface="Trebuchet MS" pitchFamily="34" charset="0"/>
              </a:rPr>
              <a:t>Wednesday</a:t>
            </a:r>
          </a:p>
        </p:txBody>
      </p:sp>
      <p:sp>
        <p:nvSpPr>
          <p:cNvPr id="11272" name="Shape 69"/>
          <p:cNvSpPr>
            <a:spLocks/>
          </p:cNvSpPr>
          <p:nvPr/>
        </p:nvSpPr>
        <p:spPr bwMode="auto">
          <a:xfrm>
            <a:off x="-145473" y="1447197"/>
            <a:ext cx="2974428" cy="368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lstStyle>
            <a:lvl1pPr marL="342900" indent="-342900" eaLnBrk="0" hangingPunct="0">
              <a:lnSpc>
                <a:spcPct val="80000"/>
              </a:lnSpc>
              <a:spcBef>
                <a:spcPts val="700"/>
              </a:spcBef>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1pPr>
            <a:lvl2pPr eaLnBrk="0" hangingPunct="0">
              <a:lnSpc>
                <a:spcPct val="80000"/>
              </a:lnSpc>
              <a:spcBef>
                <a:spcPts val="700"/>
              </a:spcBef>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eaLnBrk="0" hangingPunct="0">
              <a:lnSpc>
                <a:spcPct val="80000"/>
              </a:lnSpc>
              <a:spcBef>
                <a:spcPts val="700"/>
              </a:spcBef>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eaLnBrk="0" hangingPunct="0">
              <a:lnSpc>
                <a:spcPct val="80000"/>
              </a:lnSpc>
              <a:spcBef>
                <a:spcPts val="700"/>
              </a:spcBef>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eaLnBrk="0" hangingPunct="0">
              <a:lnSpc>
                <a:spcPct val="80000"/>
              </a:lnSpc>
              <a:spcBef>
                <a:spcPts val="700"/>
              </a:spcBef>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lnSpc>
                <a:spcPct val="80000"/>
              </a:lnSpc>
              <a:spcBef>
                <a:spcPts val="700"/>
              </a:spcBef>
              <a:spcAft>
                <a:spcPct val="0"/>
              </a:spcAft>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lnSpc>
                <a:spcPct val="80000"/>
              </a:lnSpc>
              <a:spcBef>
                <a:spcPts val="700"/>
              </a:spcBef>
              <a:spcAft>
                <a:spcPct val="0"/>
              </a:spcAft>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lnSpc>
                <a:spcPct val="80000"/>
              </a:lnSpc>
              <a:spcBef>
                <a:spcPts val="700"/>
              </a:spcBef>
              <a:spcAft>
                <a:spcPct val="0"/>
              </a:spcAft>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lnSpc>
                <a:spcPct val="80000"/>
              </a:lnSpc>
              <a:spcBef>
                <a:spcPts val="700"/>
              </a:spcBef>
              <a:spcAft>
                <a:spcPct val="0"/>
              </a:spcAft>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9pPr>
          </a:lstStyle>
          <a:p>
            <a:pPr lvl="1" indent="0" eaLnBrk="1" hangingPunct="1">
              <a:lnSpc>
                <a:spcPct val="100000"/>
              </a:lnSpc>
              <a:spcBef>
                <a:spcPts val="0"/>
              </a:spcBef>
              <a:buNone/>
            </a:pPr>
            <a:r>
              <a:rPr lang="en-US" altLang="en-US" sz="2400" dirty="0"/>
              <a:t>What states border Virginia? </a:t>
            </a:r>
          </a:p>
          <a:p>
            <a:pPr lvl="1" indent="0" eaLnBrk="1" hangingPunct="1">
              <a:lnSpc>
                <a:spcPct val="100000"/>
              </a:lnSpc>
              <a:spcBef>
                <a:spcPts val="0"/>
              </a:spcBef>
              <a:buNone/>
            </a:pPr>
            <a:endParaRPr lang="en-US" altLang="en-US" sz="2400" dirty="0"/>
          </a:p>
          <a:p>
            <a:pPr lvl="1" indent="0" eaLnBrk="1" hangingPunct="1">
              <a:lnSpc>
                <a:spcPct val="100000"/>
              </a:lnSpc>
              <a:spcBef>
                <a:spcPts val="0"/>
              </a:spcBef>
              <a:buNone/>
            </a:pPr>
            <a:r>
              <a:rPr lang="en-US" altLang="en-US" sz="2400" dirty="0"/>
              <a:t>What states border Pennsylvania?</a:t>
            </a:r>
          </a:p>
          <a:p>
            <a:pPr lvl="1" indent="0" eaLnBrk="1" hangingPunct="1">
              <a:lnSpc>
                <a:spcPct val="100000"/>
              </a:lnSpc>
              <a:spcBef>
                <a:spcPts val="0"/>
              </a:spcBef>
              <a:buNone/>
            </a:pPr>
            <a:endParaRPr lang="en-US" altLang="en-US" sz="2400" dirty="0"/>
          </a:p>
          <a:p>
            <a:pPr lvl="1" indent="0" eaLnBrk="1" hangingPunct="1">
              <a:lnSpc>
                <a:spcPct val="100000"/>
              </a:lnSpc>
              <a:spcBef>
                <a:spcPts val="0"/>
              </a:spcBef>
              <a:buNone/>
            </a:pPr>
            <a:r>
              <a:rPr lang="en-US" altLang="en-US" sz="2400" dirty="0"/>
              <a:t>What states border South Carolina?  </a:t>
            </a:r>
          </a:p>
          <a:p>
            <a:pPr lvl="1" indent="0" eaLnBrk="1" hangingPunct="1">
              <a:lnSpc>
                <a:spcPct val="100000"/>
              </a:lnSpc>
              <a:buFont typeface="Wingdings" pitchFamily="2" charset="2"/>
              <a:buNone/>
            </a:pPr>
            <a:endParaRPr lang="en-US" altLang="en-US" sz="1600" dirty="0"/>
          </a:p>
        </p:txBody>
      </p:sp>
      <p:pic>
        <p:nvPicPr>
          <p:cNvPr id="3" name="Picture 2">
            <a:extLst>
              <a:ext uri="{FF2B5EF4-FFF2-40B4-BE49-F238E27FC236}">
                <a16:creationId xmlns:a16="http://schemas.microsoft.com/office/drawing/2014/main" id="{A0C6C8A8-D8C4-9906-09D7-87DEBF4577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0867" y="0"/>
            <a:ext cx="6053133" cy="6858000"/>
          </a:xfrm>
          <a:prstGeom prst="rect">
            <a:avLst/>
          </a:prstGeom>
        </p:spPr>
      </p:pic>
    </p:spTree>
    <p:extLst>
      <p:ext uri="{BB962C8B-B14F-4D97-AF65-F5344CB8AC3E}">
        <p14:creationId xmlns:p14="http://schemas.microsoft.com/office/powerpoint/2010/main" val="26452538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hape 69"/>
          <p:cNvSpPr>
            <a:spLocks noGrp="1"/>
          </p:cNvSpPr>
          <p:nvPr>
            <p:ph type="body" sz="half" idx="1"/>
          </p:nvPr>
        </p:nvSpPr>
        <p:spPr>
          <a:xfrm>
            <a:off x="220717" y="1534510"/>
            <a:ext cx="2870150" cy="4372304"/>
          </a:xfrm>
        </p:spPr>
        <p:txBody>
          <a:bodyPr>
            <a:normAutofit/>
          </a:bodyPr>
          <a:lstStyle/>
          <a:p>
            <a:pPr marL="0" lvl="1" indent="0" eaLnBrk="1" hangingPunct="1">
              <a:lnSpc>
                <a:spcPct val="100000"/>
              </a:lnSpc>
              <a:buFont typeface="Wingdings" pitchFamily="2" charset="2"/>
              <a:buNone/>
            </a:pPr>
            <a:r>
              <a:rPr lang="en-US" altLang="en-US" sz="2400" dirty="0">
                <a:latin typeface="Trebuchet MS" pitchFamily="34" charset="0"/>
                <a:ea typeface="Trebuchet MS" pitchFamily="34" charset="0"/>
                <a:cs typeface="Trebuchet MS" pitchFamily="34" charset="0"/>
              </a:rPr>
              <a:t>What city is closest to 33°N 80°W?</a:t>
            </a:r>
          </a:p>
          <a:p>
            <a:pPr marL="0" lvl="1" indent="0" eaLnBrk="1" hangingPunct="1">
              <a:lnSpc>
                <a:spcPct val="100000"/>
              </a:lnSpc>
              <a:buFont typeface="Wingdings" pitchFamily="2" charset="2"/>
              <a:buNone/>
            </a:pPr>
            <a:endParaRPr lang="en-US" altLang="en-US" sz="2400" dirty="0">
              <a:latin typeface="Trebuchet MS" pitchFamily="34" charset="0"/>
              <a:ea typeface="Trebuchet MS" pitchFamily="34" charset="0"/>
              <a:cs typeface="Trebuchet MS" pitchFamily="34" charset="0"/>
            </a:endParaRPr>
          </a:p>
          <a:p>
            <a:pPr marL="0" lvl="1" indent="0" eaLnBrk="1" hangingPunct="1">
              <a:lnSpc>
                <a:spcPct val="100000"/>
              </a:lnSpc>
              <a:buFont typeface="Wingdings" pitchFamily="2" charset="2"/>
              <a:buNone/>
            </a:pPr>
            <a:endParaRPr lang="en-US" altLang="en-US" sz="2400" dirty="0">
              <a:latin typeface="Trebuchet MS" pitchFamily="34" charset="0"/>
              <a:ea typeface="Trebuchet MS" pitchFamily="34" charset="0"/>
              <a:cs typeface="Trebuchet MS" pitchFamily="34" charset="0"/>
            </a:endParaRPr>
          </a:p>
          <a:p>
            <a:pPr marL="0" lvl="1" indent="0">
              <a:buNone/>
            </a:pPr>
            <a:r>
              <a:rPr lang="en-US" altLang="en-US" sz="2400" dirty="0">
                <a:latin typeface="Trebuchet MS" pitchFamily="34" charset="0"/>
                <a:ea typeface="Trebuchet MS" pitchFamily="34" charset="0"/>
                <a:cs typeface="Trebuchet MS" pitchFamily="34" charset="0"/>
              </a:rPr>
              <a:t>What city is closest to 39°N 90°W?</a:t>
            </a:r>
          </a:p>
          <a:p>
            <a:pPr marL="0" lvl="1" indent="0" eaLnBrk="1" hangingPunct="1">
              <a:lnSpc>
                <a:spcPct val="100000"/>
              </a:lnSpc>
              <a:buFont typeface="Wingdings" pitchFamily="2" charset="2"/>
              <a:buNone/>
            </a:pPr>
            <a:endParaRPr lang="en-US" altLang="en-US" sz="2400" dirty="0">
              <a:latin typeface="Trebuchet MS" pitchFamily="34" charset="0"/>
              <a:ea typeface="Trebuchet MS" pitchFamily="34" charset="0"/>
              <a:cs typeface="Trebuchet MS" pitchFamily="34" charset="0"/>
            </a:endParaRPr>
          </a:p>
          <a:p>
            <a:pPr marL="0" lvl="1" indent="0" eaLnBrk="1" hangingPunct="1">
              <a:lnSpc>
                <a:spcPct val="100000"/>
              </a:lnSpc>
              <a:buFont typeface="Wingdings" pitchFamily="2" charset="2"/>
              <a:buNone/>
            </a:pPr>
            <a:endParaRPr lang="en-US" altLang="en-US" sz="2400" dirty="0">
              <a:latin typeface="Trebuchet MS" pitchFamily="34" charset="0"/>
              <a:ea typeface="Trebuchet MS" pitchFamily="34" charset="0"/>
              <a:cs typeface="Trebuchet MS" pitchFamily="34" charset="0"/>
            </a:endParaRPr>
          </a:p>
        </p:txBody>
      </p:sp>
      <p:sp>
        <p:nvSpPr>
          <p:cNvPr id="70" name="Shape 70"/>
          <p:cNvSpPr>
            <a:spLocks noGrp="1"/>
          </p:cNvSpPr>
          <p:nvPr>
            <p:ph type="sldNum" sz="quarter" idx="2"/>
          </p:nvPr>
        </p:nvSpPr>
        <p:spPr>
          <a:xfrm>
            <a:off x="8631238" y="6527800"/>
            <a:ext cx="207962" cy="295275"/>
          </a:xfrm>
          <a:prstGeom prst="rect">
            <a:avLst/>
          </a:prstGeom>
          <a:extLst>
            <a:ext uri="{C572A759-6A51-4108-AA02-DFA0A04FC94B}"/>
          </a:extLst>
        </p:spPr>
        <p:txBody>
          <a:bodyPr/>
          <a:lstStyle/>
          <a:p>
            <a:pPr>
              <a:defRPr/>
            </a:pPr>
            <a:fld id="{1E2DDD9F-669C-4265-A116-D173E83005ED}" type="slidenum">
              <a:rPr/>
              <a:pPr>
                <a:defRPr/>
              </a:pPr>
              <a:t>5</a:t>
            </a:fld>
            <a:endParaRPr dirty="0"/>
          </a:p>
        </p:txBody>
      </p:sp>
      <p:sp>
        <p:nvSpPr>
          <p:cNvPr id="68" name="Shape 68"/>
          <p:cNvSpPr>
            <a:spLocks noGrp="1"/>
          </p:cNvSpPr>
          <p:nvPr>
            <p:ph type="title"/>
          </p:nvPr>
        </p:nvSpPr>
        <p:spPr>
          <a:xfrm>
            <a:off x="0" y="0"/>
            <a:ext cx="8686800" cy="1143000"/>
          </a:xfrm>
        </p:spPr>
        <p:txBody>
          <a:bodyPr vert="horz" wrap="square" tIns="45720" bIns="45720" numCol="1" anchorCtr="0" compatLnSpc="1">
            <a:prstTxWarp prst="textNoShape">
              <a:avLst/>
            </a:prstTxWarp>
          </a:bodyPr>
          <a:lstStyle/>
          <a:p>
            <a:pPr defTabSz="868363" eaLnBrk="1" hangingPunct="1"/>
            <a:r>
              <a:rPr lang="en-US" altLang="en-US" sz="4100" dirty="0">
                <a:effectLst>
                  <a:outerShdw blurRad="38100" dist="38100" dir="2700000" algn="tl">
                    <a:srgbClr val="FFFFFF"/>
                  </a:outerShdw>
                </a:effectLst>
                <a:latin typeface="Trebuchet MS" pitchFamily="34" charset="0"/>
                <a:ea typeface="Trebuchet MS" pitchFamily="34" charset="0"/>
                <a:cs typeface="Trebuchet MS" pitchFamily="34" charset="0"/>
              </a:rPr>
              <a:t>Thursday</a:t>
            </a:r>
          </a:p>
        </p:txBody>
      </p:sp>
      <p:pic>
        <p:nvPicPr>
          <p:cNvPr id="2" name="Picture 1">
            <a:extLst>
              <a:ext uri="{FF2B5EF4-FFF2-40B4-BE49-F238E27FC236}">
                <a16:creationId xmlns:a16="http://schemas.microsoft.com/office/drawing/2014/main" id="{F7A4A09B-A9DB-8A9B-CCBB-89FAC5CB5B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0867" y="0"/>
            <a:ext cx="6053133" cy="6858000"/>
          </a:xfrm>
          <a:prstGeom prst="rect">
            <a:avLst/>
          </a:prstGeom>
        </p:spPr>
      </p:pic>
    </p:spTree>
    <p:extLst>
      <p:ext uri="{BB962C8B-B14F-4D97-AF65-F5344CB8AC3E}">
        <p14:creationId xmlns:p14="http://schemas.microsoft.com/office/powerpoint/2010/main" val="15154087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hape 69"/>
          <p:cNvSpPr>
            <a:spLocks noGrp="1"/>
          </p:cNvSpPr>
          <p:nvPr>
            <p:ph type="body" sz="half" idx="1"/>
          </p:nvPr>
        </p:nvSpPr>
        <p:spPr>
          <a:xfrm>
            <a:off x="286932" y="1343973"/>
            <a:ext cx="2571882" cy="2849655"/>
          </a:xfrm>
        </p:spPr>
        <p:txBody>
          <a:bodyPr>
            <a:noAutofit/>
          </a:bodyPr>
          <a:lstStyle/>
          <a:p>
            <a:pPr marL="0" lvl="1" indent="0" eaLnBrk="1" hangingPunct="1">
              <a:lnSpc>
                <a:spcPct val="100000"/>
              </a:lnSpc>
              <a:buFont typeface="Wingdings" pitchFamily="2" charset="2"/>
              <a:buNone/>
            </a:pPr>
            <a:r>
              <a:rPr lang="en-US" altLang="en-US" sz="2400" dirty="0">
                <a:latin typeface="Trebuchet MS" pitchFamily="34" charset="0"/>
                <a:ea typeface="Trebuchet MS" pitchFamily="34" charset="0"/>
                <a:cs typeface="Trebuchet MS" pitchFamily="34" charset="0"/>
              </a:rPr>
              <a:t>Write a question that could be answered using the map. Share it with another student to answer. Check their work and explain any errors. </a:t>
            </a:r>
          </a:p>
        </p:txBody>
      </p:sp>
      <p:sp>
        <p:nvSpPr>
          <p:cNvPr id="70" name="Shape 70"/>
          <p:cNvSpPr>
            <a:spLocks noGrp="1"/>
          </p:cNvSpPr>
          <p:nvPr>
            <p:ph type="sldNum" sz="quarter" idx="2"/>
          </p:nvPr>
        </p:nvSpPr>
        <p:spPr>
          <a:xfrm>
            <a:off x="8631238" y="6527800"/>
            <a:ext cx="207962" cy="295275"/>
          </a:xfrm>
          <a:prstGeom prst="rect">
            <a:avLst/>
          </a:prstGeom>
          <a:extLst>
            <a:ext uri="{C572A759-6A51-4108-AA02-DFA0A04FC94B}"/>
          </a:extLst>
        </p:spPr>
        <p:txBody>
          <a:bodyPr/>
          <a:lstStyle/>
          <a:p>
            <a:pPr>
              <a:defRPr/>
            </a:pPr>
            <a:fld id="{2ECE2E99-0C91-4BCC-B61B-7AAF297F8A13}" type="slidenum">
              <a:rPr/>
              <a:pPr>
                <a:defRPr/>
              </a:pPr>
              <a:t>6</a:t>
            </a:fld>
            <a:endParaRPr dirty="0"/>
          </a:p>
        </p:txBody>
      </p:sp>
      <p:sp>
        <p:nvSpPr>
          <p:cNvPr id="68" name="Shape 68"/>
          <p:cNvSpPr>
            <a:spLocks noGrp="1"/>
          </p:cNvSpPr>
          <p:nvPr>
            <p:ph type="title"/>
          </p:nvPr>
        </p:nvSpPr>
        <p:spPr>
          <a:xfrm>
            <a:off x="0" y="0"/>
            <a:ext cx="8686800" cy="1143000"/>
          </a:xfrm>
        </p:spPr>
        <p:txBody>
          <a:bodyPr vert="horz" wrap="square" tIns="45720" bIns="45720" numCol="1" anchorCtr="0" compatLnSpc="1">
            <a:prstTxWarp prst="textNoShape">
              <a:avLst/>
            </a:prstTxWarp>
          </a:bodyPr>
          <a:lstStyle/>
          <a:p>
            <a:pPr defTabSz="868363" eaLnBrk="1" hangingPunct="1"/>
            <a:r>
              <a:rPr lang="en-US" altLang="en-US" sz="4100" dirty="0">
                <a:effectLst>
                  <a:outerShdw blurRad="38100" dist="38100" dir="2700000" algn="tl">
                    <a:srgbClr val="FFFFFF"/>
                  </a:outerShdw>
                </a:effectLst>
                <a:latin typeface="Trebuchet MS" pitchFamily="34" charset="0"/>
                <a:ea typeface="Trebuchet MS" pitchFamily="34" charset="0"/>
                <a:cs typeface="Trebuchet MS" pitchFamily="34" charset="0"/>
              </a:rPr>
              <a:t>Friday</a:t>
            </a:r>
          </a:p>
        </p:txBody>
      </p:sp>
      <p:pic>
        <p:nvPicPr>
          <p:cNvPr id="3" name="Picture 2">
            <a:extLst>
              <a:ext uri="{FF2B5EF4-FFF2-40B4-BE49-F238E27FC236}">
                <a16:creationId xmlns:a16="http://schemas.microsoft.com/office/drawing/2014/main" id="{0112D8DE-D613-45BB-233A-535E6F919F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0867" y="0"/>
            <a:ext cx="6053133" cy="6858000"/>
          </a:xfrm>
          <a:prstGeom prst="rect">
            <a:avLst/>
          </a:prstGeom>
        </p:spPr>
      </p:pic>
    </p:spTree>
    <p:extLst>
      <p:ext uri="{BB962C8B-B14F-4D97-AF65-F5344CB8AC3E}">
        <p14:creationId xmlns:p14="http://schemas.microsoft.com/office/powerpoint/2010/main" val="37056144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06" name="Shape 206"/>
          <p:cNvSpPr>
            <a:spLocks noGrp="1"/>
          </p:cNvSpPr>
          <p:nvPr>
            <p:ph type="sldNum" sz="quarter" idx="12"/>
          </p:nvPr>
        </p:nvSpPr>
        <p:spPr>
          <a:xfrm>
            <a:off x="8450500" y="6528117"/>
            <a:ext cx="312500" cy="29464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7</a:t>
            </a:fld>
            <a:endParaRPr dirty="0"/>
          </a:p>
        </p:txBody>
      </p:sp>
      <p:sp>
        <p:nvSpPr>
          <p:cNvPr id="207" name="Shape 207"/>
          <p:cNvSpPr/>
          <p:nvPr/>
        </p:nvSpPr>
        <p:spPr>
          <a:xfrm>
            <a:off x="311650" y="5542756"/>
            <a:ext cx="7924800" cy="92333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a:solidFill>
                  <a:srgbClr val="FFFFFF"/>
                </a:solidFill>
              </a:defRPr>
            </a:pPr>
            <a:r>
              <a:rPr lang="en-US" dirty="0">
                <a:solidFill>
                  <a:srgbClr val="FEFBFF"/>
                </a:solidFill>
              </a:rPr>
              <a:t>Image Credits</a:t>
            </a:r>
          </a:p>
          <a:p>
            <a:pPr>
              <a:defRPr sz="1200">
                <a:solidFill>
                  <a:srgbClr val="FFFFFF"/>
                </a:solidFill>
              </a:defRPr>
            </a:pPr>
            <a:endParaRPr lang="en-US" dirty="0">
              <a:solidFill>
                <a:srgbClr val="FEFBFF"/>
              </a:solidFill>
            </a:endParaRPr>
          </a:p>
          <a:p>
            <a:pPr>
              <a:defRPr sz="1200">
                <a:solidFill>
                  <a:srgbClr val="FFFFFF"/>
                </a:solidFill>
              </a:defRPr>
            </a:pPr>
            <a:r>
              <a:rPr lang="en-US" dirty="0">
                <a:solidFill>
                  <a:srgbClr val="FEFBFF"/>
                </a:solidFill>
              </a:rPr>
              <a:t>Title Slide: </a:t>
            </a:r>
            <a:r>
              <a:rPr lang="en-US" sz="1200" dirty="0"/>
              <a:t>Old Louisiana State Capitol</a:t>
            </a:r>
            <a:r>
              <a:rPr lang="en-US" dirty="0">
                <a:solidFill>
                  <a:srgbClr val="FEFBFF"/>
                </a:solidFill>
              </a:rPr>
              <a:t>, Public Domain, Wikimedia Commons</a:t>
            </a:r>
          </a:p>
          <a:p>
            <a:pPr>
              <a:defRPr sz="1200">
                <a:solidFill>
                  <a:srgbClr val="FFFFFF"/>
                </a:solidFill>
              </a:defRPr>
            </a:pPr>
            <a:r>
              <a:rPr lang="en-US" dirty="0">
                <a:solidFill>
                  <a:srgbClr val="FEFBFF"/>
                </a:solidFill>
              </a:rPr>
              <a:t>End Slide: </a:t>
            </a:r>
            <a:r>
              <a:rPr lang="en-US" sz="1200" dirty="0"/>
              <a:t>Monroe, Louisiana skyline in 2021</a:t>
            </a:r>
            <a:r>
              <a:rPr lang="en-US" dirty="0">
                <a:solidFill>
                  <a:srgbClr val="FEFBFF"/>
                </a:solidFill>
              </a:rPr>
              <a:t>, by </a:t>
            </a:r>
            <a:r>
              <a:rPr lang="en-US" sz="1200" dirty="0"/>
              <a:t>TheLionHasSeen</a:t>
            </a:r>
            <a:r>
              <a:rPr lang="en-US" dirty="0">
                <a:solidFill>
                  <a:srgbClr val="FEFBFF"/>
                </a:solidFill>
              </a:rPr>
              <a:t>, Uploaded 12 April 2021, Wikimedia Commons</a:t>
            </a:r>
          </a:p>
        </p:txBody>
      </p:sp>
    </p:spTree>
    <p:extLst>
      <p:ext uri="{BB962C8B-B14F-4D97-AF65-F5344CB8AC3E}">
        <p14:creationId xmlns:p14="http://schemas.microsoft.com/office/powerpoint/2010/main" val="42892391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207"/>
                                        </p:tgtEl>
                                        <p:attrNameLst>
                                          <p:attrName>style.visibility</p:attrName>
                                        </p:attrNameLst>
                                      </p:cBhvr>
                                      <p:to>
                                        <p:strVal val="visible"/>
                                      </p:to>
                                    </p:set>
                                    <p:animEffect transition="in" filter="dissolve">
                                      <p:cBhvr>
                                        <p:cTn id="7" dur="500"/>
                                        <p:tgtEl>
                                          <p:spTgt spid="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0" animBg="1" advAuto="0"/>
    </p:bldLst>
  </p:timing>
</p:sld>
</file>

<file path=ppt/theme/theme1.xml><?xml version="1.0" encoding="utf-8"?>
<a:theme xmlns:a="http://schemas.openxmlformats.org/drawingml/2006/main" name="Facet">
  <a:themeElements>
    <a:clrScheme name="Custom 1">
      <a:dk1>
        <a:srgbClr val="000000"/>
      </a:dk1>
      <a:lt1>
        <a:srgbClr val="FFFFFF"/>
      </a:lt1>
      <a:dk2>
        <a:srgbClr val="242852"/>
      </a:dk2>
      <a:lt2>
        <a:srgbClr val="ACCBF9"/>
      </a:lt2>
      <a:accent1>
        <a:srgbClr val="2E3092"/>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{18C7E3F8-30C8-4146-B4D3-D5FF75B123FB}tf10001060</Template>
  <TotalTime>1451</TotalTime>
  <Words>367</Words>
  <Application>Microsoft Macintosh PowerPoint</Application>
  <PresentationFormat>On-screen Show (4:3)</PresentationFormat>
  <Paragraphs>45</Paragraphs>
  <Slides>7</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Trebuchet MS</vt:lpstr>
      <vt:lpstr>Wingdings</vt:lpstr>
      <vt:lpstr>Wingdings 3</vt:lpstr>
      <vt:lpstr>Facet</vt:lpstr>
      <vt:lpstr>PowerPoint Presentation</vt:lpstr>
      <vt:lpstr>Monday</vt:lpstr>
      <vt:lpstr>Tuesday</vt:lpstr>
      <vt:lpstr>Wednesday</vt:lpstr>
      <vt:lpstr>Thursday</vt:lpstr>
      <vt:lpstr>Friday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Portable Dell</dc:creator>
  <cp:lastModifiedBy>Emmett Mullins</cp:lastModifiedBy>
  <cp:revision>29</cp:revision>
  <dcterms:modified xsi:type="dcterms:W3CDTF">2023-11-09T22:25:08Z</dcterms:modified>
</cp:coreProperties>
</file>