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25"/>
  </p:notesMasterIdLst>
  <p:handoutMasterIdLst>
    <p:handoutMasterId r:id="rId26"/>
  </p:handoutMasterIdLst>
  <p:sldIdLst>
    <p:sldId id="259" r:id="rId2"/>
    <p:sldId id="260" r:id="rId3"/>
    <p:sldId id="306" r:id="rId4"/>
    <p:sldId id="307" r:id="rId5"/>
    <p:sldId id="340" r:id="rId6"/>
    <p:sldId id="341" r:id="rId7"/>
    <p:sldId id="353" r:id="rId8"/>
    <p:sldId id="342" r:id="rId9"/>
    <p:sldId id="375" r:id="rId10"/>
    <p:sldId id="376" r:id="rId11"/>
    <p:sldId id="377" r:id="rId12"/>
    <p:sldId id="378" r:id="rId13"/>
    <p:sldId id="379" r:id="rId14"/>
    <p:sldId id="380" r:id="rId15"/>
    <p:sldId id="381" r:id="rId16"/>
    <p:sldId id="382" r:id="rId17"/>
    <p:sldId id="383" r:id="rId18"/>
    <p:sldId id="384" r:id="rId19"/>
    <p:sldId id="385" r:id="rId20"/>
    <p:sldId id="386" r:id="rId21"/>
    <p:sldId id="345" r:id="rId22"/>
    <p:sldId id="387" r:id="rId23"/>
    <p:sldId id="263" r:id="rId2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87"/>
    <p:restoredTop sz="94718"/>
  </p:normalViewPr>
  <p:slideViewPr>
    <p:cSldViewPr>
      <p:cViewPr varScale="1">
        <p:scale>
          <a:sx n="117" d="100"/>
          <a:sy n="117" d="100"/>
        </p:scale>
        <p:origin x="1512" y="168"/>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11/10/23</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11/10/23</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642835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434088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0771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617835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1484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63111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739581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15304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223128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104770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5805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41412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7055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07E0ED4F-A018-2B4B-9D6A-958836D31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7A7DC2B-FB20-964C-B981-862A322D0B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DFD53492-9873-B540-BEE2-974F7E75F0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52014477-04A1-E24C-B072-99A43B294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42498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462723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7568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084338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E884B68-A46D-A74E-A5B0-3F77640EAE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BDA7EB36-B858-284D-B34B-65D2A4F139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41410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11/10/23</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11/10/23</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11/10/23</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11/10/23</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8" name="Picture 2">
            <a:extLst>
              <a:ext uri="{FF2B5EF4-FFF2-40B4-BE49-F238E27FC236}">
                <a16:creationId xmlns:a16="http://schemas.microsoft.com/office/drawing/2014/main" id="{C465E21D-D5EB-AF24-9017-F82DE19E5F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11/10/23</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11/10/23</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5" name="Picture 2">
            <a:extLst>
              <a:ext uri="{FF2B5EF4-FFF2-40B4-BE49-F238E27FC236}">
                <a16:creationId xmlns:a16="http://schemas.microsoft.com/office/drawing/2014/main" id="{07F16F19-D2C4-B497-38B5-B980685224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11/10/23</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1" name="Picture 2">
            <a:extLst>
              <a:ext uri="{FF2B5EF4-FFF2-40B4-BE49-F238E27FC236}">
                <a16:creationId xmlns:a16="http://schemas.microsoft.com/office/drawing/2014/main" id="{269E53F7-B28B-CB03-9DA7-9BDBE59BE8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200" y="6019800"/>
            <a:ext cx="762000" cy="762000"/>
          </a:xfrm>
          <a:prstGeom prst="rect">
            <a:avLst/>
          </a:prstGeom>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11/10/23</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11/10/23</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11/10/23</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11/10/23</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11/10/23</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762000" y="5414962"/>
            <a:ext cx="7543800" cy="1077218"/>
          </a:xfrm>
          <a:prstGeom prst="rect">
            <a:avLst/>
          </a:prstGeom>
          <a:noFill/>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defRPr/>
            </a:pPr>
            <a:r>
              <a:rPr lang="en-US" altLang="en-US" sz="3200" b="1" dirty="0">
                <a:solidFill>
                  <a:schemeClr val="bg1"/>
                </a:solidFill>
                <a:effectLst>
                  <a:outerShdw blurRad="38100" dist="38100" dir="2700000" algn="tl">
                    <a:srgbClr val="C0C0C0"/>
                  </a:outerShdw>
                </a:effectLst>
              </a:rPr>
              <a:t>Chapter 9: The Era of Huey Long</a:t>
            </a:r>
          </a:p>
          <a:p>
            <a:pPr eaLnBrk="1" hangingPunct="1">
              <a:defRPr/>
            </a:pPr>
            <a:r>
              <a:rPr lang="en-US" altLang="en-US" sz="3200" b="1" dirty="0">
                <a:solidFill>
                  <a:schemeClr val="bg1"/>
                </a:solidFill>
                <a:effectLst>
                  <a:outerShdw blurRad="38100" dist="38100" dir="2700000" algn="tl">
                    <a:srgbClr val="C0C0C0"/>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a:solidFill>
                  <a:srgbClr val="D9D9D9"/>
                </a:solidFill>
                <a:effectLst>
                  <a:outerShdw blurRad="38100" dist="38100" dir="2700000" algn="tl">
                    <a:srgbClr val="C0C0C0"/>
                  </a:outerShdw>
                </a:effectLst>
                <a:latin typeface="Arial" panose="020B0604020202020204" pitchFamily="34" charset="0"/>
              </a:rPr>
              <a:t>© 2023 </a:t>
            </a:r>
            <a:r>
              <a:rPr lang="en-US" altLang="en-US" sz="1000" dirty="0">
                <a:solidFill>
                  <a:srgbClr val="D9D9D9"/>
                </a:solidFill>
                <a:effectLst>
                  <a:outerShdw blurRad="38100" dist="38100" dir="2700000" algn="tl">
                    <a:srgbClr val="C0C0C0"/>
                  </a:outerShdw>
                </a:effectLst>
                <a:latin typeface="Arial" panose="020B0604020202020204" pitchFamily="34" charset="0"/>
              </a:rPr>
              <a:t>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6" name="Picture 5">
            <a:extLst>
              <a:ext uri="{FF2B5EF4-FFF2-40B4-BE49-F238E27FC236}">
                <a16:creationId xmlns:a16="http://schemas.microsoft.com/office/drawing/2014/main" id="{AADE3E8D-632C-C77C-7EE7-C593DE12AD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7202" y="2160398"/>
            <a:ext cx="8229596" cy="2628899"/>
          </a:xfrm>
          <a:prstGeom prst="rect">
            <a:avLst/>
          </a:prstGeom>
          <a:noFill/>
          <a:effectLst>
            <a:glow rad="131466">
              <a:schemeClr val="bg1">
                <a:alpha val="75000"/>
              </a:schemeClr>
            </a:glow>
          </a:effec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Long’s populist messages during the Great Depression appealed to the poor and vulnerable like the 1927 Flood in Louisiana.</a:t>
            </a:r>
          </a:p>
          <a:p>
            <a:r>
              <a:rPr lang="en-US" dirty="0"/>
              <a:t>Long used every opportunity to promote his proposals for ending the depression, which included a set of ideals called Share Our Wealth.</a:t>
            </a:r>
          </a:p>
          <a:p>
            <a:r>
              <a:rPr lang="en-US" dirty="0"/>
              <a:t>The </a:t>
            </a:r>
            <a:r>
              <a:rPr lang="en-US" b="1" dirty="0"/>
              <a:t>Share Our Wealth program </a:t>
            </a:r>
            <a:r>
              <a:rPr lang="en-US" dirty="0"/>
              <a:t>focused on making certain that no American was too rich or too poor.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10</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Share Our Wealth</a:t>
            </a:r>
            <a:endParaRPr lang="en-US" dirty="0"/>
          </a:p>
        </p:txBody>
      </p:sp>
    </p:spTree>
    <p:extLst>
      <p:ext uri="{BB962C8B-B14F-4D97-AF65-F5344CB8AC3E}">
        <p14:creationId xmlns:p14="http://schemas.microsoft.com/office/powerpoint/2010/main" val="158301163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900" dirty="0"/>
              <a:t>Long felt all Americans should have a home, food, and economic security in their old age.</a:t>
            </a:r>
          </a:p>
          <a:p>
            <a:r>
              <a:rPr lang="en-US" sz="2900" dirty="0"/>
              <a:t>Long argued the money to achieve these proposals could be raised from higher taxes on the nation’s wealthiest citizens.</a:t>
            </a:r>
          </a:p>
          <a:p>
            <a:r>
              <a:rPr lang="en-US" sz="2900" dirty="0"/>
              <a:t>These ideas of income redistribution were very appealing to large segments of the nation’s poor.</a:t>
            </a:r>
          </a:p>
          <a:p>
            <a:r>
              <a:rPr lang="en-US" sz="2900" dirty="0"/>
              <a:t>Share Our Wealth societies sprang up around the country, providing a forum for people to talk about their problems and discuss possible solutions, most of them proposed by Long.</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11</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Share Our Wealth Pt. 2</a:t>
            </a:r>
            <a:endParaRPr lang="en-US" dirty="0"/>
          </a:p>
        </p:txBody>
      </p:sp>
    </p:spTree>
    <p:extLst>
      <p:ext uri="{BB962C8B-B14F-4D97-AF65-F5344CB8AC3E}">
        <p14:creationId xmlns:p14="http://schemas.microsoft.com/office/powerpoint/2010/main" val="25284566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3000" dirty="0"/>
              <a:t>Now with a nationwide network of more than 4 million members and a mailing list of 7 million, Long began considering his final step: running for the presidency of the United States.</a:t>
            </a:r>
          </a:p>
          <a:p>
            <a:r>
              <a:rPr lang="en-US" sz="3000" dirty="0"/>
              <a:t>Long’s speeches, broadcasts, and Share Our Wealth societies yielded </a:t>
            </a:r>
            <a:r>
              <a:rPr lang="en-US" sz="3000" b="1" dirty="0"/>
              <a:t>grassroots support </a:t>
            </a:r>
            <a:r>
              <a:rPr lang="en-US" sz="3000" dirty="0"/>
              <a:t>(support from ordinary people), and he was still actively controlling politics in Louisiana.</a:t>
            </a:r>
          </a:p>
          <a:p>
            <a:r>
              <a:rPr lang="en-US" sz="3000" dirty="0"/>
              <a:t>He would travel to Louisiana to oversee legislative sessions and ensure his priorities and plans passed before returning to Washington, DC.</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12</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Share Our Wealth Pt. 3</a:t>
            </a:r>
            <a:endParaRPr lang="en-US" dirty="0"/>
          </a:p>
        </p:txBody>
      </p:sp>
    </p:spTree>
    <p:extLst>
      <p:ext uri="{BB962C8B-B14F-4D97-AF65-F5344CB8AC3E}">
        <p14:creationId xmlns:p14="http://schemas.microsoft.com/office/powerpoint/2010/main" val="28828722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Long oversaw many public works projects, including continued road construction, a new bridge across the Mississippi River in 1935, and a new, tall State Capitol building in 1932.</a:t>
            </a:r>
          </a:p>
          <a:p>
            <a:r>
              <a:rPr lang="en-US" dirty="0"/>
              <a:t>Long cut corners to extend his programs, and many were receiving kickbacks throughout the process.</a:t>
            </a:r>
          </a:p>
          <a:p>
            <a:r>
              <a:rPr lang="en-US" dirty="0"/>
              <a:t>One historian estimated the roads cost taxpayers 4 to 5 times as much as they should have because of all the illegal money-handling.</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13</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Public Works </a:t>
            </a:r>
            <a:endParaRPr lang="en-US" dirty="0"/>
          </a:p>
        </p:txBody>
      </p:sp>
    </p:spTree>
    <p:extLst>
      <p:ext uri="{BB962C8B-B14F-4D97-AF65-F5344CB8AC3E}">
        <p14:creationId xmlns:p14="http://schemas.microsoft.com/office/powerpoint/2010/main" val="329049327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219200"/>
            <a:ext cx="8382000" cy="4754563"/>
          </a:xfrm>
        </p:spPr>
        <p:txBody>
          <a:bodyPr/>
          <a:lstStyle/>
          <a:p>
            <a:r>
              <a:rPr lang="en-US" sz="2800" dirty="0"/>
              <a:t>The idea of Long as a dictator was not far off, as he was serving as a US Senator while still controlling the state government.</a:t>
            </a:r>
          </a:p>
          <a:p>
            <a:r>
              <a:rPr lang="en-US" sz="2800" dirty="0"/>
              <a:t>Despite the growing number of supporters, Long still made plenty of enemies, and most of the state’s newspapers were critical of him.</a:t>
            </a:r>
          </a:p>
          <a:p>
            <a:r>
              <a:rPr lang="en-US" sz="2800" dirty="0"/>
              <a:t>Concerns rose that his dictatorial tactics may spread to the nation if he was elected, and soon, talk of his assassination began.</a:t>
            </a:r>
          </a:p>
          <a:p>
            <a:r>
              <a:rPr lang="en-US" sz="2800" dirty="0"/>
              <a:t>As such, Long travelled with several armed bodyguards and created the Bureau of Investigation, a state police force he controlled and directed.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14</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Was Long a Dictator?</a:t>
            </a:r>
            <a:endParaRPr lang="en-US" dirty="0"/>
          </a:p>
        </p:txBody>
      </p:sp>
    </p:spTree>
    <p:extLst>
      <p:ext uri="{BB962C8B-B14F-4D97-AF65-F5344CB8AC3E}">
        <p14:creationId xmlns:p14="http://schemas.microsoft.com/office/powerpoint/2010/main" val="403745674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41437"/>
            <a:ext cx="8382000" cy="4754563"/>
          </a:xfrm>
        </p:spPr>
        <p:txBody>
          <a:bodyPr/>
          <a:lstStyle/>
          <a:p>
            <a:r>
              <a:rPr lang="en-US" dirty="0"/>
              <a:t>In August 1935, Long announced his intentions to seek the presidency in 1936, and he returned home the following month to run a special session of the legislature.</a:t>
            </a:r>
          </a:p>
          <a:p>
            <a:r>
              <a:rPr lang="en-US" dirty="0"/>
              <a:t>As Long was hurrying around a corner in the State Capitol, a young surgeon Carl Austin Weiss, approached him, with Long’s bodyguards testifying he shot Long point-blank.</a:t>
            </a:r>
          </a:p>
          <a:p>
            <a:r>
              <a:rPr lang="en-US" dirty="0"/>
              <a:t>Long ran while the bodyguards riddled Weiss with gunfire, killing him instantly.</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15</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Long’s Final Days</a:t>
            </a:r>
            <a:endParaRPr lang="en-US" dirty="0"/>
          </a:p>
        </p:txBody>
      </p:sp>
    </p:spTree>
    <p:extLst>
      <p:ext uri="{BB962C8B-B14F-4D97-AF65-F5344CB8AC3E}">
        <p14:creationId xmlns:p14="http://schemas.microsoft.com/office/powerpoint/2010/main" val="95018088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41437"/>
            <a:ext cx="8382000" cy="4754563"/>
          </a:xfrm>
        </p:spPr>
        <p:txBody>
          <a:bodyPr/>
          <a:lstStyle/>
          <a:p>
            <a:r>
              <a:rPr lang="en-US" dirty="0"/>
              <a:t>Surgeons removed the bullet that struck Long, but they didn’t detect a nick in his kidney that continued to bleed internally until his death in September 10, 1935.</a:t>
            </a:r>
          </a:p>
          <a:p>
            <a:r>
              <a:rPr lang="en-US" dirty="0"/>
              <a:t>Long’s supporters considered him a hero and were saddened by his death, leading to tens of thousands of mourners coming to the Capitol.</a:t>
            </a:r>
          </a:p>
          <a:p>
            <a:r>
              <a:rPr lang="en-US" dirty="0"/>
              <a:t>While few questioned Weiss’s guilt in the matter, evidence uncovered in more recent decades have raised several questions.</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16</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Long’s Final Days Pt. 2</a:t>
            </a:r>
            <a:endParaRPr lang="en-US" dirty="0"/>
          </a:p>
        </p:txBody>
      </p:sp>
    </p:spTree>
    <p:extLst>
      <p:ext uri="{BB962C8B-B14F-4D97-AF65-F5344CB8AC3E}">
        <p14:creationId xmlns:p14="http://schemas.microsoft.com/office/powerpoint/2010/main" val="424241343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41437"/>
            <a:ext cx="8382000" cy="4754563"/>
          </a:xfrm>
        </p:spPr>
        <p:txBody>
          <a:bodyPr/>
          <a:lstStyle/>
          <a:p>
            <a:r>
              <a:rPr lang="en-US" sz="3000" dirty="0"/>
              <a:t>Photos taken of Weiss’s body right after the shooting show no gun in his hand or near his body.</a:t>
            </a:r>
          </a:p>
          <a:p>
            <a:r>
              <a:rPr lang="en-US" sz="3000" dirty="0"/>
              <a:t>The gun allegedly used had a poor chain of custody, eventually discovered decades later in possession of the daughter of one of the policemen involved in the initial investigation.</a:t>
            </a:r>
          </a:p>
          <a:p>
            <a:r>
              <a:rPr lang="en-US" sz="3000" dirty="0"/>
              <a:t>Theories suggest Weiss approached to confront Long about legislation, and his bodyguards opened fire, striking Long in the process, but there is no evidence for this theory.</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17</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Long’s Final Days Pt. 3</a:t>
            </a:r>
            <a:endParaRPr lang="en-US" dirty="0"/>
          </a:p>
        </p:txBody>
      </p:sp>
    </p:spTree>
    <p:extLst>
      <p:ext uri="{BB962C8B-B14F-4D97-AF65-F5344CB8AC3E}">
        <p14:creationId xmlns:p14="http://schemas.microsoft.com/office/powerpoint/2010/main" val="383713645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41437"/>
            <a:ext cx="8382000" cy="4754563"/>
          </a:xfrm>
        </p:spPr>
        <p:txBody>
          <a:bodyPr/>
          <a:lstStyle/>
          <a:p>
            <a:r>
              <a:rPr lang="en-US" sz="2900" dirty="0"/>
              <a:t>Even before burial, discussion about succession got underway.</a:t>
            </a:r>
          </a:p>
          <a:p>
            <a:r>
              <a:rPr lang="en-US" sz="2900" dirty="0"/>
              <a:t>Due to Governor Allen dying from a heart attack, Rose Long was appointed to the seat until a special election could be held.</a:t>
            </a:r>
          </a:p>
          <a:p>
            <a:r>
              <a:rPr lang="en-US" sz="2900" dirty="0"/>
              <a:t>James A. Noe, a business partner of Long’s, was lieutenant governor and served as interim governor from January through May.</a:t>
            </a:r>
          </a:p>
          <a:p>
            <a:r>
              <a:rPr lang="en-US" sz="2900" dirty="0"/>
              <a:t>Despite his hopes to be the Long candidate for governor, the Long machine backed New Orleans judge Richard Leche, a controllable supporter.</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18</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Long’s Successors</a:t>
            </a:r>
            <a:endParaRPr lang="en-US" dirty="0"/>
          </a:p>
        </p:txBody>
      </p:sp>
    </p:spTree>
    <p:extLst>
      <p:ext uri="{BB962C8B-B14F-4D97-AF65-F5344CB8AC3E}">
        <p14:creationId xmlns:p14="http://schemas.microsoft.com/office/powerpoint/2010/main" val="100611642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41437"/>
            <a:ext cx="8382000" cy="4754563"/>
          </a:xfrm>
        </p:spPr>
        <p:txBody>
          <a:bodyPr/>
          <a:lstStyle/>
          <a:p>
            <a:r>
              <a:rPr lang="en-US" dirty="0"/>
              <a:t>Leche became governor in 1936, but he continued many of the Long era problems and corruptions.</a:t>
            </a:r>
          </a:p>
          <a:p>
            <a:r>
              <a:rPr lang="en-US" dirty="0"/>
              <a:t>Friends profiting from state deals, misusing construction materials for personal use, and illegal kickbacks are just a few examples.</a:t>
            </a:r>
          </a:p>
          <a:p>
            <a:r>
              <a:rPr lang="en-US" dirty="0"/>
              <a:t>While Long did many of these things, his iron grip on the government made it difficult for federal investigators to prove the corruption.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19</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The Louisiana Scandals</a:t>
            </a:r>
            <a:endParaRPr lang="en-US" dirty="0"/>
          </a:p>
        </p:txBody>
      </p:sp>
    </p:spTree>
    <p:extLst>
      <p:ext uri="{BB962C8B-B14F-4D97-AF65-F5344CB8AC3E}">
        <p14:creationId xmlns:p14="http://schemas.microsoft.com/office/powerpoint/2010/main" val="300896247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6138802"/>
            <a:ext cx="5701696" cy="414397"/>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6138802"/>
            <a:ext cx="57016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3: </a:t>
            </a:r>
            <a:r>
              <a:rPr lang="en-US" sz="2000" b="1" dirty="0">
                <a:solidFill>
                  <a:schemeClr val="bg1"/>
                </a:solidFill>
                <a:hlinkClick r:id="rId4" action="ppaction://hlinksldjump"/>
              </a:rPr>
              <a:t>Huey Long in the United States Senate </a:t>
            </a:r>
            <a:endParaRPr lang="en-US" altLang="en-US" sz="2000" b="1" dirty="0">
              <a:solidFill>
                <a:schemeClr val="bg1"/>
              </a:solidFill>
            </a:endParaRP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2" name="TextBox 1">
            <a:extLst>
              <a:ext uri="{FF2B5EF4-FFF2-40B4-BE49-F238E27FC236}">
                <a16:creationId xmlns:a16="http://schemas.microsoft.com/office/drawing/2014/main" id="{F14B1B39-331E-33E0-9947-57A6801E239D}"/>
              </a:ext>
            </a:extLst>
          </p:cNvPr>
          <p:cNvSpPr txBox="1"/>
          <p:nvPr/>
        </p:nvSpPr>
        <p:spPr>
          <a:xfrm>
            <a:off x="5638800" y="-2977"/>
            <a:ext cx="3505200" cy="307777"/>
          </a:xfrm>
          <a:prstGeom prst="rect">
            <a:avLst/>
          </a:prstGeom>
          <a:noFill/>
        </p:spPr>
        <p:txBody>
          <a:bodyPr wrap="square">
            <a:spAutoFit/>
          </a:bodyPr>
          <a:lstStyle/>
          <a:p>
            <a:r>
              <a:rPr lang="en-US" sz="1400" b="0" i="0" u="none" strike="noStrike" dirty="0">
                <a:solidFill>
                  <a:schemeClr val="bg1"/>
                </a:solidFill>
                <a:effectLst/>
                <a:latin typeface="+mn-lt"/>
              </a:rPr>
              <a:t> Louisiana State Capitol building, Baton Rouge</a:t>
            </a:r>
            <a:endParaRPr lang="en-US" sz="1400" dirty="0">
              <a:solidFill>
                <a:schemeClr val="bg1"/>
              </a:solidFill>
              <a:latin typeface="+mn-lt"/>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41437"/>
            <a:ext cx="8382000" cy="4754563"/>
          </a:xfrm>
        </p:spPr>
        <p:txBody>
          <a:bodyPr/>
          <a:lstStyle/>
          <a:p>
            <a:r>
              <a:rPr lang="en-US" dirty="0"/>
              <a:t>After Long’s death, investigators were finally able to uncover and document proof of the widespread corruption rampant in Louisiana.</a:t>
            </a:r>
          </a:p>
          <a:p>
            <a:r>
              <a:rPr lang="en-US" dirty="0"/>
              <a:t>In 1939, more than 250 federal charges were filed against Louisiana citizens and officials, including Richard Leche.</a:t>
            </a:r>
          </a:p>
          <a:p>
            <a:r>
              <a:rPr lang="en-US" dirty="0"/>
              <a:t>Leche was forced to resign as governor, and a year later, he and many others were found guilty and sentenced to prison.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20</a:t>
            </a:fld>
            <a:endParaRPr lang="en-US" altLang="en-US" sz="1200" dirty="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The Louisiana Scandals Pt. 2</a:t>
            </a:r>
            <a:endParaRPr lang="en-US" dirty="0"/>
          </a:p>
        </p:txBody>
      </p:sp>
    </p:spTree>
    <p:extLst>
      <p:ext uri="{BB962C8B-B14F-4D97-AF65-F5344CB8AC3E}">
        <p14:creationId xmlns:p14="http://schemas.microsoft.com/office/powerpoint/2010/main" val="5811934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b="1" dirty="0"/>
              <a:t>Huey Long’s Legacy</a:t>
            </a:r>
            <a:endParaRPr lang="en-US" dirty="0"/>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295401"/>
            <a:ext cx="8382000" cy="5029200"/>
          </a:xfrm>
        </p:spPr>
        <p:txBody>
          <a:bodyPr/>
          <a:lstStyle/>
          <a:p>
            <a:r>
              <a:rPr lang="en-US" sz="2800" dirty="0"/>
              <a:t>Long drastically improved the state’s transportation and education system, as well as access to healthcare.</a:t>
            </a:r>
          </a:p>
          <a:p>
            <a:r>
              <a:rPr lang="en-US" sz="2800" dirty="0"/>
              <a:t>He also overhauled the state’s government to favor the common people rather than serving the wealthy.</a:t>
            </a:r>
          </a:p>
          <a:p>
            <a:r>
              <a:rPr lang="en-US" sz="2800" dirty="0"/>
              <a:t>However, he imposed heavy costs on the state, and many of </a:t>
            </a:r>
            <a:r>
              <a:rPr lang="en-US" sz="2800"/>
              <a:t>his actions </a:t>
            </a:r>
            <a:r>
              <a:rPr lang="en-US" sz="2800" dirty="0"/>
              <a:t>threatened the freedoms for those who disagreed with him.</a:t>
            </a:r>
          </a:p>
          <a:p>
            <a:r>
              <a:rPr lang="en-US" sz="2800" dirty="0"/>
              <a:t>He and his allies also enriched themselves at the expense of the taxpayers.</a:t>
            </a:r>
          </a:p>
          <a:p>
            <a:r>
              <a:rPr lang="en-US" sz="2800" dirty="0"/>
              <a:t>While Long did bring Louisiana into the modern world, he damaged the state and its reputation.</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21</a:t>
            </a:fld>
            <a:endParaRPr lang="en-US" altLang="en-US" sz="1200">
              <a:solidFill>
                <a:srgbClr val="898989"/>
              </a:solidFill>
            </a:endParaRPr>
          </a:p>
        </p:txBody>
      </p:sp>
    </p:spTree>
    <p:extLst>
      <p:ext uri="{BB962C8B-B14F-4D97-AF65-F5344CB8AC3E}">
        <p14:creationId xmlns:p14="http://schemas.microsoft.com/office/powerpoint/2010/main" val="45430974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650">
                                            <p:txEl>
                                              <p:pRg st="4" end="4"/>
                                            </p:txEl>
                                          </p:spTgt>
                                        </p:tgtEl>
                                        <p:attrNameLst>
                                          <p:attrName>style.visibility</p:attrName>
                                        </p:attrNameLst>
                                      </p:cBhvr>
                                      <p:to>
                                        <p:strVal val="visible"/>
                                      </p:to>
                                    </p:set>
                                    <p:animEffect transition="in" filter="fade">
                                      <p:cBhvr>
                                        <p:cTn id="27" dur="500"/>
                                        <p:tgtEl>
                                          <p:spTgt spid="276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0DF23E-CB57-414A-9298-23BC3B20F3F3}"/>
              </a:ext>
            </a:extLst>
          </p:cNvPr>
          <p:cNvSpPr>
            <a:spLocks noGrp="1"/>
          </p:cNvSpPr>
          <p:nvPr>
            <p:ph type="title"/>
          </p:nvPr>
        </p:nvSpPr>
        <p:spPr/>
        <p:txBody>
          <a:bodyPr>
            <a:normAutofit/>
          </a:bodyPr>
          <a:lstStyle/>
          <a:p>
            <a:r>
              <a:rPr lang="en-US" b="1" dirty="0"/>
              <a:t>Huey Long’s Legacy Pt. 2</a:t>
            </a:r>
            <a:endParaRPr lang="en-US" dirty="0"/>
          </a:p>
        </p:txBody>
      </p:sp>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295401"/>
            <a:ext cx="8382000" cy="5029200"/>
          </a:xfrm>
        </p:spPr>
        <p:txBody>
          <a:bodyPr/>
          <a:lstStyle/>
          <a:p>
            <a:r>
              <a:rPr lang="en-US" dirty="0"/>
              <a:t>After Leche resigned, Earl K. Long, Huey Long’s younger brother, was sworn in to finish his term.</a:t>
            </a:r>
          </a:p>
          <a:p>
            <a:r>
              <a:rPr lang="en-US" dirty="0"/>
              <a:t>Entering the 1940s, Earl Long continued many of his brother’s political, social, and economic practices.</a:t>
            </a:r>
          </a:p>
          <a:p>
            <a:r>
              <a:rPr lang="en-US" dirty="0"/>
              <a:t>However, events beyond Louisiana in the 1940s would drastically change the state and nation for decades to come.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22</a:t>
            </a:fld>
            <a:endParaRPr lang="en-US" altLang="en-US" sz="1200">
              <a:solidFill>
                <a:srgbClr val="898989"/>
              </a:solidFill>
            </a:endParaRPr>
          </a:p>
        </p:txBody>
      </p:sp>
    </p:spTree>
    <p:extLst>
      <p:ext uri="{BB962C8B-B14F-4D97-AF65-F5344CB8AC3E}">
        <p14:creationId xmlns:p14="http://schemas.microsoft.com/office/powerpoint/2010/main" val="122657580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23</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jc.winkler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a:solidFill>
                  <a:schemeClr val="bg1"/>
                </a:solidFill>
              </a:rPr>
              <a:t>Bluepoint951,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Royalpt78,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a:solidFill>
                  <a:schemeClr val="bg1"/>
                </a:solidFill>
              </a:rPr>
              <a:t>, Wikimedia Commons</a:t>
            </a:r>
            <a:endParaRPr lang="en-US" altLang="en-US" sz="1000" dirty="0">
              <a:solidFill>
                <a:schemeClr val="bg1"/>
              </a:solidFill>
            </a:endParaRPr>
          </a:p>
        </p:txBody>
      </p:sp>
      <p:sp>
        <p:nvSpPr>
          <p:cNvPr id="5" name="TextBox 4">
            <a:extLst>
              <a:ext uri="{FF2B5EF4-FFF2-40B4-BE49-F238E27FC236}">
                <a16:creationId xmlns:a16="http://schemas.microsoft.com/office/drawing/2014/main" id="{2918EB4C-1CD2-2719-87A1-FAF7D7AE6E86}"/>
              </a:ext>
            </a:extLst>
          </p:cNvPr>
          <p:cNvSpPr txBox="1"/>
          <p:nvPr/>
        </p:nvSpPr>
        <p:spPr>
          <a:xfrm>
            <a:off x="6585857" y="0"/>
            <a:ext cx="2579914" cy="307777"/>
          </a:xfrm>
          <a:prstGeom prst="rect">
            <a:avLst/>
          </a:prstGeom>
          <a:noFill/>
        </p:spPr>
        <p:txBody>
          <a:bodyPr wrap="square" rtlCol="0">
            <a:spAutoFit/>
          </a:bodyPr>
          <a:lstStyle/>
          <a:p>
            <a:r>
              <a:rPr lang="en-US" sz="1400" dirty="0">
                <a:solidFill>
                  <a:schemeClr val="bg1"/>
                </a:solidFill>
                <a:latin typeface="+mn-lt"/>
              </a:rPr>
              <a:t>St. Louis Cathedral, New Orleans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3599-AE79-724C-B660-5A8CDA43A2A2}"/>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3: Huey Long in the</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United States Senate</a:t>
            </a:r>
          </a:p>
        </p:txBody>
      </p:sp>
      <p:sp>
        <p:nvSpPr>
          <p:cNvPr id="66562" name="Content Placeholder 2">
            <a:extLst>
              <a:ext uri="{FF2B5EF4-FFF2-40B4-BE49-F238E27FC236}">
                <a16:creationId xmlns:a16="http://schemas.microsoft.com/office/drawing/2014/main" id="{64D514BF-7756-1740-A109-08F9DADA8C2C}"/>
              </a:ext>
            </a:extLst>
          </p:cNvPr>
          <p:cNvSpPr>
            <a:spLocks noGrp="1"/>
          </p:cNvSpPr>
          <p:nvPr>
            <p:ph idx="1"/>
          </p:nvPr>
        </p:nvSpPr>
        <p:spPr/>
        <p:txBody>
          <a:bodyPr/>
          <a:lstStyle/>
          <a:p>
            <a:pPr eaLnBrk="1" hangingPunct="1"/>
            <a:r>
              <a:rPr lang="en-US" altLang="en-US" dirty="0">
                <a:ea typeface="ＭＳ Ｐゴシック" panose="020B0600070205080204" pitchFamily="34" charset="-128"/>
              </a:rPr>
              <a:t>Essential Question</a:t>
            </a:r>
          </a:p>
          <a:p>
            <a:pPr lvl="1" eaLnBrk="1" hangingPunct="1"/>
            <a:r>
              <a:rPr lang="en-US" altLang="en-US" dirty="0">
                <a:ea typeface="ＭＳ Ｐゴシック" panose="020B0600070205080204" pitchFamily="34" charset="-128"/>
              </a:rPr>
              <a:t>What were Long’s attempts to broaden his national appeal while still controlling state politics?</a:t>
            </a:r>
          </a:p>
        </p:txBody>
      </p:sp>
      <p:sp>
        <p:nvSpPr>
          <p:cNvPr id="66563" name="Slide Number Placeholder 4">
            <a:extLst>
              <a:ext uri="{FF2B5EF4-FFF2-40B4-BE49-F238E27FC236}">
                <a16:creationId xmlns:a16="http://schemas.microsoft.com/office/drawing/2014/main" id="{F6079A44-2680-E042-9D60-AAEDDBE22F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AC5939F-780E-C84B-A8B8-E48B54E2AD00}"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59715-9EBA-A54B-AE85-C63A487FACB9}"/>
              </a:ext>
            </a:extLst>
          </p:cNvPr>
          <p:cNvSpPr>
            <a:spLocks noGrp="1"/>
          </p:cNvSpPr>
          <p:nvPr>
            <p:ph type="title"/>
          </p:nvPr>
        </p:nvSpPr>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Section 3: Huey Long in the</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United States Senate</a:t>
            </a:r>
          </a:p>
        </p:txBody>
      </p:sp>
      <p:sp>
        <p:nvSpPr>
          <p:cNvPr id="68610" name="Content Placeholder 2">
            <a:extLst>
              <a:ext uri="{FF2B5EF4-FFF2-40B4-BE49-F238E27FC236}">
                <a16:creationId xmlns:a16="http://schemas.microsoft.com/office/drawing/2014/main" id="{3C226482-EFC1-5248-9742-EE0BFD4A007B}"/>
              </a:ext>
            </a:extLst>
          </p:cNvPr>
          <p:cNvSpPr>
            <a:spLocks noGrp="1"/>
          </p:cNvSpPr>
          <p:nvPr>
            <p:ph idx="1"/>
          </p:nvPr>
        </p:nvSpPr>
        <p:spPr>
          <a:xfrm>
            <a:off x="685800" y="1524000"/>
            <a:ext cx="8229600" cy="4800600"/>
          </a:xfrm>
        </p:spPr>
        <p:txBody>
          <a:bodyPr/>
          <a:lstStyle/>
          <a:p>
            <a:pPr eaLnBrk="1" hangingPunct="1"/>
            <a:r>
              <a:rPr lang="en-US" altLang="en-US" dirty="0">
                <a:ea typeface="ＭＳ Ｐゴシック" panose="020B0600070205080204" pitchFamily="34" charset="-128"/>
              </a:rPr>
              <a:t>What terms do I need to know? </a:t>
            </a:r>
          </a:p>
          <a:p>
            <a:pPr lvl="1" eaLnBrk="1" hangingPunct="1"/>
            <a:r>
              <a:rPr lang="en-US" altLang="en-US" dirty="0">
                <a:ea typeface="ＭＳ Ｐゴシック" panose="020B0600070205080204" pitchFamily="34" charset="-128"/>
              </a:rPr>
              <a:t>Great Depression</a:t>
            </a:r>
          </a:p>
          <a:p>
            <a:pPr lvl="1" eaLnBrk="1" hangingPunct="1"/>
            <a:r>
              <a:rPr lang="en-US" altLang="en-US" dirty="0">
                <a:ea typeface="ＭＳ Ｐゴシック" panose="020B0600070205080204" pitchFamily="34" charset="-128"/>
              </a:rPr>
              <a:t>Share Our Wealth program</a:t>
            </a:r>
          </a:p>
          <a:p>
            <a:pPr lvl="1" eaLnBrk="1" hangingPunct="1"/>
            <a:r>
              <a:rPr lang="en-US" altLang="en-US" dirty="0">
                <a:ea typeface="ＭＳ Ｐゴシック" panose="020B0600070205080204" pitchFamily="34" charset="-128"/>
              </a:rPr>
              <a:t>grassroots support </a:t>
            </a:r>
          </a:p>
        </p:txBody>
      </p:sp>
      <p:sp>
        <p:nvSpPr>
          <p:cNvPr id="68611" name="Slide Number Placeholder 4">
            <a:extLst>
              <a:ext uri="{FF2B5EF4-FFF2-40B4-BE49-F238E27FC236}">
                <a16:creationId xmlns:a16="http://schemas.microsoft.com/office/drawing/2014/main" id="{BE620DF5-E0D8-C34F-93FB-CAF7F8DD8A0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4FCA253E-EEB4-654F-A955-034E52160727}"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Tree>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Long won one of Louisiana’s two United States Senate seats in 1930.</a:t>
            </a:r>
          </a:p>
          <a:p>
            <a:r>
              <a:rPr lang="en-US" dirty="0"/>
              <a:t>Long waited to be sworn in until he could help his friend, O. K. Allen, win the election to be Louisiana’s governor, which happened in 1932.</a:t>
            </a:r>
          </a:p>
          <a:p>
            <a:r>
              <a:rPr lang="en-US" dirty="0"/>
              <a:t>Long, now referring to himself as the Kingfish, was sworn into the United States Senate on January 25, 1932, but his sights were set on the White House.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pPr eaLnBrk="1" hangingPunct="1">
              <a:defRPr/>
            </a:pPr>
            <a:r>
              <a:rPr lang="en-US" altLang="en-US" dirty="0">
                <a:effectLst>
                  <a:outerShdw blurRad="38100" dist="38100" dir="2700000" algn="tl">
                    <a:srgbClr val="C0C0C0"/>
                  </a:outerShdw>
                </a:effectLst>
                <a:ea typeface="ＭＳ Ｐゴシック" panose="020B0600070205080204" pitchFamily="34" charset="-128"/>
              </a:rPr>
              <a:t>Huey Long in the</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United States Senate</a:t>
            </a:r>
          </a:p>
        </p:txBody>
      </p:sp>
    </p:spTree>
    <p:extLst>
      <p:ext uri="{BB962C8B-B14F-4D97-AF65-F5344CB8AC3E}">
        <p14:creationId xmlns:p14="http://schemas.microsoft.com/office/powerpoint/2010/main" val="268353622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animEffect transition="in" filter="fade">
                                      <p:cBhvr>
                                        <p:cTn id="7" dur="500"/>
                                        <p:tgtEl>
                                          <p:spTgt spid="276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fade">
                                      <p:cBhvr>
                                        <p:cTn id="12" dur="500"/>
                                        <p:tgtEl>
                                          <p:spTgt spid="276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0" end="0"/>
                                            </p:txEl>
                                          </p:spTgt>
                                        </p:tgtEl>
                                        <p:attrNameLst>
                                          <p:attrName>style.visibility</p:attrName>
                                        </p:attrNameLst>
                                      </p:cBhvr>
                                      <p:to>
                                        <p:strVal val="visible"/>
                                      </p:to>
                                    </p:set>
                                    <p:animEffect transition="in" filter="fade">
                                      <p:cBhvr>
                                        <p:cTn id="17" dur="500"/>
                                        <p:tgtEl>
                                          <p:spTgt spid="276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sz="2900" dirty="0"/>
              <a:t>While tradition stated new Senate members work behind the scenes, shadowing and cooperating with other members, Long had no intention of following tradition.</a:t>
            </a:r>
          </a:p>
          <a:p>
            <a:r>
              <a:rPr lang="en-US" sz="2900" dirty="0"/>
              <a:t>Long ignored established rules or found ways to bypass those who tried to block his ideas or ambitions.</a:t>
            </a:r>
          </a:p>
          <a:p>
            <a:r>
              <a:rPr lang="en-US" sz="2900" dirty="0"/>
              <a:t>Long spent a lot of time giving speeches to the American people, and when he addressed the Senate, it was usually in the form of filibustering, or long floor speeches to block legislation he opposed.</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Senator Long Goes to Washington</a:t>
            </a:r>
            <a:endParaRPr lang="en-US" dirty="0"/>
          </a:p>
        </p:txBody>
      </p:sp>
    </p:spTree>
    <p:extLst>
      <p:ext uri="{BB962C8B-B14F-4D97-AF65-F5344CB8AC3E}">
        <p14:creationId xmlns:p14="http://schemas.microsoft.com/office/powerpoint/2010/main" val="346837046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381000" y="1371600"/>
            <a:ext cx="8382000" cy="4754563"/>
          </a:xfrm>
        </p:spPr>
        <p:txBody>
          <a:bodyPr/>
          <a:lstStyle/>
          <a:p>
            <a:r>
              <a:rPr lang="en-US" sz="2800" dirty="0"/>
              <a:t>In 1932, Long traveled with his fleet of campaign trucks to Arkansas, where he rallied and spoke in support of Senator Hattie Caraway’s re-election.</a:t>
            </a:r>
          </a:p>
          <a:p>
            <a:r>
              <a:rPr lang="en-US" sz="2800" dirty="0"/>
              <a:t>Caraway had been appointed to finish her deceased husband’s term, and she sat next to Long in the Senate, where there seemed to be a genuinely good relationship between the two.</a:t>
            </a:r>
          </a:p>
          <a:p>
            <a:r>
              <a:rPr lang="en-US" sz="2800" dirty="0"/>
              <a:t>However, Long felt helping Caraway win would show he could influence elections beyond his own state.</a:t>
            </a:r>
          </a:p>
          <a:p>
            <a:r>
              <a:rPr lang="en-US" sz="2800" dirty="0"/>
              <a:t>With Long’s help, Caraway won the race, making her the first woman elected to the United States Senate.</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a:bodyPr>
          <a:lstStyle/>
          <a:p>
            <a:r>
              <a:rPr lang="en-US" b="1" dirty="0"/>
              <a:t>Broadening His Appeal</a:t>
            </a:r>
            <a:endParaRPr lang="en-US" dirty="0"/>
          </a:p>
        </p:txBody>
      </p:sp>
    </p:spTree>
    <p:extLst>
      <p:ext uri="{BB962C8B-B14F-4D97-AF65-F5344CB8AC3E}">
        <p14:creationId xmlns:p14="http://schemas.microsoft.com/office/powerpoint/2010/main" val="2717406691"/>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fade">
                                      <p:cBhvr>
                                        <p:cTn id="22"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Long was sworn in during the </a:t>
            </a:r>
            <a:r>
              <a:rPr lang="en-US" b="1" dirty="0"/>
              <a:t>Great Depression</a:t>
            </a:r>
            <a:r>
              <a:rPr lang="en-US" dirty="0"/>
              <a:t>, which was the severe economic downturn that began with the stock market crash of 1929 and continued into the 1940s.</a:t>
            </a:r>
          </a:p>
          <a:p>
            <a:r>
              <a:rPr lang="en-US" dirty="0"/>
              <a:t>In October 1929, the stock market, the value of which had climbed very high, collapsed, and the nation’s wealth disappeared.</a:t>
            </a:r>
          </a:p>
          <a:p>
            <a:r>
              <a:rPr lang="en-US" dirty="0"/>
              <a:t>Unemployment rates skyrocketed, and many Americans suffered extreme poverty, especially farm families. </a:t>
            </a:r>
          </a:p>
          <a:p>
            <a:endParaRPr lang="en-US" dirty="0"/>
          </a:p>
          <a:p>
            <a:r>
              <a:rPr lang="en-US" dirty="0"/>
              <a:t>Farm families were hit especially hard. In a largely rural and agriculture-dependent state like Louisiana, the poor faced economic challenges that they could not overcome, no matter how hard they worked. And while farm families could usually grow enough to feed themselves, people who lived in cities had no places to plant gardens. Many families came close to starvation. </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r>
              <a:rPr lang="en-US" b="1" dirty="0"/>
              <a:t>Louisiana during the Great Depression</a:t>
            </a:r>
            <a:endParaRPr lang="en-US" dirty="0"/>
          </a:p>
        </p:txBody>
      </p:sp>
    </p:spTree>
    <p:extLst>
      <p:ext uri="{BB962C8B-B14F-4D97-AF65-F5344CB8AC3E}">
        <p14:creationId xmlns:p14="http://schemas.microsoft.com/office/powerpoint/2010/main" val="221739187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1" end="1"/>
                                            </p:txEl>
                                          </p:spTgt>
                                        </p:tgtEl>
                                        <p:attrNameLst>
                                          <p:attrName>style.visibility</p:attrName>
                                        </p:attrNameLst>
                                      </p:cBhvr>
                                      <p:to>
                                        <p:strVal val="visible"/>
                                      </p:to>
                                    </p:set>
                                    <p:animEffect transition="in" filter="fade">
                                      <p:cBhvr>
                                        <p:cTn id="7" dur="500"/>
                                        <p:tgtEl>
                                          <p:spTgt spid="276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fade">
                                      <p:cBhvr>
                                        <p:cTn id="12" dur="500"/>
                                        <p:tgtEl>
                                          <p:spTgt spid="276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0" end="0"/>
                                            </p:txEl>
                                          </p:spTgt>
                                        </p:tgtEl>
                                        <p:attrNameLst>
                                          <p:attrName>style.visibility</p:attrName>
                                        </p:attrNameLst>
                                      </p:cBhvr>
                                      <p:to>
                                        <p:strVal val="visible"/>
                                      </p:to>
                                    </p:set>
                                    <p:animEffect transition="in" filter="fade">
                                      <p:cBhvr>
                                        <p:cTn id="17" dur="500"/>
                                        <p:tgtEl>
                                          <p:spTgt spid="276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650">
                                            <p:txEl>
                                              <p:pRg st="4" end="4"/>
                                            </p:txEl>
                                          </p:spTgt>
                                        </p:tgtEl>
                                        <p:attrNameLst>
                                          <p:attrName>style.visibility</p:attrName>
                                        </p:attrNameLst>
                                      </p:cBhvr>
                                      <p:to>
                                        <p:strVal val="visible"/>
                                      </p:to>
                                    </p:set>
                                    <p:animEffect transition="in" filter="fade">
                                      <p:cBhvr>
                                        <p:cTn id="22" dur="500"/>
                                        <p:tgtEl>
                                          <p:spTgt spid="276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ontent Placeholder 5">
            <a:extLst>
              <a:ext uri="{FF2B5EF4-FFF2-40B4-BE49-F238E27FC236}">
                <a16:creationId xmlns:a16="http://schemas.microsoft.com/office/drawing/2014/main" id="{BBD692C1-A899-FB41-AFA5-30CF98291611}"/>
              </a:ext>
            </a:extLst>
          </p:cNvPr>
          <p:cNvSpPr>
            <a:spLocks noGrp="1"/>
          </p:cNvSpPr>
          <p:nvPr>
            <p:ph idx="1"/>
          </p:nvPr>
        </p:nvSpPr>
        <p:spPr>
          <a:xfrm>
            <a:off x="457200" y="1371600"/>
            <a:ext cx="8382000" cy="4754563"/>
          </a:xfrm>
        </p:spPr>
        <p:txBody>
          <a:bodyPr/>
          <a:lstStyle/>
          <a:p>
            <a:r>
              <a:rPr lang="en-US" dirty="0"/>
              <a:t>The mostly rural and agriculture-dependent Louisiana faced many economic challenges for the poor that just could not be overcome.</a:t>
            </a:r>
          </a:p>
          <a:p>
            <a:r>
              <a:rPr lang="en-US" dirty="0"/>
              <a:t>Farming families could usually grow enough to feed themselves, but city families had no room to plant gardens.</a:t>
            </a:r>
          </a:p>
          <a:p>
            <a:r>
              <a:rPr lang="en-US" dirty="0"/>
              <a:t> Many families came close to starvation. </a:t>
            </a:r>
          </a:p>
        </p:txBody>
      </p:sp>
      <p:sp>
        <p:nvSpPr>
          <p:cNvPr id="27651" name="Slide Number Placeholder 6">
            <a:extLst>
              <a:ext uri="{FF2B5EF4-FFF2-40B4-BE49-F238E27FC236}">
                <a16:creationId xmlns:a16="http://schemas.microsoft.com/office/drawing/2014/main" id="{62210906-997F-5946-A50C-7ED98C94211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2E49A332-3A45-5E45-85F3-CC0FBB9C6F10}"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2" name="Title 4">
            <a:extLst>
              <a:ext uri="{FF2B5EF4-FFF2-40B4-BE49-F238E27FC236}">
                <a16:creationId xmlns:a16="http://schemas.microsoft.com/office/drawing/2014/main" id="{8AB3D8BF-8ED6-8E8F-1A4B-70A6CB606830}"/>
              </a:ext>
            </a:extLst>
          </p:cNvPr>
          <p:cNvSpPr>
            <a:spLocks noGrp="1"/>
          </p:cNvSpPr>
          <p:nvPr>
            <p:ph type="title"/>
          </p:nvPr>
        </p:nvSpPr>
        <p:spPr>
          <a:xfrm>
            <a:off x="457200" y="274638"/>
            <a:ext cx="8229600" cy="1143000"/>
          </a:xfrm>
        </p:spPr>
        <p:txBody>
          <a:bodyPr>
            <a:normAutofit fontScale="90000"/>
          </a:bodyPr>
          <a:lstStyle/>
          <a:p>
            <a:r>
              <a:rPr lang="en-US" b="1" dirty="0"/>
              <a:t>Louisiana during the Great Depression Pt. 2</a:t>
            </a:r>
            <a:endParaRPr lang="en-US" dirty="0"/>
          </a:p>
        </p:txBody>
      </p:sp>
    </p:spTree>
    <p:extLst>
      <p:ext uri="{BB962C8B-B14F-4D97-AF65-F5344CB8AC3E}">
        <p14:creationId xmlns:p14="http://schemas.microsoft.com/office/powerpoint/2010/main" val="186948293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fade">
                                      <p:cBhvr>
                                        <p:cTn id="17" dur="500"/>
                                        <p:tgtEl>
                                          <p:spTgt spid="276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7496</TotalTime>
  <Words>1739</Words>
  <Application>Microsoft Macintosh PowerPoint</Application>
  <PresentationFormat>On-screen Show (4:3)</PresentationFormat>
  <Paragraphs>121</Paragraphs>
  <Slides>23</Slides>
  <Notes>23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Wingdings</vt:lpstr>
      <vt:lpstr>Office Theme</vt:lpstr>
      <vt:lpstr>PowerPoint Presentation</vt:lpstr>
      <vt:lpstr>PowerPoint Presentation</vt:lpstr>
      <vt:lpstr>Section 3: Huey Long in the United States Senate</vt:lpstr>
      <vt:lpstr>Section 3: Huey Long in the United States Senate</vt:lpstr>
      <vt:lpstr>Huey Long in the United States Senate</vt:lpstr>
      <vt:lpstr>Senator Long Goes to Washington</vt:lpstr>
      <vt:lpstr>Broadening His Appeal</vt:lpstr>
      <vt:lpstr>Louisiana during the Great Depression</vt:lpstr>
      <vt:lpstr>Louisiana during the Great Depression Pt. 2</vt:lpstr>
      <vt:lpstr>Share Our Wealth</vt:lpstr>
      <vt:lpstr>Share Our Wealth Pt. 2</vt:lpstr>
      <vt:lpstr>Share Our Wealth Pt. 3</vt:lpstr>
      <vt:lpstr>Public Works </vt:lpstr>
      <vt:lpstr>Was Long a Dictator?</vt:lpstr>
      <vt:lpstr>Long’s Final Days</vt:lpstr>
      <vt:lpstr>Long’s Final Days Pt. 2</vt:lpstr>
      <vt:lpstr>Long’s Final Days Pt. 3</vt:lpstr>
      <vt:lpstr>Long’s Successors</vt:lpstr>
      <vt:lpstr>The Louisiana Scandals</vt:lpstr>
      <vt:lpstr>The Louisiana Scandals Pt. 2</vt:lpstr>
      <vt:lpstr>Huey Long’s Legacy</vt:lpstr>
      <vt:lpstr>Huey Long’s Legacy Pt. 2</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United States and Louisiana: The Industrial Age through the Modern Era (3)</dc:title>
  <dc:subject>©2023 Clairmont Press</dc:subject>
  <dc:creator/>
  <cp:keywords/>
  <dc:description>Study presentation to accompany student textbook. </dc:description>
  <cp:lastModifiedBy>Emmett Mullins</cp:lastModifiedBy>
  <cp:revision>464</cp:revision>
  <dcterms:created xsi:type="dcterms:W3CDTF">2010-06-02T19:20:05Z</dcterms:created>
  <dcterms:modified xsi:type="dcterms:W3CDTF">2023-11-11T00:52:07Z</dcterms:modified>
  <cp:category/>
</cp:coreProperties>
</file>