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
  </p:notesMasterIdLst>
  <p:sldIdLst>
    <p:sldId id="297" r:id="rId2"/>
    <p:sldId id="292" r:id="rId3"/>
    <p:sldId id="293" r:id="rId4"/>
    <p:sldId id="294" r:id="rId5"/>
    <p:sldId id="295" r:id="rId6"/>
    <p:sldId id="296" r:id="rId7"/>
    <p:sldId id="30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EF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93"/>
    <p:restoredTop sz="91337"/>
  </p:normalViewPr>
  <p:slideViewPr>
    <p:cSldViewPr snapToGrid="0" snapToObjects="1">
      <p:cViewPr varScale="1">
        <p:scale>
          <a:sx n="150" d="100"/>
          <a:sy n="150" d="100"/>
        </p:scale>
        <p:origin x="212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4"/>
                </a:solidFill>
                <a:effectLst/>
                <a:latin typeface="arial" panose="020B0604020202020204" pitchFamily="34" charset="0"/>
              </a:rPr>
              <a:t>Answers will vary. Discuss only OBSERVATIONS.</a:t>
            </a:r>
          </a:p>
          <a:p>
            <a:endParaRPr lang="en-US" dirty="0"/>
          </a:p>
        </p:txBody>
      </p:sp>
    </p:spTree>
    <p:extLst>
      <p:ext uri="{BB962C8B-B14F-4D97-AF65-F5344CB8AC3E}">
        <p14:creationId xmlns:p14="http://schemas.microsoft.com/office/powerpoint/2010/main" val="257446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The finger and thumb help the viewer understand the artifact's relative size. </a:t>
            </a:r>
          </a:p>
        </p:txBody>
      </p:sp>
    </p:spTree>
    <p:extLst>
      <p:ext uri="{BB962C8B-B14F-4D97-AF65-F5344CB8AC3E}">
        <p14:creationId xmlns:p14="http://schemas.microsoft.com/office/powerpoint/2010/main" val="197585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The silver piece looks like it might slide over because there is space for it in the black plastic. The round part in the middle looks like it might turn like a wheel. The bottom right has a piece of plastic that looks like it could slide back and forth. </a:t>
            </a:r>
          </a:p>
          <a:p>
            <a:endParaRPr lang="en-US" dirty="0"/>
          </a:p>
        </p:txBody>
      </p:sp>
    </p:spTree>
    <p:extLst>
      <p:ext uri="{BB962C8B-B14F-4D97-AF65-F5344CB8AC3E}">
        <p14:creationId xmlns:p14="http://schemas.microsoft.com/office/powerpoint/2010/main" val="390907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5C5C5C"/>
                </a:solidFill>
                <a:effectLst/>
                <a:latin typeface="Georgia Pro" panose="020F0502020204030204" pitchFamily="34" charset="0"/>
              </a:rPr>
              <a:t>Answers will vary. Some students may recognize the artifact as a 3.5-inch floppy disc for computer data storage. The shape of the disc is often drawn today in apps to symbolize the “Save” function. </a:t>
            </a:r>
          </a:p>
        </p:txBody>
      </p:sp>
    </p:spTree>
    <p:extLst>
      <p:ext uri="{BB962C8B-B14F-4D97-AF65-F5344CB8AC3E}">
        <p14:creationId xmlns:p14="http://schemas.microsoft.com/office/powerpoint/2010/main" val="52728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0" i="0" u="none" strike="noStrike" dirty="0">
                <a:solidFill>
                  <a:srgbClr val="5C5C5C"/>
                </a:solidFill>
                <a:effectLst/>
                <a:latin typeface="Georgia Pro" panose="020F0502020204030204" pitchFamily="34" charset="0"/>
              </a:rPr>
              <a:t>Today, data may be transferred to cloud storage systems, on thumb drives, or over the Internet. Data on phones can be transferred wirelessly to another phone. </a:t>
            </a:r>
          </a:p>
          <a:p>
            <a:pPr marL="0" marR="0" lvl="0" indent="0" defTabSz="914400" eaLnBrk="1" fontAlgn="auto" latinLnBrk="0" hangingPunct="1">
              <a:lnSpc>
                <a:spcPct val="100000"/>
              </a:lnSpc>
              <a:spcBef>
                <a:spcPts val="0"/>
              </a:spcBef>
              <a:spcAft>
                <a:spcPts val="0"/>
              </a:spcAft>
              <a:buClrTx/>
              <a:buSzTx/>
              <a:buFontTx/>
              <a:buNone/>
              <a:tabLst/>
              <a:defRPr/>
            </a:pPr>
            <a:r>
              <a:rPr lang="en-US" b="0" i="0" u="none" strike="noStrike" dirty="0">
                <a:solidFill>
                  <a:srgbClr val="5C5C5C"/>
                </a:solidFill>
                <a:effectLst/>
                <a:latin typeface="Georgia Pro" panose="020F0502020204030204" pitchFamily="34" charset="0"/>
              </a:rPr>
              <a:t>TEACHER NOTE: Billions of 3.5-inch discs were produced from the 1980s to the early 2000s. They were replaced by CDs, which could hold about 450 times more data. The 3.5-inch disc could only hold the data for about one photo taken on a smartphone. A smartphone with 8 GB of memory holds more data than over 5,700 of these 3.5-inch discs. Demand for the discs fell and the last disc producer quit production around 2011, although some vendors still sell </a:t>
            </a:r>
            <a:r>
              <a:rPr lang="en-US" b="0" i="0" u="none" strike="noStrike">
                <a:solidFill>
                  <a:srgbClr val="5C5C5C"/>
                </a:solidFill>
                <a:effectLst/>
                <a:latin typeface="Georgia Pro" panose="020F0502020204030204" pitchFamily="34" charset="0"/>
              </a:rPr>
              <a:t>the remaining </a:t>
            </a:r>
            <a:r>
              <a:rPr lang="en-US" b="0" i="0" u="none" strike="noStrike" dirty="0">
                <a:solidFill>
                  <a:srgbClr val="5C5C5C"/>
                </a:solidFill>
                <a:effectLst/>
                <a:latin typeface="Georgia Pro" panose="020F0502020204030204" pitchFamily="34" charset="0"/>
              </a:rPr>
              <a:t>discs to people using </a:t>
            </a:r>
            <a:r>
              <a:rPr lang="en-US" b="0" i="0" u="none" strike="noStrike">
                <a:solidFill>
                  <a:srgbClr val="5C5C5C"/>
                </a:solidFill>
                <a:effectLst/>
                <a:latin typeface="Georgia Pro" panose="020F0502020204030204" pitchFamily="34" charset="0"/>
              </a:rPr>
              <a:t>older computers.  </a:t>
            </a:r>
            <a:endParaRPr lang="en-US" b="0" i="0" u="none" strike="noStrike" dirty="0">
              <a:solidFill>
                <a:srgbClr val="5C5C5C"/>
              </a:solidFill>
              <a:effectLst/>
              <a:latin typeface="Georgia Pro"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97775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98965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89410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8701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78028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39800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31083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82432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7121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1" name="Shape 31"/>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
        <p:nvSpPr>
          <p:cNvPr id="33" name="Shape 33"/>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392916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6463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84655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8188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93344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157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225915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10/21/23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27481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8570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10/21/23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62410570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23</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28 </a:t>
            </a:r>
            <a:r>
              <a:rPr lang="mr-IN" sz="4400" b="1" dirty="0">
                <a:ln w="3175">
                  <a:solidFill>
                    <a:schemeClr val="tx1"/>
                  </a:solidFill>
                </a:ln>
              </a:rPr>
              <a:t>–</a:t>
            </a:r>
            <a:r>
              <a:rPr lang="en-US" sz="4400" b="1" dirty="0">
                <a:ln w="3175">
                  <a:solidFill>
                    <a:schemeClr val="tx1"/>
                  </a:solidFill>
                </a:ln>
              </a:rPr>
              <a:t> Art &amp; Artifacts 6</a:t>
            </a:r>
            <a:endParaRPr sz="4400" b="1" dirty="0">
              <a:ln w="3175">
                <a:solidFill>
                  <a:schemeClr val="tx1"/>
                </a:solidFill>
              </a:ln>
            </a:endParaRPr>
          </a:p>
        </p:txBody>
      </p:sp>
      <p:pic>
        <p:nvPicPr>
          <p:cNvPr id="2" name="Picture 1">
            <a:extLst>
              <a:ext uri="{FF2B5EF4-FFF2-40B4-BE49-F238E27FC236}">
                <a16:creationId xmlns:a16="http://schemas.microsoft.com/office/drawing/2014/main" id="{EAC640A2-C7D3-18CF-4646-082E4546328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57351" y="1015007"/>
            <a:ext cx="8282151" cy="3759189"/>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69"/>
          <p:cNvSpPr>
            <a:spLocks noGrp="1"/>
          </p:cNvSpPr>
          <p:nvPr>
            <p:ph type="body" sz="half" idx="1"/>
          </p:nvPr>
        </p:nvSpPr>
        <p:spPr>
          <a:xfrm>
            <a:off x="88371" y="2102378"/>
            <a:ext cx="2189162" cy="2283355"/>
          </a:xfrm>
        </p:spPr>
        <p:txBody>
          <a:bodyPr/>
          <a:lstStyle/>
          <a:p>
            <a:pPr marL="0" lvl="1" indent="0">
              <a:buFont typeface="Wingdings" pitchFamily="2" charset="2"/>
              <a:buNone/>
            </a:pPr>
            <a:r>
              <a:rPr lang="en-US" altLang="en-US" sz="1600" dirty="0">
                <a:latin typeface="Trebuchet MS" pitchFamily="34" charset="0"/>
                <a:ea typeface="Trebuchet MS" pitchFamily="34" charset="0"/>
                <a:cs typeface="Trebuchet MS" pitchFamily="34" charset="0"/>
              </a:rPr>
              <a:t>Study the picture. What do you notice about the artifact? Record observations only.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7ACA4088-8252-4BA4-8008-25CC244E7A5C}" type="slidenum">
              <a:rPr/>
              <a:pPr>
                <a:defRPr/>
              </a:pPr>
              <a:t>2</a:t>
            </a:fld>
            <a:endParaRPr/>
          </a:p>
        </p:txBody>
      </p:sp>
      <p:sp>
        <p:nvSpPr>
          <p:cNvPr id="68" name="Shape 68"/>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Monday</a:t>
            </a:r>
          </a:p>
        </p:txBody>
      </p:sp>
      <p:pic>
        <p:nvPicPr>
          <p:cNvPr id="1026" name="Picture 2">
            <a:extLst>
              <a:ext uri="{FF2B5EF4-FFF2-40B4-BE49-F238E27FC236}">
                <a16:creationId xmlns:a16="http://schemas.microsoft.com/office/drawing/2014/main" id="{0F528195-E1CB-428C-D8E7-4A9868730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0" r="14815"/>
          <a:stretch/>
        </p:blipFill>
        <p:spPr bwMode="auto">
          <a:xfrm>
            <a:off x="2404534" y="374792"/>
            <a:ext cx="6739466" cy="615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924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hape 69"/>
          <p:cNvSpPr>
            <a:spLocks noGrp="1"/>
          </p:cNvSpPr>
          <p:nvPr>
            <p:ph type="body" sz="half" idx="1"/>
          </p:nvPr>
        </p:nvSpPr>
        <p:spPr>
          <a:xfrm>
            <a:off x="88126" y="2188103"/>
            <a:ext cx="2316408" cy="2197629"/>
          </a:xfrm>
        </p:spPr>
        <p:txBody>
          <a:bodyPr>
            <a:normAutofit/>
          </a:bodyPr>
          <a:lstStyle/>
          <a:p>
            <a:pPr marL="0" lvl="1" indent="0" eaLnBrk="1" hangingPunct="1">
              <a:lnSpc>
                <a:spcPct val="100000"/>
              </a:lnSpc>
              <a:buFont typeface="Wingdings" pitchFamily="2" charset="2"/>
              <a:buNone/>
            </a:pPr>
            <a:r>
              <a:rPr lang="en-US" altLang="en-US" sz="1800" dirty="0">
                <a:latin typeface="Trebuchet MS" pitchFamily="34" charset="0"/>
                <a:ea typeface="Trebuchet MS" pitchFamily="34" charset="0"/>
                <a:cs typeface="Trebuchet MS" pitchFamily="34" charset="0"/>
              </a:rPr>
              <a:t>How does having the finger and thumb in the image help you understand it?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703E38E-057B-40E7-A45A-E91A376C1748}" type="slidenum">
              <a:rPr/>
              <a:pPr>
                <a:defRPr/>
              </a:pPr>
              <a:t>3</a:t>
            </a:fld>
            <a:endParaRPr/>
          </a:p>
        </p:txBody>
      </p:sp>
      <p:sp>
        <p:nvSpPr>
          <p:cNvPr id="10" name="Shape 68">
            <a:extLst>
              <a:ext uri="{FF2B5EF4-FFF2-40B4-BE49-F238E27FC236}">
                <a16:creationId xmlns:a16="http://schemas.microsoft.com/office/drawing/2014/main" id="{EF0C7B90-C39D-7AFE-3B1B-4D51E2C5892E}"/>
              </a:ext>
            </a:extLst>
          </p:cNvPr>
          <p:cNvSpPr txBox="1">
            <a:spLocks/>
          </p:cNvSpPr>
          <p:nvPr/>
        </p:nvSpPr>
        <p:spPr>
          <a:xfrm>
            <a:off x="0" y="0"/>
            <a:ext cx="5704114"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868363"/>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pic>
        <p:nvPicPr>
          <p:cNvPr id="2" name="Picture 2">
            <a:extLst>
              <a:ext uri="{FF2B5EF4-FFF2-40B4-BE49-F238E27FC236}">
                <a16:creationId xmlns:a16="http://schemas.microsoft.com/office/drawing/2014/main" id="{CB0AA52D-E36E-AEF4-D54A-69C7BED06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0" r="14815"/>
          <a:stretch/>
        </p:blipFill>
        <p:spPr bwMode="auto">
          <a:xfrm>
            <a:off x="2404534" y="374792"/>
            <a:ext cx="6739466" cy="615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99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35C202A-5E05-8431-A6E1-F205E2B716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0" r="14815"/>
          <a:stretch/>
        </p:blipFill>
        <p:spPr bwMode="auto">
          <a:xfrm>
            <a:off x="2404534" y="374792"/>
            <a:ext cx="6739466" cy="6153008"/>
          </a:xfrm>
          <a:prstGeom prst="rect">
            <a:avLst/>
          </a:prstGeom>
          <a:noFill/>
          <a:extLst>
            <a:ext uri="{909E8E84-426E-40DD-AFC4-6F175D3DCCD1}">
              <a14:hiddenFill xmlns:a14="http://schemas.microsoft.com/office/drawing/2010/main">
                <a:solidFill>
                  <a:srgbClr val="FFFFFF"/>
                </a:solidFill>
              </a14:hiddenFill>
            </a:ext>
          </a:extLst>
        </p:spPr>
      </p:pic>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5D19499E-0817-4464-A42E-D0D0137DE8E6}" type="slidenum">
              <a:rPr/>
              <a:pPr>
                <a:defRPr/>
              </a:pPr>
              <a:t>4</a:t>
            </a:fld>
            <a:endParaRPr/>
          </a:p>
        </p:txBody>
      </p:sp>
      <p:sp>
        <p:nvSpPr>
          <p:cNvPr id="9" name="Shape 68">
            <a:extLst>
              <a:ext uri="{FF2B5EF4-FFF2-40B4-BE49-F238E27FC236}">
                <a16:creationId xmlns:a16="http://schemas.microsoft.com/office/drawing/2014/main" id="{A7836CCD-BC24-1C47-8BE8-620589A132D4}"/>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sp>
        <p:nvSpPr>
          <p:cNvPr id="11272" name="Shape 69"/>
          <p:cNvSpPr>
            <a:spLocks/>
          </p:cNvSpPr>
          <p:nvPr/>
        </p:nvSpPr>
        <p:spPr bwMode="auto">
          <a:xfrm>
            <a:off x="0" y="1143000"/>
            <a:ext cx="1725771" cy="18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marL="342900" indent="-3429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1pPr>
            <a:lvl2pPr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9pPr>
          </a:lstStyle>
          <a:p>
            <a:pPr indent="0" eaLnBrk="1" hangingPunct="1">
              <a:lnSpc>
                <a:spcPct val="100000"/>
              </a:lnSpc>
              <a:buNone/>
            </a:pPr>
            <a:r>
              <a:rPr lang="en-US" altLang="en-US" sz="1800" dirty="0"/>
              <a:t>Are there any indications that the artifact may have moving parts? What evidence do you have to support your thinking? </a:t>
            </a:r>
          </a:p>
        </p:txBody>
      </p:sp>
    </p:spTree>
    <p:extLst>
      <p:ext uri="{BB962C8B-B14F-4D97-AF65-F5344CB8AC3E}">
        <p14:creationId xmlns:p14="http://schemas.microsoft.com/office/powerpoint/2010/main" val="26452538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hape 69"/>
          <p:cNvSpPr>
            <a:spLocks noGrp="1"/>
          </p:cNvSpPr>
          <p:nvPr>
            <p:ph type="body" sz="half" idx="1"/>
          </p:nvPr>
        </p:nvSpPr>
        <p:spPr>
          <a:xfrm>
            <a:off x="155650" y="1613957"/>
            <a:ext cx="2011817" cy="3118909"/>
          </a:xfrm>
        </p:spPr>
        <p:txBody>
          <a:bodyPr>
            <a:normAutofit/>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What do you think is the purpose of the artifact? What evidence or experience do you have to support your thinking?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E2DDD9F-669C-4265-A116-D173E83005ED}" type="slidenum">
              <a:rPr/>
              <a:pPr>
                <a:defRPr/>
              </a:pPr>
              <a:t>5</a:t>
            </a:fld>
            <a:endParaRPr/>
          </a:p>
        </p:txBody>
      </p:sp>
      <p:sp>
        <p:nvSpPr>
          <p:cNvPr id="6" name="Shape 68">
            <a:extLst>
              <a:ext uri="{FF2B5EF4-FFF2-40B4-BE49-F238E27FC236}">
                <a16:creationId xmlns:a16="http://schemas.microsoft.com/office/drawing/2014/main" id="{66273F62-A910-7A9A-5C1B-AB35CE25E884}"/>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pic>
        <p:nvPicPr>
          <p:cNvPr id="2" name="Picture 2">
            <a:extLst>
              <a:ext uri="{FF2B5EF4-FFF2-40B4-BE49-F238E27FC236}">
                <a16:creationId xmlns:a16="http://schemas.microsoft.com/office/drawing/2014/main" id="{47A091CE-F918-402E-10E2-C5B4489E90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0" r="14815"/>
          <a:stretch/>
        </p:blipFill>
        <p:spPr bwMode="auto">
          <a:xfrm>
            <a:off x="2404534" y="374792"/>
            <a:ext cx="6739466" cy="615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408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69"/>
          <p:cNvSpPr>
            <a:spLocks noGrp="1"/>
          </p:cNvSpPr>
          <p:nvPr>
            <p:ph type="body" sz="half" idx="1"/>
          </p:nvPr>
        </p:nvSpPr>
        <p:spPr>
          <a:xfrm>
            <a:off x="460375" y="3896127"/>
            <a:ext cx="8170863" cy="1825037"/>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sz="1600" dirty="0">
                <a:latin typeface="Trebuchet MS" pitchFamily="34" charset="0"/>
                <a:ea typeface="Trebuchet MS" pitchFamily="34" charset="0"/>
                <a:cs typeface="Trebuchet MS"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lang="en-US" altLang="en-US" sz="1600" dirty="0">
              <a:latin typeface="Trebuchet MS" pitchFamily="34" charset="0"/>
              <a:ea typeface="Trebuchet MS" pitchFamily="34" charset="0"/>
              <a:cs typeface="Trebuchet MS"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altLang="en-US" sz="1600" dirty="0">
              <a:latin typeface="Trebuchet MS" pitchFamily="34" charset="0"/>
              <a:ea typeface="Trebuchet MS" pitchFamily="34" charset="0"/>
              <a:cs typeface="Trebuchet MS" pitchFamily="34" charset="0"/>
            </a:endParaRP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2ECE2E99-0C91-4BCC-B61B-7AAF297F8A13}" type="slidenum">
              <a:rPr/>
              <a:pPr>
                <a:defRPr/>
              </a:pPr>
              <a:t>6</a:t>
            </a:fld>
            <a:endParaRPr/>
          </a:p>
        </p:txBody>
      </p:sp>
      <p:sp>
        <p:nvSpPr>
          <p:cNvPr id="9" name="Shape 68">
            <a:extLst>
              <a:ext uri="{FF2B5EF4-FFF2-40B4-BE49-F238E27FC236}">
                <a16:creationId xmlns:a16="http://schemas.microsoft.com/office/drawing/2014/main" id="{8857AB44-7867-8645-A590-914828E6A1FC}"/>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sp>
        <p:nvSpPr>
          <p:cNvPr id="5" name="Shape 69">
            <a:extLst>
              <a:ext uri="{FF2B5EF4-FFF2-40B4-BE49-F238E27FC236}">
                <a16:creationId xmlns:a16="http://schemas.microsoft.com/office/drawing/2014/main" id="{CC61894D-B43B-D804-56CF-201A8A61C0CD}"/>
              </a:ext>
            </a:extLst>
          </p:cNvPr>
          <p:cNvSpPr txBox="1">
            <a:spLocks/>
          </p:cNvSpPr>
          <p:nvPr/>
        </p:nvSpPr>
        <p:spPr>
          <a:xfrm>
            <a:off x="84667" y="1136836"/>
            <a:ext cx="2319867" cy="4417297"/>
          </a:xfrm>
          <a:prstGeom prst="rect">
            <a:avLst/>
          </a:prstGeom>
        </p:spPr>
        <p:txBody>
          <a:bodyPr vert="horz" lIns="91440" tIns="45720" rIns="91440" bIns="45720" rtlCol="0">
            <a:normAutofit lnSpcReduction="10000"/>
          </a:bodyPr>
          <a:lstStyle>
            <a:lvl1pPr marL="342900" indent="-342900"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1pPr>
            <a:lvl2pPr marL="790575" indent="-333375"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2pPr>
            <a:lvl3pPr marL="1234439" indent="-320039"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3pPr>
            <a:lvl4pPr marL="1727200" indent="-355600"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4pPr>
            <a:lvl5pPr marL="2184400" indent="-355600"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indent="0">
              <a:buFont typeface="Wingdings" pitchFamily="2" charset="2"/>
              <a:buNone/>
            </a:pPr>
            <a:r>
              <a:rPr lang="en-US" altLang="en-US" sz="1600" dirty="0">
                <a:latin typeface="Trebuchet MS" pitchFamily="34" charset="0"/>
                <a:ea typeface="Trebuchet MS" pitchFamily="34" charset="0"/>
                <a:cs typeface="Trebuchet MS" pitchFamily="34" charset="0"/>
              </a:rPr>
              <a:t>The artifact is a 3.5-inch disc for saving computer data. </a:t>
            </a:r>
          </a:p>
          <a:p>
            <a:pPr marL="0" lvl="1" indent="0">
              <a:buFont typeface="Wingdings" pitchFamily="2" charset="2"/>
              <a:buNone/>
            </a:pPr>
            <a:endParaRPr lang="en-US" altLang="en-US" sz="1600" dirty="0">
              <a:latin typeface="Trebuchet MS" pitchFamily="34" charset="0"/>
              <a:ea typeface="Trebuchet MS" pitchFamily="34" charset="0"/>
              <a:cs typeface="Trebuchet MS" pitchFamily="34" charset="0"/>
            </a:endParaRPr>
          </a:p>
          <a:p>
            <a:pPr marL="0" lvl="1" indent="0">
              <a:buFont typeface="Wingdings" pitchFamily="2" charset="2"/>
              <a:buNone/>
            </a:pPr>
            <a:r>
              <a:rPr lang="en-US" altLang="en-US" sz="1600" dirty="0">
                <a:latin typeface="Trebuchet MS" pitchFamily="34" charset="0"/>
                <a:ea typeface="Trebuchet MS" pitchFamily="34" charset="0"/>
                <a:cs typeface="Trebuchet MS" pitchFamily="34" charset="0"/>
              </a:rPr>
              <a:t>Such discs were used in computers to store and move data. Their use peaked in the mid-1990s. </a:t>
            </a:r>
          </a:p>
          <a:p>
            <a:pPr marL="0" lvl="1" indent="0">
              <a:buFont typeface="Wingdings" pitchFamily="2" charset="2"/>
              <a:buNone/>
            </a:pPr>
            <a:endParaRPr lang="en-US" altLang="en-US" sz="1600" dirty="0">
              <a:latin typeface="Trebuchet MS" pitchFamily="34" charset="0"/>
              <a:ea typeface="Trebuchet MS" pitchFamily="34" charset="0"/>
              <a:cs typeface="Trebuchet MS" pitchFamily="34" charset="0"/>
            </a:endParaRPr>
          </a:p>
          <a:p>
            <a:pPr marL="0" lvl="1" indent="0">
              <a:buFont typeface="Wingdings" pitchFamily="2" charset="2"/>
              <a:buNone/>
            </a:pPr>
            <a:r>
              <a:rPr lang="en-US" altLang="en-US" sz="1600" dirty="0">
                <a:latin typeface="Trebuchet MS" pitchFamily="34" charset="0"/>
                <a:ea typeface="Trebuchet MS" pitchFamily="34" charset="0"/>
                <a:cs typeface="Trebuchet MS" pitchFamily="34" charset="0"/>
              </a:rPr>
              <a:t>What technologies allow computers to move data today? How have these technologies changed the demand for 3.5-inch discs? </a:t>
            </a:r>
          </a:p>
        </p:txBody>
      </p:sp>
      <p:pic>
        <p:nvPicPr>
          <p:cNvPr id="2" name="Picture 2">
            <a:extLst>
              <a:ext uri="{FF2B5EF4-FFF2-40B4-BE49-F238E27FC236}">
                <a16:creationId xmlns:a16="http://schemas.microsoft.com/office/drawing/2014/main" id="{420D69F6-24D7-1B44-6336-95FF061B5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0" r="14815"/>
          <a:stretch/>
        </p:blipFill>
        <p:spPr bwMode="auto">
          <a:xfrm>
            <a:off x="2404534" y="374792"/>
            <a:ext cx="6739466" cy="615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6144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dirty="0"/>
          </a:p>
        </p:txBody>
      </p:sp>
      <p:sp>
        <p:nvSpPr>
          <p:cNvPr id="207" name="Shape 207"/>
          <p:cNvSpPr/>
          <p:nvPr/>
        </p:nvSpPr>
        <p:spPr>
          <a:xfrm>
            <a:off x="311650" y="5346813"/>
            <a:ext cx="7924800" cy="110799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Old Louisiana State Capitol</a:t>
            </a:r>
            <a:r>
              <a:rPr lang="en-US" dirty="0">
                <a:solidFill>
                  <a:srgbClr val="FEFBFF"/>
                </a:solidFill>
              </a:rPr>
              <a:t>, Public Domain, Wikimedia Commons</a:t>
            </a:r>
          </a:p>
          <a:p>
            <a:pPr>
              <a:defRPr sz="1200">
                <a:solidFill>
                  <a:srgbClr val="FFFFFF"/>
                </a:solidFill>
              </a:defRPr>
            </a:pPr>
            <a:r>
              <a:rPr lang="en-US" dirty="0">
                <a:solidFill>
                  <a:srgbClr val="FEFBFF"/>
                </a:solidFill>
              </a:rPr>
              <a:t>Slides 2-6: </a:t>
            </a:r>
            <a:r>
              <a:rPr lang="en-US" i="1" dirty="0"/>
              <a:t>The Morgan Effigy</a:t>
            </a:r>
            <a:r>
              <a:rPr lang="en-US" dirty="0"/>
              <a:t>, http://</a:t>
            </a:r>
            <a:r>
              <a:rPr lang="en-US" dirty="0" err="1"/>
              <a:t>vermilionhistorical.com</a:t>
            </a:r>
            <a:r>
              <a:rPr lang="en-US" dirty="0"/>
              <a:t>/archives/features/topics/</a:t>
            </a:r>
            <a:r>
              <a:rPr lang="en-US" dirty="0" err="1"/>
              <a:t>morgan_effigy.htm</a:t>
            </a:r>
            <a:r>
              <a:rPr lang="en-US" dirty="0"/>
              <a:t>. </a:t>
            </a:r>
            <a:endParaRPr lang="en-US" dirty="0">
              <a:solidFill>
                <a:srgbClr val="FEFBFF"/>
              </a:solidFill>
            </a:endParaRPr>
          </a:p>
          <a:p>
            <a:pPr>
              <a:defRPr sz="1200">
                <a:solidFill>
                  <a:srgbClr val="FFFFFF"/>
                </a:solidFill>
              </a:defRPr>
            </a:pPr>
            <a:r>
              <a:rPr lang="en-US" dirty="0">
                <a:solidFill>
                  <a:srgbClr val="FEFBFF"/>
                </a:solidFill>
              </a:rPr>
              <a:t>End Slide: </a:t>
            </a:r>
            <a:r>
              <a:rPr lang="en-US" sz="1200" dirty="0"/>
              <a:t>Monroe, Louisiana skyline in 2021</a:t>
            </a:r>
            <a:r>
              <a:rPr lang="en-US" dirty="0">
                <a:solidFill>
                  <a:srgbClr val="FEFBFF"/>
                </a:solidFill>
              </a:rPr>
              <a:t>, by </a:t>
            </a:r>
            <a:r>
              <a:rPr lang="en-US" sz="1200" dirty="0"/>
              <a:t>TheLionHasSeen</a:t>
            </a:r>
            <a:r>
              <a:rPr lang="en-US" dirty="0">
                <a:solidFill>
                  <a:srgbClr val="FEFBFF"/>
                </a:solidFill>
              </a:rPr>
              <a:t>, Uploaded 12 April 2021, Wikimedia Commons</a:t>
            </a: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Lst>
  </p:timing>
</p:sld>
</file>

<file path=ppt/theme/theme1.xml><?xml version="1.0" encoding="utf-8"?>
<a:theme xmlns:a="http://schemas.openxmlformats.org/drawingml/2006/main" name="Facet">
  <a:themeElements>
    <a:clrScheme name="Custom 1">
      <a:dk1>
        <a:srgbClr val="000000"/>
      </a:dk1>
      <a:lt1>
        <a:srgbClr val="FFFFFF"/>
      </a:lt1>
      <a:dk2>
        <a:srgbClr val="242852"/>
      </a:dk2>
      <a:lt2>
        <a:srgbClr val="ACCBF9"/>
      </a:lt2>
      <a:accent1>
        <a:srgbClr val="2E3092"/>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4635</TotalTime>
  <Words>456</Words>
  <Application>Microsoft Macintosh PowerPoint</Application>
  <PresentationFormat>On-screen Show (4:3)</PresentationFormat>
  <Paragraphs>35</Paragraphs>
  <Slides>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Arial</vt:lpstr>
      <vt:lpstr>Calibri</vt:lpstr>
      <vt:lpstr>Georgia Pro</vt:lpstr>
      <vt:lpstr>Trebuchet MS</vt:lpstr>
      <vt:lpstr>Wingdings</vt:lpstr>
      <vt:lpstr>Wingdings 3</vt:lpstr>
      <vt:lpstr>Facet</vt:lpstr>
      <vt:lpstr>PowerPoint Presentation</vt:lpstr>
      <vt:lpstr>Monday</vt:lpstr>
      <vt:lpstr>PowerPoint Presentation</vt:lpstr>
      <vt:lpstr>Wednesday</vt:lpstr>
      <vt:lpstr>Thursday</vt:lpstr>
      <vt:lpstr>Friday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(c)2023 Clairmont Press</dc:creator>
  <cp:keywords/>
  <dc:description/>
  <cp:lastModifiedBy>Emmett Mullins</cp:lastModifiedBy>
  <cp:revision>44</cp:revision>
  <dcterms:modified xsi:type="dcterms:W3CDTF">2023-10-21T14:28:38Z</dcterms:modified>
  <cp:category/>
</cp:coreProperties>
</file>