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9"/>
  </p:notesMasterIdLst>
  <p:sldIdLst>
    <p:sldId id="297" r:id="rId2"/>
    <p:sldId id="264" r:id="rId3"/>
    <p:sldId id="265" r:id="rId4"/>
    <p:sldId id="266" r:id="rId5"/>
    <p:sldId id="267" r:id="rId6"/>
    <p:sldId id="268" r:id="rId7"/>
    <p:sldId id="298"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6"/>
    <p:restoredTop sz="90282"/>
  </p:normalViewPr>
  <p:slideViewPr>
    <p:cSldViewPr snapToGrid="0" snapToObjects="1">
      <p:cViewPr varScale="1">
        <p:scale>
          <a:sx n="111" d="100"/>
          <a:sy n="111" d="100"/>
        </p:scale>
        <p:origin x="144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0" dirty="0">
                <a:solidFill>
                  <a:srgbClr val="00ADEF"/>
                </a:solidFill>
                <a:effectLst/>
                <a:latin typeface="Arial" panose="020B0604020202020204" pitchFamily="34" charset="0"/>
                <a:cs typeface="Arial" panose="020B0604020202020204" pitchFamily="34" charset="0"/>
              </a:rPr>
              <a:t>Allow 1-2 minutes for students to record observations. Discussion should focus on what can be observed.  </a:t>
            </a:r>
            <a:endParaRPr lang="en-US" b="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2</a:t>
            </a:fld>
            <a:endParaRPr lang="en-US"/>
          </a:p>
        </p:txBody>
      </p:sp>
    </p:spTree>
    <p:extLst>
      <p:ext uri="{BB962C8B-B14F-4D97-AF65-F5344CB8AC3E}">
        <p14:creationId xmlns:p14="http://schemas.microsoft.com/office/powerpoint/2010/main" val="409476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sz="1800" b="0" dirty="0">
                <a:solidFill>
                  <a:srgbClr val="00ADEF"/>
                </a:solidFill>
                <a:effectLst/>
                <a:latin typeface="Arial" panose="020B0604020202020204" pitchFamily="34" charset="0"/>
                <a:cs typeface="Arial" panose="020B0604020202020204" pitchFamily="34" charset="0"/>
              </a:rPr>
              <a:t> This cartoon was from around Thanksgiving, 1903. The word “Turkey” in English is associated with a game bird that is symbolic of the Thanksgiving holiday. The fez on the Turkey’s head connects the bird to a regional symbol. </a:t>
            </a:r>
            <a:endParaRPr lang="en-US"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3</a:t>
            </a:fld>
            <a:endParaRPr lang="en-US"/>
          </a:p>
        </p:txBody>
      </p:sp>
    </p:spTree>
    <p:extLst>
      <p:ext uri="{BB962C8B-B14F-4D97-AF65-F5344CB8AC3E}">
        <p14:creationId xmlns:p14="http://schemas.microsoft.com/office/powerpoint/2010/main" val="1400583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may vary, but may include: England - angry; Austria – surprise or shock; France – hungry and surprised, etc. Note that the turkey is laughing since there is really nothing left for the colonial powers to take.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4</a:t>
            </a:fld>
            <a:endParaRPr lang="en-US"/>
          </a:p>
        </p:txBody>
      </p:sp>
    </p:spTree>
    <p:extLst>
      <p:ext uri="{BB962C8B-B14F-4D97-AF65-F5344CB8AC3E}">
        <p14:creationId xmlns:p14="http://schemas.microsoft.com/office/powerpoint/2010/main" val="77393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b="0" dirty="0">
                <a:effectLst/>
                <a:latin typeface="Arial" panose="020B0604020202020204" pitchFamily="34" charset="0"/>
                <a:cs typeface="Arial" panose="020B0604020202020204" pitchFamily="34" charset="0"/>
              </a:rPr>
              <a:t>The knife is labeled “Dismemberment of Turkey.” That implies that the country would be cut up. A knife also sends a message of violence that might be involved. </a:t>
            </a:r>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5</a:t>
            </a:fld>
            <a:endParaRPr lang="en-US"/>
          </a:p>
        </p:txBody>
      </p:sp>
    </p:spTree>
    <p:extLst>
      <p:ext uri="{BB962C8B-B14F-4D97-AF65-F5344CB8AC3E}">
        <p14:creationId xmlns:p14="http://schemas.microsoft.com/office/powerpoint/2010/main" val="288811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answer. An eagle could represent the United States. The eagle could wear a tricorn hat like the American Revolution. The eagle could be standing outside the room, watching from a distance to show that it was not invited to </a:t>
            </a:r>
            <a:r>
              <a:rPr lang="en-US"/>
              <a:t>the feast.  </a:t>
            </a:r>
            <a:endParaRPr lang="en-US" dirty="0"/>
          </a:p>
        </p:txBody>
      </p:sp>
      <p:sp>
        <p:nvSpPr>
          <p:cNvPr id="4" name="Slide Number Placeholder 3"/>
          <p:cNvSpPr>
            <a:spLocks noGrp="1"/>
          </p:cNvSpPr>
          <p:nvPr>
            <p:ph type="sldNum" sz="quarter" idx="10"/>
          </p:nvPr>
        </p:nvSpPr>
        <p:spPr/>
        <p:txBody>
          <a:bodyPr/>
          <a:lstStyle/>
          <a:p>
            <a:pPr>
              <a:defRPr/>
            </a:pPr>
            <a:fld id="{BD75F0F5-4B52-9F4F-9906-CEFADE6925D4}" type="slidenum">
              <a:rPr lang="en-US" smtClean="0"/>
              <a:pPr>
                <a:defRPr/>
              </a:pPr>
              <a:t>6</a:t>
            </a:fld>
            <a:endParaRPr lang="en-US"/>
          </a:p>
        </p:txBody>
      </p:sp>
    </p:spTree>
    <p:extLst>
      <p:ext uri="{BB962C8B-B14F-4D97-AF65-F5344CB8AC3E}">
        <p14:creationId xmlns:p14="http://schemas.microsoft.com/office/powerpoint/2010/main" val="138431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64657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910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80921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4841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1837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8155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2103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3280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53822-2648-BF42-9892-CC7F4C0CC4BD}" type="datetimeFigureOut">
              <a:rPr lang="en-US" smtClean="0"/>
              <a:pPr/>
              <a:t>11/20/23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D56F2-C06E-B44B-B378-C92BD48B01C2}" type="slidenum">
              <a:rPr lang="en-US" smtClean="0"/>
              <a:pPr/>
              <a:t>‹#›</a:t>
            </a:fld>
            <a:endParaRPr lang="en-US"/>
          </a:p>
        </p:txBody>
      </p:sp>
    </p:spTree>
    <p:extLst>
      <p:ext uri="{BB962C8B-B14F-4D97-AF65-F5344CB8AC3E}">
        <p14:creationId xmlns:p14="http://schemas.microsoft.com/office/powerpoint/2010/main" val="16014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0915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1202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7296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0948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73317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3085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90797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11/20/23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72028915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15 </a:t>
            </a:r>
            <a:r>
              <a:rPr lang="mr-IN" sz="4400" b="1" dirty="0">
                <a:ln w="3175">
                  <a:solidFill>
                    <a:schemeClr val="tx1"/>
                  </a:solidFill>
                </a:ln>
              </a:rPr>
              <a:t>–</a:t>
            </a:r>
            <a:r>
              <a:rPr lang="en-US" sz="4400" b="1" dirty="0">
                <a:ln w="3175">
                  <a:solidFill>
                    <a:schemeClr val="tx1"/>
                  </a:solidFill>
                </a:ln>
              </a:rPr>
              <a:t> Political Cartoon 3</a:t>
            </a:r>
            <a:endParaRPr sz="4400" b="1" dirty="0">
              <a:ln w="3175">
                <a:solidFill>
                  <a:schemeClr val="tx1"/>
                </a:solidFill>
              </a:ln>
            </a:endParaRPr>
          </a:p>
        </p:txBody>
      </p:sp>
      <p:pic>
        <p:nvPicPr>
          <p:cNvPr id="2" name="Picture 1">
            <a:extLst>
              <a:ext uri="{FF2B5EF4-FFF2-40B4-BE49-F238E27FC236}">
                <a16:creationId xmlns:a16="http://schemas.microsoft.com/office/drawing/2014/main" id="{688B3E59-8BDF-5F3B-5A62-89E5C7A6E2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57351" y="1015007"/>
            <a:ext cx="8282151" cy="3759189"/>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8">
            <a:extLst>
              <a:ext uri="{FF2B5EF4-FFF2-40B4-BE49-F238E27FC236}">
                <a16:creationId xmlns:a16="http://schemas.microsoft.com/office/drawing/2014/main" id="{D7BFA53D-98A4-ED48-C64F-0967463C0C88}"/>
              </a:ext>
            </a:extLst>
          </p:cNvPr>
          <p:cNvSpPr txBox="1">
            <a:spLocks/>
          </p:cNvSpPr>
          <p:nvPr/>
        </p:nvSpPr>
        <p:spPr>
          <a:xfrm>
            <a:off x="0" y="0"/>
            <a:ext cx="82296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sp>
        <p:nvSpPr>
          <p:cNvPr id="11" name="TextBox 10">
            <a:extLst>
              <a:ext uri="{FF2B5EF4-FFF2-40B4-BE49-F238E27FC236}">
                <a16:creationId xmlns:a16="http://schemas.microsoft.com/office/drawing/2014/main" id="{61107456-E325-0EEF-8572-86A543B9B522}"/>
              </a:ext>
            </a:extLst>
          </p:cNvPr>
          <p:cNvSpPr txBox="1"/>
          <p:nvPr/>
        </p:nvSpPr>
        <p:spPr>
          <a:xfrm>
            <a:off x="652315" y="6356195"/>
            <a:ext cx="7657793" cy="369332"/>
          </a:xfrm>
          <a:prstGeom prst="rect">
            <a:avLst/>
          </a:prstGeom>
          <a:noFill/>
        </p:spPr>
        <p:txBody>
          <a:bodyPr wrap="square" rtlCol="0">
            <a:spAutoFit/>
          </a:bodyPr>
          <a:lstStyle/>
          <a:p>
            <a:r>
              <a:rPr lang="en-US" dirty="0"/>
              <a:t>Study the political cartoon. Record your observations. </a:t>
            </a:r>
          </a:p>
        </p:txBody>
      </p:sp>
      <p:grpSp>
        <p:nvGrpSpPr>
          <p:cNvPr id="3" name="Group 2">
            <a:extLst>
              <a:ext uri="{FF2B5EF4-FFF2-40B4-BE49-F238E27FC236}">
                <a16:creationId xmlns:a16="http://schemas.microsoft.com/office/drawing/2014/main" id="{94E993B6-1DA6-A10E-AEC8-FEB326BF5003}"/>
              </a:ext>
            </a:extLst>
          </p:cNvPr>
          <p:cNvGrpSpPr/>
          <p:nvPr/>
        </p:nvGrpSpPr>
        <p:grpSpPr>
          <a:xfrm>
            <a:off x="340112" y="659271"/>
            <a:ext cx="8469351" cy="5696924"/>
            <a:chOff x="574287" y="636970"/>
            <a:chExt cx="7895063" cy="5239634"/>
          </a:xfrm>
        </p:grpSpPr>
        <p:pic>
          <p:nvPicPr>
            <p:cNvPr id="4" name="Picture 2">
              <a:extLst>
                <a:ext uri="{FF2B5EF4-FFF2-40B4-BE49-F238E27FC236}">
                  <a16:creationId xmlns:a16="http://schemas.microsoft.com/office/drawing/2014/main" id="{E715FAF0-6261-EB7B-8713-9F9C2D0B532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74287" y="636970"/>
              <a:ext cx="7895063" cy="5239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19384C-CED1-C454-1C72-7E26A785D7D1}"/>
                </a:ext>
              </a:extLst>
            </p:cNvPr>
            <p:cNvSpPr txBox="1"/>
            <p:nvPr/>
          </p:nvSpPr>
          <p:spPr>
            <a:xfrm>
              <a:off x="574287" y="5414939"/>
              <a:ext cx="7895062" cy="424607"/>
            </a:xfrm>
            <a:prstGeom prst="rect">
              <a:avLst/>
            </a:prstGeom>
            <a:solidFill>
              <a:schemeClr val="bg1"/>
            </a:solidFill>
          </p:spPr>
          <p:txBody>
            <a:bodyPr wrap="square" rtlCol="0">
              <a:spAutoFit/>
            </a:bodyPr>
            <a:lstStyle/>
            <a:p>
              <a:r>
                <a:rPr lang="en-US" sz="1200" dirty="0"/>
                <a:t>Title: The Vacant Plate</a:t>
              </a:r>
            </a:p>
            <a:p>
              <a:r>
                <a:rPr lang="en-US" sz="1200" dirty="0"/>
                <a:t>Caption: </a:t>
              </a:r>
              <a:r>
                <a:rPr lang="en-US" sz="1200" b="0" i="0" u="none" strike="noStrike" dirty="0">
                  <a:solidFill>
                    <a:srgbClr val="000000"/>
                  </a:solidFill>
                  <a:effectLst/>
                  <a:latin typeface="Verdana" panose="020B0604030504040204" pitchFamily="34" charset="0"/>
                </a:rPr>
                <a:t>Turkey -- Ha! Ha! How disappointed they look! Now I have lots to be thankful for. 11/25/1903</a:t>
              </a:r>
              <a:endParaRPr lang="en-US" sz="1200" dirty="0"/>
            </a:p>
          </p:txBody>
        </p:sp>
      </p:grpSp>
    </p:spTree>
    <p:extLst>
      <p:ext uri="{BB962C8B-B14F-4D97-AF65-F5344CB8AC3E}">
        <p14:creationId xmlns:p14="http://schemas.microsoft.com/office/powerpoint/2010/main" val="112609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34538" y="6356195"/>
            <a:ext cx="8196146" cy="486004"/>
          </a:xfrm>
        </p:spPr>
        <p:txBody>
          <a:bodyPr>
            <a:normAutofit fontScale="85000" lnSpcReduction="20000"/>
          </a:bodyPr>
          <a:lstStyle/>
          <a:p>
            <a:pPr marL="0" indent="0">
              <a:buNone/>
            </a:pPr>
            <a:r>
              <a:rPr lang="en-US" dirty="0"/>
              <a:t>The Ottoman Empire was once vast, but by 1903, it was falling apart. The region of Turkey remained. What connection was the artist making with the date and the situation? </a:t>
            </a:r>
          </a:p>
        </p:txBody>
      </p:sp>
      <p:sp>
        <p:nvSpPr>
          <p:cNvPr id="5" name="Shape 68">
            <a:extLst>
              <a:ext uri="{FF2B5EF4-FFF2-40B4-BE49-F238E27FC236}">
                <a16:creationId xmlns:a16="http://schemas.microsoft.com/office/drawing/2014/main" id="{9104DF18-BC23-81B9-74F2-49EAF845D644}"/>
              </a:ext>
            </a:extLst>
          </p:cNvPr>
          <p:cNvSpPr>
            <a:spLocks noGrp="1"/>
          </p:cNvSpPr>
          <p:nvPr>
            <p:ph type="title"/>
          </p:nvPr>
        </p:nvSpPr>
        <p:spPr>
          <a:xfrm>
            <a:off x="0" y="0"/>
            <a:ext cx="82296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grpSp>
        <p:nvGrpSpPr>
          <p:cNvPr id="2" name="Group 1">
            <a:extLst>
              <a:ext uri="{FF2B5EF4-FFF2-40B4-BE49-F238E27FC236}">
                <a16:creationId xmlns:a16="http://schemas.microsoft.com/office/drawing/2014/main" id="{F621F816-6CB4-9217-537C-4387C44C66AE}"/>
              </a:ext>
            </a:extLst>
          </p:cNvPr>
          <p:cNvGrpSpPr/>
          <p:nvPr/>
        </p:nvGrpSpPr>
        <p:grpSpPr>
          <a:xfrm>
            <a:off x="340112" y="659271"/>
            <a:ext cx="8469351" cy="5696924"/>
            <a:chOff x="574287" y="636970"/>
            <a:chExt cx="7895063" cy="5239634"/>
          </a:xfrm>
        </p:grpSpPr>
        <p:pic>
          <p:nvPicPr>
            <p:cNvPr id="7" name="Picture 2">
              <a:extLst>
                <a:ext uri="{FF2B5EF4-FFF2-40B4-BE49-F238E27FC236}">
                  <a16:creationId xmlns:a16="http://schemas.microsoft.com/office/drawing/2014/main" id="{E08F82F8-EADD-2909-8092-440A4BDFCE0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74287" y="636970"/>
              <a:ext cx="7895063" cy="5239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7E2953-588B-9322-357F-DDF87399A881}"/>
                </a:ext>
              </a:extLst>
            </p:cNvPr>
            <p:cNvSpPr txBox="1"/>
            <p:nvPr/>
          </p:nvSpPr>
          <p:spPr>
            <a:xfrm>
              <a:off x="574287" y="5414939"/>
              <a:ext cx="7895062" cy="424607"/>
            </a:xfrm>
            <a:prstGeom prst="rect">
              <a:avLst/>
            </a:prstGeom>
            <a:solidFill>
              <a:schemeClr val="bg1"/>
            </a:solidFill>
          </p:spPr>
          <p:txBody>
            <a:bodyPr wrap="square" rtlCol="0">
              <a:spAutoFit/>
            </a:bodyPr>
            <a:lstStyle/>
            <a:p>
              <a:r>
                <a:rPr lang="en-US" sz="1200" dirty="0"/>
                <a:t>Title: The Vacant Plate</a:t>
              </a:r>
            </a:p>
            <a:p>
              <a:r>
                <a:rPr lang="en-US" sz="1200" dirty="0"/>
                <a:t>Caption: </a:t>
              </a:r>
              <a:r>
                <a:rPr lang="en-US" sz="1200" b="0" i="0" u="none" strike="noStrike" dirty="0">
                  <a:solidFill>
                    <a:srgbClr val="000000"/>
                  </a:solidFill>
                  <a:effectLst/>
                  <a:latin typeface="Verdana" panose="020B0604030504040204" pitchFamily="34" charset="0"/>
                </a:rPr>
                <a:t>Turkey -- Ha! Ha! How disappointed they look! Now I have lots to be thankful for. 11/25/1903</a:t>
              </a:r>
              <a:endParaRPr lang="en-US" sz="1200" dirty="0"/>
            </a:p>
          </p:txBody>
        </p:sp>
      </p:grpSp>
    </p:spTree>
    <p:extLst>
      <p:ext uri="{BB962C8B-B14F-4D97-AF65-F5344CB8AC3E}">
        <p14:creationId xmlns:p14="http://schemas.microsoft.com/office/powerpoint/2010/main" val="246751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501805" y="6337967"/>
            <a:ext cx="7852907" cy="520033"/>
          </a:xfrm>
        </p:spPr>
        <p:txBody>
          <a:bodyPr>
            <a:normAutofit fontScale="92500" lnSpcReduction="10000"/>
          </a:bodyPr>
          <a:lstStyle/>
          <a:p>
            <a:pPr marL="0" indent="0">
              <a:buNone/>
            </a:pPr>
            <a:r>
              <a:rPr lang="en-US" sz="1600" dirty="0"/>
              <a:t>How would you describe the animals’ expressions? How do they help the artist convey his message? </a:t>
            </a:r>
          </a:p>
        </p:txBody>
      </p:sp>
      <p:sp>
        <p:nvSpPr>
          <p:cNvPr id="2" name="Shape 68">
            <a:extLst>
              <a:ext uri="{FF2B5EF4-FFF2-40B4-BE49-F238E27FC236}">
                <a16:creationId xmlns:a16="http://schemas.microsoft.com/office/drawing/2014/main" id="{02A2FA26-90EC-6952-395E-39F183FE555B}"/>
              </a:ext>
            </a:extLst>
          </p:cNvPr>
          <p:cNvSpPr txBox="1">
            <a:spLocks/>
          </p:cNvSpPr>
          <p:nvPr/>
        </p:nvSpPr>
        <p:spPr>
          <a:xfrm>
            <a:off x="0" y="0"/>
            <a:ext cx="82296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grpSp>
        <p:nvGrpSpPr>
          <p:cNvPr id="3" name="Group 2">
            <a:extLst>
              <a:ext uri="{FF2B5EF4-FFF2-40B4-BE49-F238E27FC236}">
                <a16:creationId xmlns:a16="http://schemas.microsoft.com/office/drawing/2014/main" id="{36A230B6-E196-1E21-1B1A-79744422DBD8}"/>
              </a:ext>
            </a:extLst>
          </p:cNvPr>
          <p:cNvGrpSpPr/>
          <p:nvPr/>
        </p:nvGrpSpPr>
        <p:grpSpPr>
          <a:xfrm>
            <a:off x="340112" y="659271"/>
            <a:ext cx="8469351" cy="5696924"/>
            <a:chOff x="574287" y="636970"/>
            <a:chExt cx="7895063" cy="5239634"/>
          </a:xfrm>
        </p:grpSpPr>
        <p:pic>
          <p:nvPicPr>
            <p:cNvPr id="7" name="Picture 2">
              <a:extLst>
                <a:ext uri="{FF2B5EF4-FFF2-40B4-BE49-F238E27FC236}">
                  <a16:creationId xmlns:a16="http://schemas.microsoft.com/office/drawing/2014/main" id="{2AEFD9FB-F438-DD81-BC52-B1D23D6FBFE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74287" y="636970"/>
              <a:ext cx="7895063" cy="5239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C9233E-E4A1-6371-0EEB-430328754E2D}"/>
                </a:ext>
              </a:extLst>
            </p:cNvPr>
            <p:cNvSpPr txBox="1"/>
            <p:nvPr/>
          </p:nvSpPr>
          <p:spPr>
            <a:xfrm>
              <a:off x="574287" y="5414939"/>
              <a:ext cx="7895062" cy="424607"/>
            </a:xfrm>
            <a:prstGeom prst="rect">
              <a:avLst/>
            </a:prstGeom>
            <a:solidFill>
              <a:schemeClr val="bg1"/>
            </a:solidFill>
          </p:spPr>
          <p:txBody>
            <a:bodyPr wrap="square" rtlCol="0">
              <a:spAutoFit/>
            </a:bodyPr>
            <a:lstStyle/>
            <a:p>
              <a:r>
                <a:rPr lang="en-US" sz="1200" dirty="0"/>
                <a:t>Title: The Vacant Plate</a:t>
              </a:r>
            </a:p>
            <a:p>
              <a:r>
                <a:rPr lang="en-US" sz="1200" dirty="0"/>
                <a:t>Caption: </a:t>
              </a:r>
              <a:r>
                <a:rPr lang="en-US" sz="1200" b="0" i="0" u="none" strike="noStrike" dirty="0">
                  <a:solidFill>
                    <a:srgbClr val="000000"/>
                  </a:solidFill>
                  <a:effectLst/>
                  <a:latin typeface="Verdana" panose="020B0604030504040204" pitchFamily="34" charset="0"/>
                </a:rPr>
                <a:t>Turkey -- Ha! Ha! How disappointed they look! Now I have lots to be thankful for. 11/25/1903</a:t>
              </a:r>
              <a:endParaRPr lang="en-US" sz="1200" dirty="0"/>
            </a:p>
          </p:txBody>
        </p:sp>
      </p:grpSp>
    </p:spTree>
    <p:extLst>
      <p:ext uri="{BB962C8B-B14F-4D97-AF65-F5344CB8AC3E}">
        <p14:creationId xmlns:p14="http://schemas.microsoft.com/office/powerpoint/2010/main" val="8066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70973" y="6337967"/>
            <a:ext cx="8229600" cy="893600"/>
          </a:xfrm>
        </p:spPr>
        <p:txBody>
          <a:bodyPr>
            <a:normAutofit/>
          </a:bodyPr>
          <a:lstStyle/>
          <a:p>
            <a:pPr marL="0" indent="0">
              <a:buNone/>
            </a:pPr>
            <a:r>
              <a:rPr lang="en-US" sz="1600" dirty="0"/>
              <a:t>What is the message of the knife in the lion’s hand? What is its importance for the artist’s message? </a:t>
            </a:r>
          </a:p>
        </p:txBody>
      </p:sp>
      <p:sp>
        <p:nvSpPr>
          <p:cNvPr id="2" name="Shape 68">
            <a:extLst>
              <a:ext uri="{FF2B5EF4-FFF2-40B4-BE49-F238E27FC236}">
                <a16:creationId xmlns:a16="http://schemas.microsoft.com/office/drawing/2014/main" id="{40B3629B-DCF1-5125-AACC-EC737DE198E3}"/>
              </a:ext>
            </a:extLst>
          </p:cNvPr>
          <p:cNvSpPr txBox="1">
            <a:spLocks/>
          </p:cNvSpPr>
          <p:nvPr/>
        </p:nvSpPr>
        <p:spPr>
          <a:xfrm>
            <a:off x="0" y="0"/>
            <a:ext cx="82296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grpSp>
        <p:nvGrpSpPr>
          <p:cNvPr id="3" name="Group 2">
            <a:extLst>
              <a:ext uri="{FF2B5EF4-FFF2-40B4-BE49-F238E27FC236}">
                <a16:creationId xmlns:a16="http://schemas.microsoft.com/office/drawing/2014/main" id="{C2327D01-55E5-A381-763C-7E71D847A447}"/>
              </a:ext>
            </a:extLst>
          </p:cNvPr>
          <p:cNvGrpSpPr/>
          <p:nvPr/>
        </p:nvGrpSpPr>
        <p:grpSpPr>
          <a:xfrm>
            <a:off x="340112" y="659271"/>
            <a:ext cx="8469351" cy="5696924"/>
            <a:chOff x="574287" y="636970"/>
            <a:chExt cx="7895063" cy="5239634"/>
          </a:xfrm>
        </p:grpSpPr>
        <p:pic>
          <p:nvPicPr>
            <p:cNvPr id="7" name="Picture 2">
              <a:extLst>
                <a:ext uri="{FF2B5EF4-FFF2-40B4-BE49-F238E27FC236}">
                  <a16:creationId xmlns:a16="http://schemas.microsoft.com/office/drawing/2014/main" id="{BD862432-EDEE-24F9-5102-28055BEBDB7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74287" y="636970"/>
              <a:ext cx="7895063" cy="52396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C05BEB-B9E8-AB21-76D4-3EDA92971242}"/>
                </a:ext>
              </a:extLst>
            </p:cNvPr>
            <p:cNvSpPr txBox="1"/>
            <p:nvPr/>
          </p:nvSpPr>
          <p:spPr>
            <a:xfrm>
              <a:off x="574287" y="5414939"/>
              <a:ext cx="7895062" cy="424607"/>
            </a:xfrm>
            <a:prstGeom prst="rect">
              <a:avLst/>
            </a:prstGeom>
            <a:solidFill>
              <a:schemeClr val="bg1"/>
            </a:solidFill>
          </p:spPr>
          <p:txBody>
            <a:bodyPr wrap="square" rtlCol="0">
              <a:spAutoFit/>
            </a:bodyPr>
            <a:lstStyle/>
            <a:p>
              <a:r>
                <a:rPr lang="en-US" sz="1200" dirty="0"/>
                <a:t>Title: The Vacant Plate</a:t>
              </a:r>
            </a:p>
            <a:p>
              <a:r>
                <a:rPr lang="en-US" sz="1200" dirty="0"/>
                <a:t>Caption: </a:t>
              </a:r>
              <a:r>
                <a:rPr lang="en-US" sz="1200" b="0" i="0" u="none" strike="noStrike" dirty="0">
                  <a:solidFill>
                    <a:srgbClr val="000000"/>
                  </a:solidFill>
                  <a:effectLst/>
                  <a:latin typeface="Verdana" panose="020B0604030504040204" pitchFamily="34" charset="0"/>
                </a:rPr>
                <a:t>Turkey -- Ha! Ha! How disappointed they look! Now I have lots to be thankful for. 11/25/1903</a:t>
              </a:r>
              <a:endParaRPr lang="en-US" sz="1200" dirty="0"/>
            </a:p>
          </p:txBody>
        </p:sp>
      </p:grpSp>
    </p:spTree>
    <p:extLst>
      <p:ext uri="{BB962C8B-B14F-4D97-AF65-F5344CB8AC3E}">
        <p14:creationId xmlns:p14="http://schemas.microsoft.com/office/powerpoint/2010/main" val="2364176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334537" y="5997802"/>
            <a:ext cx="8374565" cy="991540"/>
          </a:xfrm>
        </p:spPr>
        <p:txBody>
          <a:bodyPr>
            <a:normAutofit/>
          </a:bodyPr>
          <a:lstStyle/>
          <a:p>
            <a:pPr marL="0" indent="0">
              <a:buNone/>
            </a:pPr>
            <a:r>
              <a:rPr lang="en-US" dirty="0"/>
              <a:t> </a:t>
            </a:r>
          </a:p>
        </p:txBody>
      </p:sp>
      <p:sp>
        <p:nvSpPr>
          <p:cNvPr id="4" name="Shape 68">
            <a:extLst>
              <a:ext uri="{FF2B5EF4-FFF2-40B4-BE49-F238E27FC236}">
                <a16:creationId xmlns:a16="http://schemas.microsoft.com/office/drawing/2014/main" id="{BE6A0A27-9EA0-26A3-462A-98470EC8AFE5}"/>
              </a:ext>
            </a:extLst>
          </p:cNvPr>
          <p:cNvSpPr txBox="1">
            <a:spLocks/>
          </p:cNvSpPr>
          <p:nvPr/>
        </p:nvSpPr>
        <p:spPr>
          <a:xfrm>
            <a:off x="0" y="0"/>
            <a:ext cx="8229600"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grpSp>
        <p:nvGrpSpPr>
          <p:cNvPr id="7" name="Group 6">
            <a:extLst>
              <a:ext uri="{FF2B5EF4-FFF2-40B4-BE49-F238E27FC236}">
                <a16:creationId xmlns:a16="http://schemas.microsoft.com/office/drawing/2014/main" id="{C0F0F398-F18C-4391-BA77-D62B7EBD9B03}"/>
              </a:ext>
            </a:extLst>
          </p:cNvPr>
          <p:cNvGrpSpPr/>
          <p:nvPr/>
        </p:nvGrpSpPr>
        <p:grpSpPr>
          <a:xfrm>
            <a:off x="340113" y="659271"/>
            <a:ext cx="7889488" cy="5250875"/>
            <a:chOff x="574287" y="636970"/>
            <a:chExt cx="7895063" cy="5239634"/>
          </a:xfrm>
        </p:grpSpPr>
        <p:pic>
          <p:nvPicPr>
            <p:cNvPr id="1026" name="Picture 2">
              <a:extLst>
                <a:ext uri="{FF2B5EF4-FFF2-40B4-BE49-F238E27FC236}">
                  <a16:creationId xmlns:a16="http://schemas.microsoft.com/office/drawing/2014/main" id="{AE528295-2AA9-20C5-BF04-CF30B9E5DC6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74287" y="636970"/>
              <a:ext cx="7895063" cy="52396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1209FB-B128-3883-B602-8558A0EBBCA8}"/>
                </a:ext>
              </a:extLst>
            </p:cNvPr>
            <p:cNvSpPr txBox="1"/>
            <p:nvPr/>
          </p:nvSpPr>
          <p:spPr>
            <a:xfrm>
              <a:off x="574287" y="5414939"/>
              <a:ext cx="7895062" cy="424607"/>
            </a:xfrm>
            <a:prstGeom prst="rect">
              <a:avLst/>
            </a:prstGeom>
            <a:solidFill>
              <a:schemeClr val="bg1"/>
            </a:solidFill>
          </p:spPr>
          <p:txBody>
            <a:bodyPr wrap="square" rtlCol="0">
              <a:spAutoFit/>
            </a:bodyPr>
            <a:lstStyle/>
            <a:p>
              <a:r>
                <a:rPr lang="en-US" sz="1200" dirty="0"/>
                <a:t>Title: The Vacant Plate</a:t>
              </a:r>
            </a:p>
            <a:p>
              <a:r>
                <a:rPr lang="en-US" sz="1200" dirty="0"/>
                <a:t>Caption: </a:t>
              </a:r>
              <a:r>
                <a:rPr lang="en-US" sz="1200" b="0" i="0" u="none" strike="noStrike" dirty="0">
                  <a:solidFill>
                    <a:srgbClr val="000000"/>
                  </a:solidFill>
                  <a:effectLst/>
                  <a:latin typeface="Verdana" panose="020B0604030504040204" pitchFamily="34" charset="0"/>
                </a:rPr>
                <a:t>Turkey -- Ha! Ha! How disappointed they look! Now I have lots to be thankful for. 11/25/1903</a:t>
              </a:r>
              <a:endParaRPr lang="en-US" sz="1200" dirty="0"/>
            </a:p>
          </p:txBody>
        </p:sp>
      </p:grpSp>
      <p:sp>
        <p:nvSpPr>
          <p:cNvPr id="8" name="Content Placeholder 2">
            <a:extLst>
              <a:ext uri="{FF2B5EF4-FFF2-40B4-BE49-F238E27FC236}">
                <a16:creationId xmlns:a16="http://schemas.microsoft.com/office/drawing/2014/main" id="{B4464D6B-F7C1-DF46-B252-4B938B439E2D}"/>
              </a:ext>
            </a:extLst>
          </p:cNvPr>
          <p:cNvSpPr txBox="1">
            <a:spLocks/>
          </p:cNvSpPr>
          <p:nvPr/>
        </p:nvSpPr>
        <p:spPr>
          <a:xfrm>
            <a:off x="334537" y="6034939"/>
            <a:ext cx="8374565" cy="80726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The United States tried to remain uninvolved in conflicts between European powers at this time. If the artist wanted to include the United States in the image, what animal and hat might he have used? Where would the animal have been positioned? Explain your thinking.</a:t>
            </a:r>
          </a:p>
        </p:txBody>
      </p:sp>
    </p:spTree>
    <p:extLst>
      <p:ext uri="{BB962C8B-B14F-4D97-AF65-F5344CB8AC3E}">
        <p14:creationId xmlns:p14="http://schemas.microsoft.com/office/powerpoint/2010/main" val="122717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529</TotalTime>
  <Words>521</Words>
  <Application>Microsoft Macintosh PowerPoint</Application>
  <PresentationFormat>On-screen Show (4:3)</PresentationFormat>
  <Paragraphs>39</Paragraphs>
  <Slides>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Helvetica</vt:lpstr>
      <vt:lpstr>Trebuchet MS</vt:lpstr>
      <vt:lpstr>Verdana</vt:lpstr>
      <vt:lpstr>Wingdings 3</vt:lpstr>
      <vt:lpstr>Facet</vt:lpstr>
      <vt:lpstr>PowerPoint Presentation</vt:lpstr>
      <vt:lpstr>PowerPoint Presentation</vt:lpstr>
      <vt:lpstr>Tuesday</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(c)2023 Clairmont Press</dc:creator>
  <cp:keywords/>
  <dc:description/>
  <cp:lastModifiedBy>Emmett Mullins</cp:lastModifiedBy>
  <cp:revision>34</cp:revision>
  <dcterms:modified xsi:type="dcterms:W3CDTF">2023-11-21T03:59:29Z</dcterms:modified>
  <cp:category/>
</cp:coreProperties>
</file>