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</p:sldMasterIdLst>
  <p:notesMasterIdLst>
    <p:notesMasterId r:id="rId9"/>
  </p:notesMasterIdLst>
  <p:sldIdLst>
    <p:sldId id="297" r:id="rId2"/>
    <p:sldId id="292" r:id="rId3"/>
    <p:sldId id="293" r:id="rId4"/>
    <p:sldId id="294" r:id="rId5"/>
    <p:sldId id="295" r:id="rId6"/>
    <p:sldId id="296" r:id="rId7"/>
    <p:sldId id="303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87483"/>
  </p:normalViewPr>
  <p:slideViewPr>
    <p:cSldViewPr snapToGrid="0" snapToObjects="1">
      <p:cViewPr varScale="1">
        <p:scale>
          <a:sx n="111" d="100"/>
          <a:sy n="111" d="100"/>
        </p:scale>
        <p:origin x="2224" y="2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7" name="Shape 5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5692704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Allow students 1-2 minutes to record observations. Discuss only what students have noticed from the timeline.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466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timeline</a:t>
            </a:r>
            <a:r>
              <a:rPr lang="en-US" baseline="0" dirty="0"/>
              <a:t> shows 1955-1965, which is ten years.</a:t>
            </a:r>
            <a:endParaRPr lang="en-US" dirty="0"/>
          </a:p>
          <a:p>
            <a:r>
              <a:rPr lang="en-US" dirty="0"/>
              <a:t>Nine</a:t>
            </a:r>
            <a:r>
              <a:rPr lang="en-US" baseline="0" dirty="0"/>
              <a:t> years passed between Rosa Parks’ refusal to give up her bus seat and the passage of the Civil Rights Act.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857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Students’ responses will vary. You may want to record some of the events for discussion and allow students to show where the event would be on the graphic. </a:t>
            </a:r>
          </a:p>
        </p:txBody>
      </p:sp>
    </p:spTree>
    <p:extLst>
      <p:ext uri="{BB962C8B-B14F-4D97-AF65-F5344CB8AC3E}">
        <p14:creationId xmlns:p14="http://schemas.microsoft.com/office/powerpoint/2010/main" val="3909071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Answers will vary. You may want to choose a few good questions for class discussion. </a:t>
            </a:r>
          </a:p>
        </p:txBody>
      </p:sp>
    </p:spTree>
    <p:extLst>
      <p:ext uri="{BB962C8B-B14F-4D97-AF65-F5344CB8AC3E}">
        <p14:creationId xmlns:p14="http://schemas.microsoft.com/office/powerpoint/2010/main" val="527286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Answers will vary. The Civil Rights movement does not follow exact dates. Also, every</a:t>
            </a:r>
            <a:r>
              <a:rPr lang="en-US" baseline="0" dirty="0"/>
              <a:t> event from the movement is not included. Sample answer: Key Events Leading to the Passage of the Civil Rights Act.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775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96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410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87011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028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398003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0832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dirty="0"/>
              <a:t>10/27/23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4321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197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defRPr sz="2800"/>
            </a:lvl1pPr>
            <a:lvl2pPr marL="790575" indent="-333375">
              <a:lnSpc>
                <a:spcPct val="100000"/>
              </a:lnSpc>
              <a:spcBef>
                <a:spcPts val="600"/>
              </a:spcBef>
              <a:defRPr sz="2800"/>
            </a:lvl2pPr>
            <a:lvl3pPr marL="1234439" indent="-320039">
              <a:lnSpc>
                <a:spcPct val="100000"/>
              </a:lnSpc>
              <a:spcBef>
                <a:spcPts val="600"/>
              </a:spcBef>
              <a:defRPr sz="2800"/>
            </a:lvl3pPr>
            <a:lvl4pPr marL="1727200" indent="-355600">
              <a:lnSpc>
                <a:spcPct val="100000"/>
              </a:lnSpc>
              <a:spcBef>
                <a:spcPts val="600"/>
              </a:spcBef>
              <a:defRPr sz="2800"/>
            </a:lvl4pPr>
            <a:lvl5pPr marL="2184400" indent="-355600">
              <a:lnSpc>
                <a:spcPct val="100000"/>
              </a:lnSpc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9291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dirty="0"/>
              <a:t>10/27/23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30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655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889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44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71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9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dirty="0"/>
              <a:t>10/27/23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481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705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105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/>
        </p:nvSpPr>
        <p:spPr>
          <a:xfrm>
            <a:off x="7543800" y="6545790"/>
            <a:ext cx="1600200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solidFill>
                  <a:srgbClr val="FFFFFF"/>
                </a:solidFill>
                <a:effectLst>
                  <a:outerShdw blurRad="38100" dist="38100" dir="2700000" rotWithShape="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© 20</a:t>
            </a:r>
            <a:r>
              <a:rPr lang="en-US" dirty="0"/>
              <a:t>23</a:t>
            </a:r>
            <a:r>
              <a:rPr dirty="0"/>
              <a:t> Clairmont Press</a:t>
            </a:r>
          </a:p>
        </p:txBody>
      </p:sp>
      <p:sp>
        <p:nvSpPr>
          <p:cNvPr id="6" name="Shape 59">
            <a:extLst>
              <a:ext uri="{FF2B5EF4-FFF2-40B4-BE49-F238E27FC236}">
                <a16:creationId xmlns:a16="http://schemas.microsoft.com/office/drawing/2014/main" id="{B63CE2EC-53D4-6348-9DFE-68F417C48EBD}"/>
              </a:ext>
            </a:extLst>
          </p:cNvPr>
          <p:cNvSpPr/>
          <p:nvPr/>
        </p:nvSpPr>
        <p:spPr>
          <a:xfrm>
            <a:off x="0" y="4451579"/>
            <a:ext cx="9141246" cy="1446550"/>
          </a:xfrm>
          <a:prstGeom prst="rect">
            <a:avLst/>
          </a:prstGeom>
          <a:solidFill>
            <a:srgbClr val="DCE6F2">
              <a:alpha val="32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r">
              <a:defRPr sz="3200">
                <a:solidFill>
                  <a:srgbClr val="FFFFFF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rPr lang="en-US" sz="4400" b="1" dirty="0">
                <a:ln w="3175">
                  <a:solidFill>
                    <a:schemeClr val="tx1"/>
                  </a:solidFill>
                </a:ln>
              </a:rPr>
              <a:t>SMART SKILLS</a:t>
            </a:r>
          </a:p>
          <a:p>
            <a:pPr algn="r">
              <a:defRPr sz="3200">
                <a:solidFill>
                  <a:srgbClr val="FFFFFF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rPr lang="en-US" sz="4400" b="1" dirty="0">
                <a:ln w="3175">
                  <a:solidFill>
                    <a:schemeClr val="tx1"/>
                  </a:solidFill>
                </a:ln>
              </a:rPr>
              <a:t>Week 24 </a:t>
            </a:r>
            <a:r>
              <a:rPr lang="mr-IN" sz="4400" b="1" dirty="0">
                <a:ln w="3175">
                  <a:solidFill>
                    <a:schemeClr val="tx1"/>
                  </a:solidFill>
                </a:ln>
              </a:rPr>
              <a:t>–</a:t>
            </a:r>
            <a:r>
              <a:rPr lang="en-US" sz="4400" b="1" dirty="0">
                <a:ln w="3175">
                  <a:solidFill>
                    <a:schemeClr val="tx1"/>
                  </a:solidFill>
                </a:ln>
              </a:rPr>
              <a:t> Timeline 5</a:t>
            </a:r>
            <a:endParaRPr sz="4400" b="1" dirty="0">
              <a:ln w="3175">
                <a:solidFill>
                  <a:schemeClr val="tx1"/>
                </a:solidFill>
              </a:ln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0376FF-867A-98FC-B547-8442C2BE6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901" y="2002972"/>
            <a:ext cx="6929442" cy="2213572"/>
          </a:xfrm>
          <a:prstGeom prst="rect">
            <a:avLst/>
          </a:prstGeom>
          <a:ln>
            <a:noFill/>
          </a:ln>
          <a:effectLst>
            <a:glow rad="444500">
              <a:schemeClr val="bg1">
                <a:lumMod val="20000"/>
                <a:lumOff val="80000"/>
                <a:alpha val="32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656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69"/>
          <p:cNvSpPr>
            <a:spLocks noGrp="1"/>
          </p:cNvSpPr>
          <p:nvPr>
            <p:ph type="body" sz="half" idx="1"/>
          </p:nvPr>
        </p:nvSpPr>
        <p:spPr>
          <a:xfrm>
            <a:off x="993683" y="5427573"/>
            <a:ext cx="7156634" cy="660400"/>
          </a:xfrm>
        </p:spPr>
        <p:txBody>
          <a:bodyPr>
            <a:normAutofit/>
          </a:bodyPr>
          <a:lstStyle/>
          <a:p>
            <a:pPr marL="0" lvl="1" indent="0">
              <a:lnSpc>
                <a:spcPct val="100000"/>
              </a:lnSpc>
              <a:buNone/>
            </a:pPr>
            <a:r>
              <a:rPr lang="en-US" sz="2400" dirty="0"/>
              <a:t>Study the timeline. What do you observe? </a:t>
            </a: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xfrm>
            <a:off x="8631238" y="6527800"/>
            <a:ext cx="207962" cy="295275"/>
          </a:xfrm>
          <a:prstGeom prst="rect">
            <a:avLst/>
          </a:prstGeom>
          <a:extLst>
            <a:ext uri="{C572A759-6A51-4108-AA02-DFA0A04FC94B}"/>
          </a:extLst>
        </p:spPr>
        <p:txBody>
          <a:bodyPr/>
          <a:lstStyle/>
          <a:p>
            <a:pPr>
              <a:defRPr/>
            </a:pPr>
            <a:fld id="{7ACA4088-8252-4BA4-8008-25CC244E7A5C}" type="slidenum">
              <a:rPr/>
              <a:pPr>
                <a:defRPr/>
              </a:pPr>
              <a:t>2</a:t>
            </a:fld>
            <a:endParaRPr/>
          </a:p>
        </p:txBody>
      </p:sp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xfrm>
            <a:off x="0" y="0"/>
            <a:ext cx="5704114" cy="1143000"/>
          </a:xfrm>
        </p:spPr>
        <p:txBody>
          <a:bodyPr vert="horz" wrap="square" tIns="45720" bIns="45720" numCol="1" anchorCtr="0" compatLnSpc="1">
            <a:prstTxWarp prst="textNoShape">
              <a:avLst/>
            </a:prstTxWarp>
          </a:bodyPr>
          <a:lstStyle/>
          <a:p>
            <a:pPr defTabSz="868363" eaLnBrk="1" hangingPunct="1"/>
            <a:r>
              <a:rPr lang="en-US" altLang="en-US" sz="4100" dirty="0"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  <a:ea typeface="Trebuchet MS" pitchFamily="34" charset="0"/>
                <a:cs typeface="Trebuchet MS" pitchFamily="34" charset="0"/>
              </a:rPr>
              <a:t>Monday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382629-C2D7-8E8B-ECEC-4FD7806F4C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143001"/>
            <a:ext cx="9166156" cy="396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92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69"/>
          <p:cNvSpPr>
            <a:spLocks noGrp="1"/>
          </p:cNvSpPr>
          <p:nvPr>
            <p:ph type="body" sz="half" idx="1"/>
          </p:nvPr>
        </p:nvSpPr>
        <p:spPr>
          <a:xfrm>
            <a:off x="508129" y="5242000"/>
            <a:ext cx="6749198" cy="14334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What is the date range of this timeline? How many years are included?</a:t>
            </a:r>
          </a:p>
          <a:p>
            <a:pPr marL="0" indent="0">
              <a:buNone/>
            </a:pPr>
            <a:r>
              <a:rPr lang="en-US" sz="2000" dirty="0"/>
              <a:t>How many years passed between Rosa Parks’ actions on the bus and the Civil Rights Act being passed? </a:t>
            </a:r>
          </a:p>
          <a:p>
            <a:pPr marL="0" indent="0" algn="ctr">
              <a:buNone/>
            </a:pPr>
            <a:endParaRPr lang="en-US" sz="2000" dirty="0"/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xfrm>
            <a:off x="8631238" y="6527800"/>
            <a:ext cx="207962" cy="295275"/>
          </a:xfrm>
          <a:prstGeom prst="rect">
            <a:avLst/>
          </a:prstGeom>
          <a:extLst>
            <a:ext uri="{C572A759-6A51-4108-AA02-DFA0A04FC94B}"/>
          </a:extLst>
        </p:spPr>
        <p:txBody>
          <a:bodyPr/>
          <a:lstStyle/>
          <a:p>
            <a:pPr>
              <a:defRPr/>
            </a:pPr>
            <a:fld id="{1703E38E-057B-40E7-A45A-E91A376C1748}" type="slidenum">
              <a:rPr/>
              <a:pPr>
                <a:defRPr/>
              </a:pPr>
              <a:t>3</a:t>
            </a:fld>
            <a:endParaRPr/>
          </a:p>
        </p:txBody>
      </p:sp>
      <p:sp>
        <p:nvSpPr>
          <p:cNvPr id="10" name="Shape 68">
            <a:extLst>
              <a:ext uri="{FF2B5EF4-FFF2-40B4-BE49-F238E27FC236}">
                <a16:creationId xmlns:a16="http://schemas.microsoft.com/office/drawing/2014/main" id="{EF0C7B90-C39D-7AFE-3B1B-4D51E2C5892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5704114" cy="1143000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868363"/>
            <a:r>
              <a:rPr lang="en-US" altLang="en-US" sz="4100" dirty="0"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  <a:ea typeface="Trebuchet MS" pitchFamily="34" charset="0"/>
                <a:cs typeface="Trebuchet MS" pitchFamily="34" charset="0"/>
              </a:rPr>
              <a:t>Tuesday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F942BF-9E09-11B4-DA95-02C3A4436A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143001"/>
            <a:ext cx="9166156" cy="396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19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xfrm>
            <a:off x="8631238" y="6527800"/>
            <a:ext cx="207962" cy="295275"/>
          </a:xfrm>
          <a:prstGeom prst="rect">
            <a:avLst/>
          </a:prstGeom>
          <a:extLst>
            <a:ext uri="{C572A759-6A51-4108-AA02-DFA0A04FC94B}"/>
          </a:extLst>
        </p:spPr>
        <p:txBody>
          <a:bodyPr/>
          <a:lstStyle/>
          <a:p>
            <a:pPr>
              <a:defRPr/>
            </a:pPr>
            <a:fld id="{5D19499E-0817-4464-A42E-D0D0137DE8E6}" type="slidenum">
              <a:rPr/>
              <a:pPr>
                <a:defRPr/>
              </a:pPr>
              <a:t>4</a:t>
            </a:fld>
            <a:endParaRPr/>
          </a:p>
        </p:txBody>
      </p:sp>
      <p:sp>
        <p:nvSpPr>
          <p:cNvPr id="9" name="Shape 68">
            <a:extLst>
              <a:ext uri="{FF2B5EF4-FFF2-40B4-BE49-F238E27FC236}">
                <a16:creationId xmlns:a16="http://schemas.microsoft.com/office/drawing/2014/main" id="{A7836CCD-BC24-1C47-8BE8-620589A13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04114" cy="1143000"/>
          </a:xfrm>
        </p:spPr>
        <p:txBody>
          <a:bodyPr vert="horz" wrap="square" tIns="45720" bIns="45720" numCol="1" anchorCtr="0" compatLnSpc="1">
            <a:prstTxWarp prst="textNoShape">
              <a:avLst/>
            </a:prstTxWarp>
          </a:bodyPr>
          <a:lstStyle/>
          <a:p>
            <a:pPr defTabSz="868363" eaLnBrk="1" hangingPunct="1"/>
            <a:r>
              <a:rPr lang="en-US" altLang="en-US" sz="4100" dirty="0"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  <a:ea typeface="Trebuchet MS" pitchFamily="34" charset="0"/>
                <a:cs typeface="Trebuchet MS" pitchFamily="34" charset="0"/>
              </a:rPr>
              <a:t>Wednesday</a:t>
            </a:r>
          </a:p>
        </p:txBody>
      </p:sp>
      <p:sp>
        <p:nvSpPr>
          <p:cNvPr id="11272" name="Shape 69"/>
          <p:cNvSpPr>
            <a:spLocks/>
          </p:cNvSpPr>
          <p:nvPr/>
        </p:nvSpPr>
        <p:spPr bwMode="auto">
          <a:xfrm>
            <a:off x="775503" y="5228221"/>
            <a:ext cx="6794339" cy="112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/>
          <a:lstStyle>
            <a:lvl1pPr marL="342900" indent="-342900" eaLnBrk="0" hangingPunct="0">
              <a:lnSpc>
                <a:spcPct val="80000"/>
              </a:lnSpc>
              <a:spcBef>
                <a:spcPts val="700"/>
              </a:spcBef>
              <a:buSzPct val="100000"/>
              <a:buFont typeface="Wingdings" pitchFamily="2" charset="2"/>
              <a:buChar char="➢"/>
              <a:defRPr sz="3200">
                <a:solidFill>
                  <a:srgbClr val="000000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defRPr>
            </a:lvl1pPr>
            <a:lvl2pPr eaLnBrk="0" hangingPunct="0">
              <a:lnSpc>
                <a:spcPct val="80000"/>
              </a:lnSpc>
              <a:spcBef>
                <a:spcPts val="700"/>
              </a:spcBef>
              <a:buSzPct val="100000"/>
              <a:buFont typeface="Wingdings" pitchFamily="2" charset="2"/>
              <a:buChar char="•"/>
              <a:defRPr sz="3200">
                <a:solidFill>
                  <a:srgbClr val="000000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defRPr>
            </a:lvl2pPr>
            <a:lvl3pPr marL="1143000" indent="-228600" eaLnBrk="0" hangingPunct="0">
              <a:lnSpc>
                <a:spcPct val="80000"/>
              </a:lnSpc>
              <a:spcBef>
                <a:spcPts val="700"/>
              </a:spcBef>
              <a:buSzPct val="100000"/>
              <a:buFont typeface="Wingdings" pitchFamily="2" charset="2"/>
              <a:buChar char="▪"/>
              <a:defRPr sz="3200">
                <a:solidFill>
                  <a:srgbClr val="000000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defRPr>
            </a:lvl3pPr>
            <a:lvl4pPr marL="1600200" indent="-228600" eaLnBrk="0" hangingPunct="0">
              <a:lnSpc>
                <a:spcPct val="80000"/>
              </a:lnSpc>
              <a:spcBef>
                <a:spcPts val="700"/>
              </a:spcBef>
              <a:buSzPct val="100000"/>
              <a:buFont typeface="Wingdings" pitchFamily="2" charset="2"/>
              <a:buChar char="–"/>
              <a:defRPr sz="3200">
                <a:solidFill>
                  <a:srgbClr val="000000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defRPr>
            </a:lvl4pPr>
            <a:lvl5pPr marL="2057400" indent="-228600" eaLnBrk="0" hangingPunct="0">
              <a:lnSpc>
                <a:spcPct val="80000"/>
              </a:lnSpc>
              <a:spcBef>
                <a:spcPts val="700"/>
              </a:spcBef>
              <a:buSzPct val="100000"/>
              <a:buFont typeface="Wingdings" pitchFamily="2" charset="2"/>
              <a:buChar char="»"/>
              <a:defRPr sz="3200">
                <a:solidFill>
                  <a:srgbClr val="000000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Wingdings" pitchFamily="2" charset="2"/>
              <a:buChar char="»"/>
              <a:defRPr sz="3200">
                <a:solidFill>
                  <a:srgbClr val="000000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Wingdings" pitchFamily="2" charset="2"/>
              <a:buChar char="»"/>
              <a:defRPr sz="3200">
                <a:solidFill>
                  <a:srgbClr val="000000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Wingdings" pitchFamily="2" charset="2"/>
              <a:buChar char="»"/>
              <a:defRPr sz="3200">
                <a:solidFill>
                  <a:srgbClr val="000000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ts val="700"/>
              </a:spcBef>
              <a:spcAft>
                <a:spcPct val="0"/>
              </a:spcAft>
              <a:buSzPct val="100000"/>
              <a:buFont typeface="Wingdings" pitchFamily="2" charset="2"/>
              <a:buChar char="»"/>
              <a:defRPr sz="3200">
                <a:solidFill>
                  <a:srgbClr val="000000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defRPr>
            </a:lvl9pPr>
          </a:lstStyle>
          <a:p>
            <a:pPr marL="0" indent="0">
              <a:buNone/>
            </a:pPr>
            <a:r>
              <a:rPr lang="en-US" sz="2400" dirty="0"/>
              <a:t>Use your textbook to identify three events that would fit the time range and title of the timeline.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F6A55D-283E-881E-B249-45CC66F283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143001"/>
            <a:ext cx="9166156" cy="396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5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hape 69"/>
          <p:cNvSpPr>
            <a:spLocks noGrp="1"/>
          </p:cNvSpPr>
          <p:nvPr>
            <p:ph type="body" sz="half" idx="1"/>
          </p:nvPr>
        </p:nvSpPr>
        <p:spPr>
          <a:xfrm>
            <a:off x="750617" y="5327802"/>
            <a:ext cx="7642766" cy="26952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Write a question that could be asked using the timeline. Share it with another student and check their response. Correct any errors.</a:t>
            </a: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xfrm>
            <a:off x="8631238" y="6527800"/>
            <a:ext cx="207962" cy="295275"/>
          </a:xfrm>
          <a:prstGeom prst="rect">
            <a:avLst/>
          </a:prstGeom>
          <a:extLst>
            <a:ext uri="{C572A759-6A51-4108-AA02-DFA0A04FC94B}"/>
          </a:extLst>
        </p:spPr>
        <p:txBody>
          <a:bodyPr/>
          <a:lstStyle/>
          <a:p>
            <a:pPr>
              <a:defRPr/>
            </a:pPr>
            <a:fld id="{1E2DDD9F-669C-4265-A116-D173E83005ED}" type="slidenum">
              <a:rPr/>
              <a:pPr>
                <a:defRPr/>
              </a:pPr>
              <a:t>5</a:t>
            </a:fld>
            <a:endParaRPr/>
          </a:p>
        </p:txBody>
      </p:sp>
      <p:sp>
        <p:nvSpPr>
          <p:cNvPr id="6" name="Shape 68">
            <a:extLst>
              <a:ext uri="{FF2B5EF4-FFF2-40B4-BE49-F238E27FC236}">
                <a16:creationId xmlns:a16="http://schemas.microsoft.com/office/drawing/2014/main" id="{66273F62-A910-7A9A-5C1B-AB35CE25E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04114" cy="1143000"/>
          </a:xfrm>
        </p:spPr>
        <p:txBody>
          <a:bodyPr vert="horz" wrap="square" tIns="45720" bIns="45720" numCol="1" anchorCtr="0" compatLnSpc="1">
            <a:prstTxWarp prst="textNoShape">
              <a:avLst/>
            </a:prstTxWarp>
          </a:bodyPr>
          <a:lstStyle/>
          <a:p>
            <a:pPr defTabSz="868363" eaLnBrk="1" hangingPunct="1"/>
            <a:r>
              <a:rPr lang="en-US" altLang="en-US" sz="4100" dirty="0"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  <a:ea typeface="Trebuchet MS" pitchFamily="34" charset="0"/>
                <a:cs typeface="Trebuchet MS" pitchFamily="34" charset="0"/>
              </a:rPr>
              <a:t>Thursday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EBFC4F-7446-4EDF-EECA-1DE799D239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143001"/>
            <a:ext cx="9166156" cy="396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40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69"/>
          <p:cNvSpPr>
            <a:spLocks noGrp="1"/>
          </p:cNvSpPr>
          <p:nvPr>
            <p:ph type="body" sz="half" idx="1"/>
          </p:nvPr>
        </p:nvSpPr>
        <p:spPr>
          <a:xfrm>
            <a:off x="597887" y="5388819"/>
            <a:ext cx="6740462" cy="14342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How could the title of this timeline be improved? What would make it more accurate? </a:t>
            </a: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xfrm>
            <a:off x="8631238" y="6527800"/>
            <a:ext cx="207962" cy="295275"/>
          </a:xfrm>
          <a:prstGeom prst="rect">
            <a:avLst/>
          </a:prstGeom>
          <a:extLst>
            <a:ext uri="{C572A759-6A51-4108-AA02-DFA0A04FC94B}"/>
          </a:extLst>
        </p:spPr>
        <p:txBody>
          <a:bodyPr/>
          <a:lstStyle/>
          <a:p>
            <a:pPr>
              <a:defRPr/>
            </a:pPr>
            <a:fld id="{2ECE2E99-0C91-4BCC-B61B-7AAF297F8A13}" type="slidenum">
              <a:rPr/>
              <a:pPr>
                <a:defRPr/>
              </a:pPr>
              <a:t>6</a:t>
            </a:fld>
            <a:endParaRPr/>
          </a:p>
        </p:txBody>
      </p:sp>
      <p:sp>
        <p:nvSpPr>
          <p:cNvPr id="9" name="Shape 68">
            <a:extLst>
              <a:ext uri="{FF2B5EF4-FFF2-40B4-BE49-F238E27FC236}">
                <a16:creationId xmlns:a16="http://schemas.microsoft.com/office/drawing/2014/main" id="{8857AB44-7867-8645-A590-914828E6A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04114" cy="1143000"/>
          </a:xfrm>
        </p:spPr>
        <p:txBody>
          <a:bodyPr vert="horz" wrap="square" tIns="45720" bIns="45720" numCol="1" anchorCtr="0" compatLnSpc="1">
            <a:prstTxWarp prst="textNoShape">
              <a:avLst/>
            </a:prstTxWarp>
          </a:bodyPr>
          <a:lstStyle/>
          <a:p>
            <a:pPr defTabSz="868363" eaLnBrk="1" hangingPunct="1"/>
            <a:r>
              <a:rPr lang="en-US" altLang="en-US" sz="4100" dirty="0">
                <a:effectLst>
                  <a:outerShdw blurRad="38100" dist="38100" dir="2700000" algn="tl">
                    <a:srgbClr val="FFFFFF"/>
                  </a:outerShdw>
                </a:effectLst>
                <a:latin typeface="Trebuchet MS" pitchFamily="34" charset="0"/>
                <a:ea typeface="Trebuchet MS" pitchFamily="34" charset="0"/>
                <a:cs typeface="Trebuchet MS" pitchFamily="34" charset="0"/>
              </a:rPr>
              <a:t>Friday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B29388-0C5C-0A29-9B99-E02997264A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143001"/>
            <a:ext cx="9166156" cy="396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1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/>
          </p:cNvSpPr>
          <p:nvPr>
            <p:ph type="sldNum" sz="quarter" idx="12"/>
          </p:nvPr>
        </p:nvSpPr>
        <p:spPr>
          <a:xfrm>
            <a:off x="8450500" y="6528117"/>
            <a:ext cx="312500" cy="2946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 dirty="0"/>
          </a:p>
        </p:txBody>
      </p:sp>
      <p:sp>
        <p:nvSpPr>
          <p:cNvPr id="207" name="Shape 207"/>
          <p:cNvSpPr/>
          <p:nvPr/>
        </p:nvSpPr>
        <p:spPr>
          <a:xfrm>
            <a:off x="311650" y="5346813"/>
            <a:ext cx="7924800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en-US" dirty="0">
                <a:solidFill>
                  <a:srgbClr val="FEFBFF"/>
                </a:solidFill>
              </a:rPr>
              <a:t>Image Credits</a:t>
            </a:r>
          </a:p>
          <a:p>
            <a:pPr>
              <a:defRPr sz="1200">
                <a:solidFill>
                  <a:srgbClr val="FFFFFF"/>
                </a:solidFill>
              </a:defRPr>
            </a:pPr>
            <a:endParaRPr lang="en-US" dirty="0">
              <a:solidFill>
                <a:srgbClr val="FEFBFF"/>
              </a:solidFill>
            </a:endParaRPr>
          </a:p>
          <a:p>
            <a:pPr>
              <a:defRPr sz="1200">
                <a:solidFill>
                  <a:srgbClr val="FFFFFF"/>
                </a:solidFill>
              </a:defRPr>
            </a:pPr>
            <a:r>
              <a:rPr lang="en-US" dirty="0">
                <a:solidFill>
                  <a:srgbClr val="FEFBFF"/>
                </a:solidFill>
              </a:rPr>
              <a:t>Title Slide: </a:t>
            </a:r>
            <a:r>
              <a:rPr lang="en-US" sz="1200" dirty="0"/>
              <a:t>Old Louisiana State Capitol</a:t>
            </a:r>
            <a:r>
              <a:rPr lang="en-US" dirty="0">
                <a:solidFill>
                  <a:srgbClr val="FEFBFF"/>
                </a:solidFill>
              </a:rPr>
              <a:t>, Public Domain, Wikimedia Commons</a:t>
            </a:r>
          </a:p>
          <a:p>
            <a:pPr>
              <a:defRPr sz="1200">
                <a:solidFill>
                  <a:srgbClr val="FFFFFF"/>
                </a:solidFill>
              </a:defRPr>
            </a:pPr>
            <a:r>
              <a:rPr lang="en-US" dirty="0">
                <a:solidFill>
                  <a:srgbClr val="FEFBFF"/>
                </a:solidFill>
              </a:rPr>
              <a:t>Slides 2-6: </a:t>
            </a:r>
            <a:r>
              <a:rPr lang="en-US" i="1" dirty="0"/>
              <a:t>The Morgan Effigy</a:t>
            </a:r>
            <a:r>
              <a:rPr lang="en-US" dirty="0"/>
              <a:t>, http://</a:t>
            </a:r>
            <a:r>
              <a:rPr lang="en-US" dirty="0" err="1"/>
              <a:t>vermilionhistorical.com</a:t>
            </a:r>
            <a:r>
              <a:rPr lang="en-US" dirty="0"/>
              <a:t>/archives/features/topics/</a:t>
            </a:r>
            <a:r>
              <a:rPr lang="en-US" dirty="0" err="1"/>
              <a:t>morgan_effigy.htm</a:t>
            </a:r>
            <a:r>
              <a:rPr lang="en-US" dirty="0"/>
              <a:t>. </a:t>
            </a:r>
            <a:endParaRPr lang="en-US" dirty="0">
              <a:solidFill>
                <a:srgbClr val="FEFBFF"/>
              </a:solidFill>
            </a:endParaRPr>
          </a:p>
          <a:p>
            <a:pPr>
              <a:defRPr sz="1200">
                <a:solidFill>
                  <a:srgbClr val="FFFFFF"/>
                </a:solidFill>
              </a:defRPr>
            </a:pPr>
            <a:r>
              <a:rPr lang="en-US" dirty="0">
                <a:solidFill>
                  <a:srgbClr val="FEFBFF"/>
                </a:solidFill>
              </a:rPr>
              <a:t>End Slide: </a:t>
            </a:r>
            <a:r>
              <a:rPr lang="en-US" sz="1200" dirty="0"/>
              <a:t>Monroe, Louisiana skyline in 2021</a:t>
            </a:r>
            <a:r>
              <a:rPr lang="en-US" dirty="0">
                <a:solidFill>
                  <a:srgbClr val="FEFBFF"/>
                </a:solidFill>
              </a:rPr>
              <a:t>, by </a:t>
            </a:r>
            <a:r>
              <a:rPr lang="en-US" sz="1200" dirty="0"/>
              <a:t>TheLionHasSeen</a:t>
            </a:r>
            <a:r>
              <a:rPr lang="en-US" dirty="0">
                <a:solidFill>
                  <a:srgbClr val="FEFBFF"/>
                </a:solidFill>
              </a:rPr>
              <a:t>, Uploaded 12 April 2021,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428923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 animBg="1" advAuto="0"/>
    </p:bldLst>
  </p:timing>
</p:sld>
</file>

<file path=ppt/theme/theme1.xml><?xml version="1.0" encoding="utf-8"?>
<a:theme xmlns:a="http://schemas.openxmlformats.org/drawingml/2006/main" name="Facet">
  <a:themeElements>
    <a:clrScheme name="Custom 1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2E3092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{18C7E3F8-30C8-4146-B4D3-D5FF75B123FB}tf10001060</Template>
  <TotalTime>4682</TotalTime>
  <Words>327</Words>
  <Application>Microsoft Macintosh PowerPoint</Application>
  <PresentationFormat>On-screen Show (4:3)</PresentationFormat>
  <Paragraphs>31</Paragraphs>
  <Slides>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Trebuchet MS</vt:lpstr>
      <vt:lpstr>Wingdings</vt:lpstr>
      <vt:lpstr>Wingdings 3</vt:lpstr>
      <vt:lpstr>Facet</vt:lpstr>
      <vt:lpstr>PowerPoint Presentation</vt:lpstr>
      <vt:lpstr>Monday</vt:lpstr>
      <vt:lpstr>PowerPoint Presentation</vt:lpstr>
      <vt:lpstr>Wednesday</vt:lpstr>
      <vt:lpstr>Thursday</vt:lpstr>
      <vt:lpstr>Friday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(c) Clairmont Press, Inc. </dc:creator>
  <cp:keywords/>
  <dc:description/>
  <cp:lastModifiedBy>Emmett Mullins</cp:lastModifiedBy>
  <cp:revision>36</cp:revision>
  <dcterms:modified xsi:type="dcterms:W3CDTF">2023-10-27T21:33:50Z</dcterms:modified>
  <cp:category/>
</cp:coreProperties>
</file>