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2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Gender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48.5</c:v>
                </c:pt>
                <c:pt idx="1">
                  <c:v>51.5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Race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37.0</c:v>
                </c:pt>
                <c:pt idx="1">
                  <c:v>59.1</c:v>
                </c:pt>
                <c:pt idx="2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Ages of Mississippi’s Residents</a:t>
            </a:r>
          </a:p>
        </c:rich>
      </c:tx>
      <c:layout>
        <c:manualLayout>
          <c:xMode val="edge"/>
          <c:yMode val="edge"/>
          <c:x val="0.14256699017274"/>
          <c:y val="0.0826999566951748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Under 5 years old</c:v>
                </c:pt>
                <c:pt idx="1">
                  <c:v>Under 18</c:v>
                </c:pt>
                <c:pt idx="2">
                  <c:v>Over 65</c:v>
                </c:pt>
                <c:pt idx="3">
                  <c:v>Between 18 and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26.0</c:v>
                </c:pt>
                <c:pt idx="2">
                  <c:v>12.8</c:v>
                </c:pt>
                <c:pt idx="3">
                  <c:v>53.7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3410547518769"/>
          <c:y val="0.265773719487857"/>
          <c:w val="0.336589452481231"/>
          <c:h val="0.6526898931009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82FF9-ECDD-FA4A-9509-95CBD8A9E812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A054-EE9B-234B-897E-4F6E3D93C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7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21856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34321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1" name="Picture 10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76924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2" name="Picture 11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4716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338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254A7D-03F0-4537-95DB-E5D029F5F3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9144000" cy="6858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40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octaw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19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914400"/>
            <a:r>
              <a:rPr lang="en-US" sz="32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Chapter 12: Mississippi in the Global Village</a:t>
            </a:r>
          </a:p>
          <a:p>
            <a:pPr defTabSz="914400"/>
            <a:r>
              <a:rPr lang="en-US" sz="32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STUDY PRESENTATION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rgbClr val="8064A2">
                      <a:tint val="70000"/>
                      <a:satMod val="200000"/>
                    </a:srgbClr>
                  </a:gs>
                  <a:gs pos="40000">
                    <a:srgbClr val="8064A2">
                      <a:tint val="90000"/>
                      <a:satMod val="130000"/>
                    </a:srgbClr>
                  </a:gs>
                  <a:gs pos="50000">
                    <a:srgbClr val="8064A2">
                      <a:tint val="90000"/>
                      <a:satMod val="130000"/>
                    </a:srgbClr>
                  </a:gs>
                  <a:gs pos="68000">
                    <a:srgbClr val="8064A2">
                      <a:tint val="90000"/>
                      <a:satMod val="130000"/>
                    </a:srgbClr>
                  </a:gs>
                  <a:gs pos="100000">
                    <a:srgbClr val="8064A2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glow rad="139700">
                  <a:srgbClr val="4F81BD">
                    <a:satMod val="175000"/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2020 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1752600"/>
            <a:ext cx="7921438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A Place Called Mississippi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0739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267200" cy="5029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Immigrants have come to America for generations.  </a:t>
            </a:r>
            <a:endParaRPr lang="en-US" sz="2600" dirty="0"/>
          </a:p>
          <a:p>
            <a:r>
              <a:rPr lang="en-US" sz="2600" dirty="0" smtClean="0"/>
              <a:t>The United States Citizenship and Immigration Services helps immigrants who want to be American citizens. </a:t>
            </a:r>
          </a:p>
          <a:p>
            <a:r>
              <a:rPr lang="en-US" sz="2600" dirty="0" smtClean="0"/>
              <a:t>In the past 10 years, over 7 million people have become citizens of the United States.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Ethnic Diversity: A Nation of Immigrants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876800" y="1295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258353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Ethnic Diversity: European Americans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While most European Americans don’t celebrate their cultural heritage, there are still a few small festivals that do, such as Oktoberfest (Germans) and the Scottish Highland Festival. </a:t>
            </a:r>
          </a:p>
          <a:p>
            <a:r>
              <a:rPr lang="en-US" dirty="0" smtClean="0"/>
              <a:t>There are small groups that have retained their cultural identity, however, such as the Slovenians on the Gulf Coast and the Lebanese in Vicksburg.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11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07729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Ethnic Diversity: African Americans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After Mississippi became a state, African Americans accounted for 43.4% of the population. </a:t>
            </a:r>
          </a:p>
          <a:p>
            <a:r>
              <a:rPr lang="en-US" sz="3600" dirty="0" smtClean="0"/>
              <a:t>By 1840, the African American population was at 51.9%, making it the majority. </a:t>
            </a:r>
          </a:p>
          <a:p>
            <a:r>
              <a:rPr lang="en-US" sz="3600" dirty="0" smtClean="0"/>
              <a:t>By 1860, the African American population was 55.2%.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12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744110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Ethnic Diversity: Asian Americans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059363"/>
          </a:xfrm>
        </p:spPr>
        <p:txBody>
          <a:bodyPr>
            <a:noAutofit/>
          </a:bodyPr>
          <a:lstStyle/>
          <a:p>
            <a:r>
              <a:rPr lang="en-US" sz="3000" dirty="0" smtClean="0"/>
              <a:t>Mississippi’s Chinese population immigrated here in the 1870s. </a:t>
            </a:r>
          </a:p>
          <a:p>
            <a:r>
              <a:rPr lang="en-US" sz="3000" dirty="0" smtClean="0"/>
              <a:t>Many of them opened grocery stores.</a:t>
            </a:r>
          </a:p>
          <a:p>
            <a:r>
              <a:rPr lang="en-US" sz="3000" dirty="0" smtClean="0"/>
              <a:t>The Chinese have retained their traditions. </a:t>
            </a:r>
          </a:p>
          <a:p>
            <a:r>
              <a:rPr lang="en-US" sz="3000" dirty="0" smtClean="0"/>
              <a:t>Many still live in the Delta. </a:t>
            </a:r>
          </a:p>
          <a:p>
            <a:r>
              <a:rPr lang="en-US" sz="3000" dirty="0" smtClean="0"/>
              <a:t>The first Vietnamese came to the Gulf in the 1980s. </a:t>
            </a:r>
          </a:p>
          <a:p>
            <a:r>
              <a:rPr lang="en-US" sz="3000" dirty="0" smtClean="0"/>
              <a:t>Many of them worked in the seafood industry. </a:t>
            </a:r>
          </a:p>
          <a:p>
            <a:r>
              <a:rPr lang="en-US" sz="3000" dirty="0" smtClean="0"/>
              <a:t>There are several other smaller populations also, such as the Indians, Filipinos, Japanese, and Koreans. 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784503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Ethnic Diversity: Hispanic or Latino Americans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Hispanic and Latino people has increased drastically. </a:t>
            </a:r>
          </a:p>
          <a:p>
            <a:r>
              <a:rPr lang="en-US" dirty="0" smtClean="0"/>
              <a:t>The state’s Latino population could number as high as 100,000.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14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353950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Languages and Religions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Most citizens of Mississippi speak English. </a:t>
            </a:r>
          </a:p>
          <a:p>
            <a:r>
              <a:rPr lang="en-US" dirty="0" smtClean="0"/>
              <a:t>Only 6% of families speak only another language.</a:t>
            </a:r>
          </a:p>
          <a:p>
            <a:r>
              <a:rPr lang="en-US" dirty="0" smtClean="0"/>
              <a:t>Religion is important to 85% of the people living in Mississippi- that’s the highest percentage in the nation.</a:t>
            </a:r>
          </a:p>
          <a:p>
            <a:r>
              <a:rPr lang="en-US" dirty="0" smtClean="0"/>
              <a:t>Baptists, Methodists, Catholics, and Presbyterians  account for 90% of the religious population. </a:t>
            </a:r>
          </a:p>
          <a:p>
            <a:r>
              <a:rPr lang="en-US" dirty="0" smtClean="0"/>
              <a:t> There is a growing number of mosques and Hindu temples.</a:t>
            </a:r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15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70420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4114800"/>
            <a:ext cx="6477000" cy="489939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114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Section 1: </a:t>
            </a:r>
            <a:r>
              <a:rPr lang="en-US" sz="2000" b="1" dirty="0"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rId4" action="ppaction://hlinksldjump"/>
              </a:rPr>
              <a:t>The People of Mississippi </a:t>
            </a:r>
            <a:endParaRPr lang="en-US" sz="2000" b="1" dirty="0">
              <a:solidFill>
                <a:srgbClr val="4F81B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96871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The People of Mississippi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 What types of people live in Mississippi?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/>
              </a:rPr>
              <a:pPr algn="r"/>
              <a:t>3</a:t>
            </a:fld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36475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1: The People of Mississippi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ethnic</a:t>
            </a:r>
          </a:p>
          <a:p>
            <a:pPr lvl="1"/>
            <a:r>
              <a:rPr lang="en-US" dirty="0" smtClean="0"/>
              <a:t>Latino</a:t>
            </a:r>
          </a:p>
          <a:p>
            <a:pPr lvl="1"/>
            <a:r>
              <a:rPr lang="en-US" dirty="0" smtClean="0"/>
              <a:t>gaming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/>
              </a:rPr>
              <a:pPr algn="r"/>
              <a:t>4</a:t>
            </a:fld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30521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Mississippi is ranked 31</a:t>
            </a:r>
            <a:r>
              <a:rPr lang="en-US" baseline="30000" dirty="0" smtClean="0"/>
              <a:t>st</a:t>
            </a:r>
            <a:r>
              <a:rPr lang="en-US" dirty="0" smtClean="0"/>
              <a:t> out of the 50 states for population with almost 3 million residents.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1: The People of Mississippi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47148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Distribution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Mississippi’s population is not evenly distributed.</a:t>
            </a:r>
          </a:p>
          <a:p>
            <a:r>
              <a:rPr lang="en-US" dirty="0" smtClean="0"/>
              <a:t>Hinds County has the largest population.</a:t>
            </a:r>
          </a:p>
          <a:p>
            <a:r>
              <a:rPr lang="en-US" dirty="0" smtClean="0"/>
              <a:t>The least populated county is Issaquena with 1,406 people. </a:t>
            </a:r>
          </a:p>
          <a:p>
            <a:r>
              <a:rPr lang="en-US" dirty="0" smtClean="0"/>
              <a:t>The two most populated areas are Jackson and the Gulf Coast. </a:t>
            </a:r>
          </a:p>
          <a:p>
            <a:r>
              <a:rPr lang="en-US" dirty="0" smtClean="0"/>
              <a:t>Mississippi’s population increased greatly after it became a state.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6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08361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3733800" cy="36115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Mississippi Population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Mississippi population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"/>
            <a:ext cx="3534630" cy="561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7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090007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5029200" cy="6248400"/>
          </a:xfrm>
        </p:spPr>
        <p:txBody>
          <a:bodyPr>
            <a:noAutofit/>
          </a:bodyPr>
          <a:lstStyle/>
          <a:p>
            <a:r>
              <a:rPr lang="en-US" sz="3000" dirty="0" smtClean="0"/>
              <a:t>Mississippi</a:t>
            </a:r>
            <a:r>
              <a:rPr lang="en-US" sz="3000" dirty="0"/>
              <a:t> </a:t>
            </a:r>
            <a:r>
              <a:rPr lang="en-US" sz="3000" dirty="0" smtClean="0"/>
              <a:t>has diversified greatly since World War II.</a:t>
            </a:r>
          </a:p>
          <a:p>
            <a:r>
              <a:rPr lang="en-US" sz="3000" dirty="0" smtClean="0"/>
              <a:t>Many ethnic groups (people with a common racial, national, linguistic or cultural heritage) are a part of the state. </a:t>
            </a:r>
          </a:p>
          <a:p>
            <a:r>
              <a:rPr lang="en-US" sz="3000" dirty="0" smtClean="0"/>
              <a:t>Mississippi now has Hispanics, Latinos, blacks, whites, Native Americans, and Asian Americans.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Ethnic Diversity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105400" y="1295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582537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Ethnic Diversity: Native Americans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During the 1830s, almost 13,000 Choctaw Indians migrated to Oklahoma. </a:t>
            </a:r>
          </a:p>
          <a:p>
            <a:r>
              <a:rPr lang="en-US" dirty="0" smtClean="0"/>
              <a:t>A Choctaw Reservation was established in 1944. </a:t>
            </a:r>
          </a:p>
          <a:p>
            <a:r>
              <a:rPr lang="en-US" dirty="0" smtClean="0">
                <a:hlinkClick r:id="rId2"/>
              </a:rPr>
              <a:t>The Mississippi Band of Choctaw Indians</a:t>
            </a:r>
            <a:r>
              <a:rPr lang="en-US" dirty="0" smtClean="0"/>
              <a:t> have successfully blended the new with the old. </a:t>
            </a:r>
          </a:p>
          <a:p>
            <a:r>
              <a:rPr lang="en-US" dirty="0" smtClean="0"/>
              <a:t>95% can speak their native language, while 90% can also speak, read, and write in English. </a:t>
            </a:r>
          </a:p>
          <a:p>
            <a:r>
              <a:rPr lang="en-US" dirty="0" smtClean="0"/>
              <a:t>Choctaw children attend public and tribal schools to learn about their history and culture. </a:t>
            </a:r>
          </a:p>
          <a:p>
            <a:r>
              <a:rPr lang="en-US" dirty="0" smtClean="0"/>
              <a:t>The gaming (gambling, games of chance) industry has brought in a lot of wealth for the Choctaw. </a:t>
            </a:r>
          </a:p>
          <a:p>
            <a:r>
              <a:rPr lang="en-US" dirty="0" smtClean="0"/>
              <a:t>Recently, the tribe made history by electing the first woman chief (or </a:t>
            </a:r>
            <a:r>
              <a:rPr lang="en-US" dirty="0" err="1" smtClean="0"/>
              <a:t>miko</a:t>
            </a:r>
            <a:r>
              <a:rPr lang="en-US" dirty="0" smtClean="0"/>
              <a:t>) of their tribe.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9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48269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Macintosh PowerPoint</Application>
  <PresentationFormat>On-screen Show (4:3)</PresentationFormat>
  <Paragraphs>74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PowerPoint Presentation</vt:lpstr>
      <vt:lpstr>PowerPoint Presentation</vt:lpstr>
      <vt:lpstr>Section 1: The People of Mississippi</vt:lpstr>
      <vt:lpstr>Section 1: The People of Mississippi</vt:lpstr>
      <vt:lpstr>Section 1: The People of Mississippi</vt:lpstr>
      <vt:lpstr>Population Distribution</vt:lpstr>
      <vt:lpstr>Mississippi Population</vt:lpstr>
      <vt:lpstr>Ethnic Diversity</vt:lpstr>
      <vt:lpstr>Ethnic Diversity: Native Americans</vt:lpstr>
      <vt:lpstr>Ethnic Diversity: A Nation of Immigrants</vt:lpstr>
      <vt:lpstr>Ethnic Diversity: European Americans</vt:lpstr>
      <vt:lpstr>Ethnic Diversity: African Americans</vt:lpstr>
      <vt:lpstr>Ethnic Diversity: Asian Americans</vt:lpstr>
      <vt:lpstr>Ethnic Diversity: Hispanic or Latino Americans</vt:lpstr>
      <vt:lpstr>Languages and Religions</vt:lpstr>
    </vt:vector>
  </TitlesOfParts>
  <Company>clairmont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 lankford</dc:creator>
  <cp:lastModifiedBy>marion  lankford</cp:lastModifiedBy>
  <cp:revision>1</cp:revision>
  <dcterms:created xsi:type="dcterms:W3CDTF">2019-10-03T15:09:24Z</dcterms:created>
  <dcterms:modified xsi:type="dcterms:W3CDTF">2019-10-03T15:10:08Z</dcterms:modified>
</cp:coreProperties>
</file>