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</p:sldMasterIdLst>
  <p:notesMasterIdLst>
    <p:notesMasterId r:id="rId2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2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0673B-F19A-F344-B9A7-9B356C32AAB4}" type="datetimeFigureOut">
              <a:rPr lang="en-US" smtClean="0"/>
              <a:t>10/3/19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032A5-6BB5-0544-9135-519627B2F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8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070692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30765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 defTabSz="914400"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332747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11" name="Picture 10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902792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12" name="Picture 11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9471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88809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54729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 defTabSz="914400"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948660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11" name="Picture 10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850090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12" name="Picture 11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595538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0254A7D-03F0-4537-95DB-E5D029F5F34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553200"/>
            <a:ext cx="9144000" cy="6858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871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0254A7D-03F0-4537-95DB-E5D029F5F34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553200"/>
            <a:ext cx="9144000" cy="6858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07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en.wikipedia.org/wiki/Deepwater_Horizon_oil_spill" TargetMode="Externa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slide" Target="slide4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419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defTabSz="914400"/>
            <a:r>
              <a:rPr lang="en-US" sz="32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</a:rPr>
              <a:t>Chapter 12: Mississippi in the Global Village</a:t>
            </a:r>
          </a:p>
          <a:p>
            <a:pPr defTabSz="914400"/>
            <a:r>
              <a:rPr lang="en-US" sz="32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</a:rPr>
              <a:t>STUDY PRESENTATION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rgbClr val="8064A2">
                      <a:tint val="70000"/>
                      <a:satMod val="200000"/>
                    </a:srgbClr>
                  </a:gs>
                  <a:gs pos="40000">
                    <a:srgbClr val="8064A2">
                      <a:tint val="90000"/>
                      <a:satMod val="130000"/>
                    </a:srgbClr>
                  </a:gs>
                  <a:gs pos="50000">
                    <a:srgbClr val="8064A2">
                      <a:tint val="90000"/>
                      <a:satMod val="130000"/>
                    </a:srgbClr>
                  </a:gs>
                  <a:gs pos="68000">
                    <a:srgbClr val="8064A2">
                      <a:tint val="90000"/>
                      <a:satMod val="130000"/>
                    </a:srgbClr>
                  </a:gs>
                  <a:gs pos="100000">
                    <a:srgbClr val="8064A2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glow rad="139700">
                  <a:srgbClr val="4F81BD">
                    <a:satMod val="175000"/>
                    <a:alpha val="4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75817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2020 </a:t>
            </a: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Press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1752600"/>
            <a:ext cx="7921438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/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A Place Called Mississippi</a:t>
            </a:r>
            <a:endParaRPr lang="en-US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63500">
                  <a:srgbClr val="C0504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4901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Manufacturing and Construction: </a:t>
            </a:r>
            <a:br>
              <a:rPr lang="en-US" dirty="0" smtClean="0"/>
            </a:br>
            <a:r>
              <a:rPr lang="en-US" dirty="0" smtClean="0"/>
              <a:t>The Secondary Sector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secondary sector includes manufactured goods and construction.</a:t>
            </a:r>
          </a:p>
          <a:p>
            <a:r>
              <a:rPr lang="en-US" dirty="0" smtClean="0"/>
              <a:t>Most factories in Mississippi produce goods that can be used longer than three years.</a:t>
            </a:r>
          </a:p>
          <a:p>
            <a:r>
              <a:rPr lang="en-US" dirty="0" smtClean="0"/>
              <a:t>Mississippi also has several high-tech companies such as the </a:t>
            </a:r>
            <a:r>
              <a:rPr lang="en-US" dirty="0" err="1" smtClean="0"/>
              <a:t>Stennis</a:t>
            </a:r>
            <a:r>
              <a:rPr lang="en-US" dirty="0" smtClean="0"/>
              <a:t> Space Center and Howard Industries. </a:t>
            </a:r>
          </a:p>
          <a:p>
            <a:r>
              <a:rPr lang="en-US" dirty="0" smtClean="0"/>
              <a:t>The most famous manufacturing plant in Mississippi is the Viking Range Company.</a:t>
            </a:r>
          </a:p>
          <a:p>
            <a:r>
              <a:rPr lang="en-US" dirty="0" smtClean="0"/>
              <a:t>Many other big companies such as Nissan have plants in Mississippi.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/>
              <a:t>10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715378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Service Industry: The Tertiary through </a:t>
            </a:r>
            <a:r>
              <a:rPr lang="en-US" dirty="0" err="1" smtClean="0"/>
              <a:t>Quinary</a:t>
            </a:r>
            <a:r>
              <a:rPr lang="en-US" dirty="0" smtClean="0"/>
              <a:t> Sectors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The third sector provides services to the other sectors.</a:t>
            </a:r>
          </a:p>
          <a:p>
            <a:r>
              <a:rPr lang="en-US" dirty="0" smtClean="0"/>
              <a:t>This sector includes the third, fourth, and fifth industries.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/>
              <a:t>11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730632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Service Industry: Tertiary Sector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sector involves transportation, communication and utility services. </a:t>
            </a:r>
          </a:p>
          <a:p>
            <a:r>
              <a:rPr lang="en-US" dirty="0" smtClean="0"/>
              <a:t>There are only a few airports in Mississippi that offer commercial airline services. </a:t>
            </a:r>
          </a:p>
          <a:p>
            <a:r>
              <a:rPr lang="en-US" dirty="0" smtClean="0"/>
              <a:t>19 different railroad companies </a:t>
            </a:r>
            <a:r>
              <a:rPr lang="en-US" dirty="0" err="1" smtClean="0"/>
              <a:t>criss-cross</a:t>
            </a:r>
            <a:r>
              <a:rPr lang="en-US" dirty="0" smtClean="0"/>
              <a:t> the state.</a:t>
            </a:r>
          </a:p>
          <a:p>
            <a:r>
              <a:rPr lang="en-US" dirty="0" smtClean="0"/>
              <a:t>22 cities publish daily newspapers.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/>
              <a:t>12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7378193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Service Industry: Quaternary Sector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sector includes insurance, trade, legal services, retailing, and many other services.</a:t>
            </a:r>
          </a:p>
          <a:p>
            <a:r>
              <a:rPr lang="en-US" dirty="0" smtClean="0"/>
              <a:t>There is also an important service that involves computerized information.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/>
              <a:t>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6121417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Service Industry: </a:t>
            </a:r>
            <a:r>
              <a:rPr lang="en-US" dirty="0" err="1" smtClean="0"/>
              <a:t>Quinary</a:t>
            </a:r>
            <a:r>
              <a:rPr lang="en-US" dirty="0" smtClean="0"/>
              <a:t> Sector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fifth sector includes education, government and healthcare services. </a:t>
            </a:r>
          </a:p>
          <a:p>
            <a:r>
              <a:rPr lang="en-US" dirty="0" smtClean="0"/>
              <a:t>Gaming and tourism are also included in this sector.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/>
              <a:t>14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4997767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Governor Bill Waller introduced foreign trade missions in the 1970s. After he left office, his mission continued. </a:t>
            </a:r>
          </a:p>
          <a:p>
            <a:r>
              <a:rPr lang="en-US" dirty="0" smtClean="0"/>
              <a:t>19 countries own 112 manufacturing plants in Mississippi.</a:t>
            </a:r>
          </a:p>
          <a:p>
            <a:endParaRPr lang="en-US" dirty="0"/>
          </a:p>
        </p:txBody>
      </p:sp>
      <p:pic>
        <p:nvPicPr>
          <p:cNvPr id="6" name="Content Placeholder 5" descr="Exports lis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447800"/>
            <a:ext cx="3933825" cy="448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Mississippi in the Global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81741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Environmental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resource is anything that can be consumed or used by people. </a:t>
            </a:r>
          </a:p>
          <a:p>
            <a:r>
              <a:rPr lang="en-US" dirty="0" smtClean="0"/>
              <a:t>Renewable resources are resources that can naturally renew themselves like plants and animals. </a:t>
            </a:r>
          </a:p>
          <a:p>
            <a:r>
              <a:rPr lang="en-US" dirty="0" smtClean="0"/>
              <a:t>Coal, oil, and gas are non-renewable resources that cannot be replaced once they are used. </a:t>
            </a:r>
          </a:p>
          <a:p>
            <a:r>
              <a:rPr lang="en-US" dirty="0" smtClean="0"/>
              <a:t>Plastic, aluminum, and paper products are recyclable resources.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/>
              <a:t>16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42044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 Resources: Protecting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Consumers must be aware of the effect they have on the environment. </a:t>
            </a:r>
          </a:p>
          <a:p>
            <a:r>
              <a:rPr lang="en-US" dirty="0" smtClean="0"/>
              <a:t>We must remember to manage our resources carefully because pollution and waste management is a concern for everyone on Earth. </a:t>
            </a:r>
          </a:p>
          <a:p>
            <a:r>
              <a:rPr lang="en-US" dirty="0" smtClean="0"/>
              <a:t>Fortunately, things are becoming more environmentally friendly, but more can still be done to preserve our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/>
              <a:t>17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726023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54102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 April 20, 2010, BP experienced an explosion on one of its </a:t>
            </a:r>
            <a:r>
              <a:rPr lang="en-US" dirty="0" smtClean="0">
                <a:hlinkClick r:id="rId2"/>
              </a:rPr>
              <a:t>oil rigs</a:t>
            </a:r>
            <a:r>
              <a:rPr lang="en-US" dirty="0" smtClean="0"/>
              <a:t> in the Gulf of Mexico. </a:t>
            </a:r>
          </a:p>
          <a:p>
            <a:r>
              <a:rPr lang="en-US" dirty="0" smtClean="0"/>
              <a:t>For five months, oil leaked out, killing wildlife and the tourism and fishing industries. </a:t>
            </a:r>
          </a:p>
          <a:p>
            <a:r>
              <a:rPr lang="en-US" dirty="0" smtClean="0"/>
              <a:t>The damage went from Florida to Texas and is probably the most expensive environmental disaster in history. </a:t>
            </a:r>
          </a:p>
          <a:p>
            <a:r>
              <a:rPr lang="en-US" dirty="0" smtClean="0"/>
              <a:t>BP spent $20 billion to help the reconstruction of the Gulf Coast. </a:t>
            </a:r>
          </a:p>
          <a:p>
            <a:r>
              <a:rPr lang="en-US" dirty="0" smtClean="0"/>
              <a:t>In September 2012, the Department of the Interior released new regulations that would reduce the likelihood of another oil spill.</a:t>
            </a:r>
          </a:p>
          <a:p>
            <a:endParaRPr lang="en-US" dirty="0"/>
          </a:p>
        </p:txBody>
      </p:sp>
      <p:pic>
        <p:nvPicPr>
          <p:cNvPr id="6" name="Content Placeholder 5" descr="Deepwater_Horizon_offshore_drilling_unit_on_fire_20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0200" y="2133600"/>
            <a:ext cx="3485762" cy="2619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Environmental Resources: </a:t>
            </a:r>
            <a:br>
              <a:rPr lang="en-US" dirty="0" smtClean="0"/>
            </a:br>
            <a:r>
              <a:rPr lang="en-US" dirty="0" smtClean="0"/>
              <a:t>The BP Oil Spill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14345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0" y="609600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  <a:hlinkClick r:id="rId4" action="ppaction://hlinksldjump"/>
              </a:rPr>
              <a:t>Return to Main Menu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2672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white"/>
                </a:solidFill>
                <a:latin typeface="Calibri"/>
              </a:rPr>
              <a:t>Image Credits</a:t>
            </a:r>
          </a:p>
          <a:p>
            <a:pPr defTabSz="914400"/>
            <a:endParaRPr lang="en-US" sz="1200" dirty="0">
              <a:solidFill>
                <a:prstClr val="white"/>
              </a:solidFill>
              <a:latin typeface="Calibri"/>
            </a:endParaRPr>
          </a:p>
          <a:p>
            <a:pPr defTabSz="914400"/>
            <a:r>
              <a:rPr lang="en-US" sz="1200" dirty="0">
                <a:solidFill>
                  <a:prstClr val="white"/>
                </a:solidFill>
                <a:latin typeface="Calibri"/>
              </a:rPr>
              <a:t>Slide 1: allstarecho on Wikimedia Commons; Slide 2: Public Domain Wikimedia Commons; Image Credits slide: Thomas R. Machnitzki on Wikimedia Commons; all others Clairmont Press or public domain</a:t>
            </a: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59936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0" y="4114800"/>
            <a:ext cx="6477000" cy="508211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114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Section </a:t>
            </a:r>
            <a:r>
              <a:rPr lang="en-US" sz="2000" b="1" dirty="0"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3: </a:t>
            </a:r>
            <a:r>
              <a:rPr lang="en-US" sz="2000" b="1" dirty="0"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hlinkClick r:id="" action="ppaction://noaction"/>
              </a:rPr>
              <a:t>Mississippi’s Changing Economy</a:t>
            </a:r>
            <a:endParaRPr lang="en-US" sz="2000" b="1" dirty="0">
              <a:solidFill>
                <a:srgbClr val="4F81B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942998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Mississippi’s Changing Economy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Essential Question: How have changes in the economy affected the lives of Mississippians?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/>
              </a:rPr>
              <a:pPr algn="r"/>
              <a:t>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834414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What terms do I need to know? </a:t>
            </a:r>
          </a:p>
          <a:p>
            <a:pPr lvl="1"/>
            <a:r>
              <a:rPr lang="en-US" dirty="0" smtClean="0"/>
              <a:t>poverty level</a:t>
            </a:r>
          </a:p>
          <a:p>
            <a:pPr lvl="1"/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primary sector</a:t>
            </a:r>
          </a:p>
          <a:p>
            <a:pPr lvl="1"/>
            <a:r>
              <a:rPr lang="en-US" dirty="0" smtClean="0"/>
              <a:t>biofuels</a:t>
            </a:r>
          </a:p>
          <a:p>
            <a:pPr lvl="1"/>
            <a:r>
              <a:rPr lang="en-US" dirty="0" smtClean="0"/>
              <a:t>secondary sector</a:t>
            </a:r>
          </a:p>
          <a:p>
            <a:pPr lvl="1"/>
            <a:r>
              <a:rPr lang="en-US" dirty="0" smtClean="0"/>
              <a:t>export</a:t>
            </a:r>
          </a:p>
          <a:p>
            <a:pPr lvl="1"/>
            <a:r>
              <a:rPr lang="en-US" dirty="0" smtClean="0"/>
              <a:t>durable goods</a:t>
            </a:r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/>
          <a:p>
            <a:pPr lvl="1"/>
            <a:r>
              <a:rPr lang="en-US" dirty="0" smtClean="0"/>
              <a:t>nondurable goods</a:t>
            </a:r>
          </a:p>
          <a:p>
            <a:pPr lvl="1"/>
            <a:r>
              <a:rPr lang="en-US" dirty="0" smtClean="0"/>
              <a:t>tertiary sector</a:t>
            </a:r>
          </a:p>
          <a:p>
            <a:pPr lvl="1"/>
            <a:r>
              <a:rPr lang="en-US" dirty="0" smtClean="0"/>
              <a:t>quaternary sector</a:t>
            </a:r>
          </a:p>
          <a:p>
            <a:pPr lvl="1"/>
            <a:r>
              <a:rPr lang="en-US" dirty="0" err="1" smtClean="0"/>
              <a:t>quinary</a:t>
            </a:r>
            <a:r>
              <a:rPr lang="en-US" dirty="0" smtClean="0"/>
              <a:t> sector</a:t>
            </a:r>
          </a:p>
          <a:p>
            <a:pPr lvl="1"/>
            <a:r>
              <a:rPr lang="en-US" dirty="0" smtClean="0"/>
              <a:t>renewable resources</a:t>
            </a:r>
          </a:p>
          <a:p>
            <a:pPr lvl="1"/>
            <a:r>
              <a:rPr lang="en-US" dirty="0" smtClean="0"/>
              <a:t>nonrenewable resources</a:t>
            </a:r>
          </a:p>
          <a:p>
            <a:pPr lvl="1"/>
            <a:r>
              <a:rPr lang="en-US" dirty="0" smtClean="0"/>
              <a:t>recyclable resources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3: Mississippi’s Changing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208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3: Mississippi’s Changing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Mississippi’s economy is one of the poorest in the nation.</a:t>
            </a:r>
          </a:p>
          <a:p>
            <a:r>
              <a:rPr lang="en-US" dirty="0" smtClean="0"/>
              <a:t>In 2009, the state had a poverty rate of 21.9%, the highest in the country.</a:t>
            </a:r>
          </a:p>
          <a:p>
            <a:r>
              <a:rPr lang="en-US" dirty="0" smtClean="0"/>
              <a:t>The Delta and the area along the Mississippi River are the most highly concentrated areas of people living below the poverty level. </a:t>
            </a:r>
          </a:p>
          <a:p>
            <a:r>
              <a:rPr lang="en-US" dirty="0" smtClean="0"/>
              <a:t>Since Hurricane Katrina and the BP oil spill, the number of people below the poverty level has increased significantly.</a:t>
            </a:r>
          </a:p>
          <a:p>
            <a:r>
              <a:rPr lang="en-US" dirty="0" smtClean="0"/>
              <a:t>Economic activities are divided into three sectors: the primary, secondary, and tertiary.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/>
              </a:rPr>
              <a:pPr algn="r"/>
              <a:t>5</a:t>
            </a:fld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589105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Mississippi Commodities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mississippi commodit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8229600" cy="436098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/>
              <a:t>6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807383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Primary Sector: Agriculture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29% of Mississippi’s workforce is in some way involved with agriculture, making it the dominant industry in the state.</a:t>
            </a:r>
          </a:p>
          <a:p>
            <a:r>
              <a:rPr lang="en-US" dirty="0" smtClean="0"/>
              <a:t>Even with $6.3 million in agriculture business, the number of farms has decreased since World War II. </a:t>
            </a:r>
          </a:p>
          <a:p>
            <a:r>
              <a:rPr lang="en-US" dirty="0" smtClean="0"/>
              <a:t>The highest concentration of farms is in the Delta.</a:t>
            </a:r>
          </a:p>
          <a:p>
            <a:r>
              <a:rPr lang="en-US" dirty="0" smtClean="0"/>
              <a:t>Soybeans are the most valuable crop that comes from Mississippi. They are followed by corn, rice, and cotton.</a:t>
            </a:r>
          </a:p>
          <a:p>
            <a:r>
              <a:rPr lang="en-US" dirty="0" smtClean="0"/>
              <a:t>Poultry and eggs make the most income for farmers. </a:t>
            </a:r>
          </a:p>
          <a:p>
            <a:r>
              <a:rPr lang="en-US" dirty="0" smtClean="0"/>
              <a:t>Cal-Maine Foods, Inc., located in Jackson produces the most shell eggs in the United States. </a:t>
            </a:r>
          </a:p>
          <a:p>
            <a:r>
              <a:rPr lang="en-US" dirty="0" smtClean="0"/>
              <a:t>Catfish farming is also a popular new business. Mississippi is first in the nation for catfish production.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/>
              <a:t>7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236506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Primary Sector: Forestry and </a:t>
            </a:r>
            <a:r>
              <a:rPr lang="en-US" dirty="0" err="1" smtClean="0"/>
              <a:t>Biofuels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Timber is one of the state’s most important resources. In 2009, the estimated value of forest products was $817 million. </a:t>
            </a:r>
          </a:p>
          <a:p>
            <a:r>
              <a:rPr lang="en-US" dirty="0" err="1" smtClean="0"/>
              <a:t>Biofuels</a:t>
            </a:r>
            <a:r>
              <a:rPr lang="en-US" dirty="0" smtClean="0"/>
              <a:t> (fuels from plants) are the up-and-coming energy source.</a:t>
            </a:r>
          </a:p>
          <a:p>
            <a:r>
              <a:rPr lang="en-US" dirty="0" smtClean="0"/>
              <a:t>There is a possibility that Mississippi could become the first place where woodchips are converted into a crude oil substitute.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/>
              <a:t>8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677830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Primary Sector: Mining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1939, oil was discovered in Mississippi and the state has been an important producer of oil ever since. </a:t>
            </a:r>
          </a:p>
          <a:p>
            <a:r>
              <a:rPr lang="en-US" dirty="0" smtClean="0"/>
              <a:t>The state also has good supplies of gravel, clay and lignite.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/>
              <a:t>9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35931"/>
      </p:ext>
    </p:extLst>
  </p:cSld>
  <p:clrMapOvr>
    <a:masterClrMapping/>
  </p:clrMapOvr>
  <p:transition xmlns:p14="http://schemas.microsoft.com/office/powerpoint/2010/main" spd="med">
    <p:wipe dir="r"/>
  </p:transition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931</Words>
  <Application>Microsoft Macintosh PowerPoint</Application>
  <PresentationFormat>On-screen Show (4:3)</PresentationFormat>
  <Paragraphs>102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1_Office Theme</vt:lpstr>
      <vt:lpstr>Office Theme</vt:lpstr>
      <vt:lpstr>PowerPoint Presentation</vt:lpstr>
      <vt:lpstr>PowerPoint Presentation</vt:lpstr>
      <vt:lpstr>Section 3: Mississippi’s Changing Economy</vt:lpstr>
      <vt:lpstr>Section 3: Mississippi’s Changing Economy</vt:lpstr>
      <vt:lpstr>Section 3: Mississippi’s Changing Economy</vt:lpstr>
      <vt:lpstr>Mississippi Commodities </vt:lpstr>
      <vt:lpstr>The Primary Sector: Agriculture</vt:lpstr>
      <vt:lpstr>The Primary Sector: Forestry and Biofuels</vt:lpstr>
      <vt:lpstr>The Primary Sector: Mining</vt:lpstr>
      <vt:lpstr>Manufacturing and Construction:  The Secondary Sector</vt:lpstr>
      <vt:lpstr>The Service Industry: The Tertiary through Quinary Sectors</vt:lpstr>
      <vt:lpstr>The Service Industry: Tertiary Sector</vt:lpstr>
      <vt:lpstr>The Service Industry: Quaternary Sector</vt:lpstr>
      <vt:lpstr>The Service Industry: Quinary Sector</vt:lpstr>
      <vt:lpstr>Mississippi in the Global Economy</vt:lpstr>
      <vt:lpstr>Environmental Resources</vt:lpstr>
      <vt:lpstr>Environmental Resources: Protecting the Environment</vt:lpstr>
      <vt:lpstr>Environmental Resources:  The BP Oil Spill</vt:lpstr>
      <vt:lpstr>PowerPoint Presentation</vt:lpstr>
    </vt:vector>
  </TitlesOfParts>
  <Company>clairmont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marion  lankford</dc:creator>
  <cp:lastModifiedBy>marion  lankford</cp:lastModifiedBy>
  <cp:revision>1</cp:revision>
  <dcterms:created xsi:type="dcterms:W3CDTF">2019-10-03T15:11:45Z</dcterms:created>
  <dcterms:modified xsi:type="dcterms:W3CDTF">2019-10-03T15:12:44Z</dcterms:modified>
</cp:coreProperties>
</file>