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6" r:id="rId2"/>
    <p:sldMasterId id="2147483672" r:id="rId3"/>
  </p:sldMasterIdLst>
  <p:notesMasterIdLst>
    <p:notesMasterId r:id="rId15"/>
  </p:notesMasterIdLst>
  <p:sldIdLst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9" d="100"/>
          <a:sy n="149" d="100"/>
        </p:scale>
        <p:origin x="-2568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E92EA-8E5E-A045-AA55-8375294919A0}" type="datetimeFigureOut">
              <a:rPr lang="en-US" smtClean="0"/>
              <a:t>9/27/19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78254-B1EC-6B40-908B-4C9638948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0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gi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gi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gi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gi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gi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935496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 defTabSz="914400">
              <a:defRPr/>
            </a:pPr>
            <a:fld id="{5B75B92E-C504-4F72-91D6-D83D77D1C380}" type="slidenum">
              <a:rPr lang="en-US" sz="1200" smtClean="0">
                <a:solidFill>
                  <a:prstClr val="white"/>
                </a:solidFill>
                <a:latin typeface="Calibri" pitchFamily="34" charset="0"/>
              </a:rPr>
              <a:pPr algn="r" defTabSz="914400">
                <a:defRPr/>
              </a:pPr>
              <a:t>‹#›</a:t>
            </a:fld>
            <a:endParaRPr lang="en-US" sz="1200" dirty="0">
              <a:solidFill>
                <a:prstClr val="whit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68488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078497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 defTabSz="914400"/>
            <a:fld id="{5B75B92E-C504-4F72-91D6-D83D77D1C380}" type="slidenum">
              <a:rPr lang="en-US" smtClean="0">
                <a:solidFill>
                  <a:prstClr val="white"/>
                </a:solidFill>
                <a:latin typeface="Calibri"/>
              </a:rPr>
              <a:pPr algn="r" defTabSz="914400"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 descr="Mississippi State Flag wavin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6477000"/>
            <a:ext cx="553301" cy="3319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354010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 defTabSz="914400">
              <a:defRPr/>
            </a:pPr>
            <a:fld id="{5B75B92E-C504-4F72-91D6-D83D77D1C380}" type="slidenum">
              <a:rPr lang="en-US" sz="1200" smtClean="0">
                <a:solidFill>
                  <a:prstClr val="white"/>
                </a:solidFill>
                <a:latin typeface="Calibri" pitchFamily="34" charset="0"/>
              </a:rPr>
              <a:pPr algn="r" defTabSz="914400">
                <a:defRPr/>
              </a:pPr>
              <a:t>‹#›</a:t>
            </a:fld>
            <a:endParaRPr lang="en-US" sz="1200" dirty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11" name="Picture 10" descr="Mississippi State Flag wavin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6477000"/>
            <a:ext cx="553301" cy="3319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360693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 defTabSz="914400">
              <a:defRPr/>
            </a:pPr>
            <a:fld id="{5B75B92E-C504-4F72-91D6-D83D77D1C380}" type="slidenum">
              <a:rPr lang="en-US" sz="1200" smtClean="0">
                <a:solidFill>
                  <a:prstClr val="white"/>
                </a:solidFill>
                <a:latin typeface="Calibri" pitchFamily="34" charset="0"/>
              </a:rPr>
              <a:pPr algn="r" defTabSz="914400">
                <a:defRPr/>
              </a:pPr>
              <a:t>‹#›</a:t>
            </a:fld>
            <a:endParaRPr lang="en-US" sz="1200" dirty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12" name="Picture 11" descr="Mississippi State Flag wavin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6477000"/>
            <a:ext cx="553301" cy="3319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269476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 defTabSz="914400">
              <a:defRPr/>
            </a:pPr>
            <a:fld id="{5B75B92E-C504-4F72-91D6-D83D77D1C380}" type="slidenum">
              <a:rPr lang="en-US" sz="1200" smtClean="0">
                <a:solidFill>
                  <a:prstClr val="white"/>
                </a:solidFill>
                <a:latin typeface="Calibri" pitchFamily="34" charset="0"/>
              </a:rPr>
              <a:pPr algn="r" defTabSz="914400">
                <a:defRPr/>
              </a:pPr>
              <a:t>‹#›</a:t>
            </a:fld>
            <a:endParaRPr lang="en-US" sz="1200" dirty="0">
              <a:solidFill>
                <a:prstClr val="whit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43818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 defTabSz="914400"/>
            <a:fld id="{5B75B92E-C504-4F72-91D6-D83D77D1C380}" type="slidenum">
              <a:rPr lang="en-US" smtClean="0">
                <a:solidFill>
                  <a:prstClr val="white"/>
                </a:solidFill>
                <a:latin typeface="Calibri"/>
              </a:rPr>
              <a:pPr algn="r" defTabSz="914400"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 descr="Mississippi State Flag wavin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6477000"/>
            <a:ext cx="553301" cy="3319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311017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 defTabSz="914400">
              <a:defRPr/>
            </a:pPr>
            <a:fld id="{5B75B92E-C504-4F72-91D6-D83D77D1C380}" type="slidenum">
              <a:rPr lang="en-US" sz="1200" smtClean="0">
                <a:solidFill>
                  <a:prstClr val="white"/>
                </a:solidFill>
                <a:latin typeface="Calibri" pitchFamily="34" charset="0"/>
              </a:rPr>
              <a:pPr algn="r" defTabSz="914400">
                <a:defRPr/>
              </a:pPr>
              <a:t>‹#›</a:t>
            </a:fld>
            <a:endParaRPr lang="en-US" sz="1200" dirty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11" name="Picture 10" descr="Mississippi State Flag wavin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6477000"/>
            <a:ext cx="553301" cy="3319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03966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 defTabSz="914400">
              <a:defRPr/>
            </a:pPr>
            <a:fld id="{5B75B92E-C504-4F72-91D6-D83D77D1C380}" type="slidenum">
              <a:rPr lang="en-US" sz="1200" smtClean="0">
                <a:solidFill>
                  <a:prstClr val="white"/>
                </a:solidFill>
                <a:latin typeface="Calibri" pitchFamily="34" charset="0"/>
              </a:rPr>
              <a:pPr algn="r" defTabSz="914400">
                <a:defRPr/>
              </a:pPr>
              <a:t>‹#›</a:t>
            </a:fld>
            <a:endParaRPr lang="en-US" sz="1200" dirty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12" name="Picture 11" descr="Mississippi State Flag wavin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6477000"/>
            <a:ext cx="553301" cy="3319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036660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 defTabSz="914400">
              <a:defRPr/>
            </a:pPr>
            <a:fld id="{5B75B92E-C504-4F72-91D6-D83D77D1C380}" type="slidenum">
              <a:rPr lang="en-US" sz="1200" smtClean="0">
                <a:solidFill>
                  <a:prstClr val="white"/>
                </a:solidFill>
                <a:latin typeface="Calibri" pitchFamily="34" charset="0"/>
              </a:rPr>
              <a:pPr algn="r" defTabSz="914400">
                <a:defRPr/>
              </a:pPr>
              <a:t>‹#›</a:t>
            </a:fld>
            <a:endParaRPr lang="en-US" sz="1200" dirty="0">
              <a:solidFill>
                <a:prstClr val="whit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80756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7071957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 defTabSz="914400"/>
            <a:fld id="{5B75B92E-C504-4F72-91D6-D83D77D1C380}" type="slidenum">
              <a:rPr lang="en-US" smtClean="0">
                <a:solidFill>
                  <a:prstClr val="white"/>
                </a:solidFill>
                <a:latin typeface="Calibri"/>
              </a:rPr>
              <a:pPr algn="r" defTabSz="914400"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 descr="Mississippi State Flag wavin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6477000"/>
            <a:ext cx="553301" cy="3319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974666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 defTabSz="914400">
              <a:defRPr/>
            </a:pPr>
            <a:fld id="{5B75B92E-C504-4F72-91D6-D83D77D1C380}" type="slidenum">
              <a:rPr lang="en-US" sz="1200" smtClean="0">
                <a:solidFill>
                  <a:prstClr val="white"/>
                </a:solidFill>
                <a:latin typeface="Calibri" pitchFamily="34" charset="0"/>
              </a:rPr>
              <a:pPr algn="r" defTabSz="914400">
                <a:defRPr/>
              </a:pPr>
              <a:t>‹#›</a:t>
            </a:fld>
            <a:endParaRPr lang="en-US" sz="1200" dirty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11" name="Picture 10" descr="Mississippi State Flag wavin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6477000"/>
            <a:ext cx="553301" cy="3319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7675647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 defTabSz="914400">
              <a:defRPr/>
            </a:pPr>
            <a:fld id="{5B75B92E-C504-4F72-91D6-D83D77D1C380}" type="slidenum">
              <a:rPr lang="en-US" sz="1200" smtClean="0">
                <a:solidFill>
                  <a:prstClr val="white"/>
                </a:solidFill>
                <a:latin typeface="Calibri" pitchFamily="34" charset="0"/>
              </a:rPr>
              <a:pPr algn="r" defTabSz="914400">
                <a:defRPr/>
              </a:pPr>
              <a:t>‹#›</a:t>
            </a:fld>
            <a:endParaRPr lang="en-US" sz="1200" dirty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12" name="Picture 11" descr="Mississippi State Flag wavin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6477000"/>
            <a:ext cx="553301" cy="3319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48608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0254A7D-03F0-4537-95DB-E5D029F5F34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9/27/19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614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0254A7D-03F0-4537-95DB-E5D029F5F34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9/27/19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949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0254A7D-03F0-4537-95DB-E5D029F5F34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9/27/19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879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slide" Target="slide4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4196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defTabSz="914400"/>
            <a:r>
              <a:rPr lang="en-US" sz="32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</a:rPr>
              <a:t>Chapter 3: The European Period, 1540-1798</a:t>
            </a:r>
          </a:p>
          <a:p>
            <a:pPr defTabSz="914400"/>
            <a:r>
              <a:rPr lang="en-US" sz="32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</a:rPr>
              <a:t>STUDY PRESENTATION</a:t>
            </a:r>
            <a:endParaRPr lang="en-US" sz="3200" b="1" dirty="0">
              <a:ln>
                <a:prstDash val="solid"/>
              </a:ln>
              <a:gradFill rotWithShape="1">
                <a:gsLst>
                  <a:gs pos="0">
                    <a:srgbClr val="8064A2">
                      <a:tint val="70000"/>
                      <a:satMod val="200000"/>
                    </a:srgbClr>
                  </a:gs>
                  <a:gs pos="40000">
                    <a:srgbClr val="8064A2">
                      <a:tint val="90000"/>
                      <a:satMod val="130000"/>
                    </a:srgbClr>
                  </a:gs>
                  <a:gs pos="50000">
                    <a:srgbClr val="8064A2">
                      <a:tint val="90000"/>
                      <a:satMod val="130000"/>
                    </a:srgbClr>
                  </a:gs>
                  <a:gs pos="68000">
                    <a:srgbClr val="8064A2">
                      <a:tint val="90000"/>
                      <a:satMod val="130000"/>
                    </a:srgbClr>
                  </a:gs>
                  <a:gs pos="100000">
                    <a:srgbClr val="8064A2">
                      <a:tint val="70000"/>
                      <a:satMod val="200000"/>
                    </a:srgbClr>
                  </a:gs>
                </a:gsLst>
                <a:lin ang="5400000"/>
              </a:gradFill>
              <a:effectLst>
                <a:glow rad="139700">
                  <a:srgbClr val="4F81BD">
                    <a:satMod val="175000"/>
                    <a:alpha val="40000"/>
                  </a:srgb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75817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914400"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</a:t>
            </a:r>
            <a:r>
              <a:rPr lang="en-US" sz="1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2020 </a:t>
            </a:r>
            <a:r>
              <a:rPr lang="en-US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Clairmont Press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1752600"/>
            <a:ext cx="7921438" cy="12281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>
                <a:gd name="adj1" fmla="val 20000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/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A Place Called Mississippi</a:t>
            </a:r>
            <a:endParaRPr lang="en-US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63500">
                  <a:srgbClr val="C0504D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84063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America Acquires Mississippi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685800"/>
            <a:ext cx="8458200" cy="5791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 1795, the Spanish gave up their claim to land north of the 31° parallel.</a:t>
            </a:r>
          </a:p>
          <a:p>
            <a:r>
              <a:rPr lang="en-US" dirty="0" smtClean="0"/>
              <a:t>Under the Treaty of San Lorenzo in 1795, Americans were given free navigation of the Mississippi River, and they were given the right of deposit in New Orleans.</a:t>
            </a:r>
          </a:p>
          <a:p>
            <a:r>
              <a:rPr lang="en-US" dirty="0" smtClean="0"/>
              <a:t>Spain also promised to help keep Native Americans from attacking the American settlements along the Spanish Florida border.</a:t>
            </a:r>
          </a:p>
          <a:p>
            <a:r>
              <a:rPr lang="en-US" dirty="0" smtClean="0"/>
              <a:t>Spanish authorities did not want to leave Natchez but had no reason to stay; Mississippi became an American possession.</a:t>
            </a:r>
          </a:p>
          <a:p>
            <a:r>
              <a:rPr lang="en-US" dirty="0" smtClean="0"/>
              <a:t>From 1798 to 1861, Mississippi became the leading cotton-producing state in America (Heartland of the Cotton Kingdom).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>
                <a:solidFill>
                  <a:prstClr val="white"/>
                </a:solidFill>
                <a:latin typeface="Calibri"/>
              </a:rPr>
              <a:pPr algn="r"/>
              <a:t>10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70013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3200" y="5911334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"/>
                <a:hlinkClick r:id="rId4" action="ppaction://hlinksldjump"/>
              </a:rPr>
              <a:t>Return to Main Menu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2672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white"/>
                </a:solidFill>
                <a:latin typeface="Calibri"/>
              </a:rPr>
              <a:t>Image Credits</a:t>
            </a:r>
          </a:p>
          <a:p>
            <a:pPr defTabSz="914400"/>
            <a:endParaRPr lang="en-US" sz="1200" dirty="0">
              <a:solidFill>
                <a:prstClr val="white"/>
              </a:solidFill>
              <a:latin typeface="Calibri"/>
            </a:endParaRPr>
          </a:p>
          <a:p>
            <a:pPr defTabSz="914400"/>
            <a:r>
              <a:rPr lang="en-US" sz="1200" dirty="0">
                <a:solidFill>
                  <a:prstClr val="white"/>
                </a:solidFill>
                <a:latin typeface="Calibri"/>
              </a:rPr>
              <a:t>Slide 1: </a:t>
            </a:r>
            <a:r>
              <a:rPr lang="en-US" sz="1200" dirty="0" err="1">
                <a:solidFill>
                  <a:prstClr val="white"/>
                </a:solidFill>
                <a:latin typeface="Calibri"/>
              </a:rPr>
              <a:t>allstarecho</a:t>
            </a:r>
            <a:r>
              <a:rPr lang="en-US" sz="1200" dirty="0">
                <a:solidFill>
                  <a:prstClr val="white"/>
                </a:solidFill>
                <a:latin typeface="Calibri"/>
              </a:rPr>
              <a:t> on Wikimedia Commons; Slide 2, 18, 19, 32: Public Domain Wikimedia Commons; Image Credits slide: Eskimo.the on Wikimedia Commons</a:t>
            </a: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06958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0" y="4114800"/>
            <a:ext cx="7696201" cy="52183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41148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dirty="0" smtClean="0"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Section </a:t>
            </a:r>
            <a:r>
              <a:rPr lang="en-US" sz="2000" b="1" dirty="0"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4: 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 Spanish Province, 1783-1798</a:t>
            </a:r>
          </a:p>
        </p:txBody>
      </p:sp>
    </p:spTree>
    <p:extLst>
      <p:ext uri="{BB962C8B-B14F-4D97-AF65-F5344CB8AC3E}">
        <p14:creationId xmlns:p14="http://schemas.microsoft.com/office/powerpoint/2010/main" val="69878867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4: </a:t>
            </a:r>
            <a:r>
              <a:rPr lang="en-US" dirty="0" smtClean="0"/>
              <a:t>A Spanish Province, </a:t>
            </a:r>
            <a:br>
              <a:rPr lang="en-US" dirty="0" smtClean="0"/>
            </a:br>
            <a:r>
              <a:rPr lang="en-US" dirty="0" smtClean="0"/>
              <a:t>1783-1798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Question: What effects did Spanish rule have on the people of Mississippi?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30583"/>
            <a:ext cx="2133600" cy="365125"/>
          </a:xfrm>
        </p:spPr>
        <p:txBody>
          <a:bodyPr/>
          <a:lstStyle/>
          <a:p>
            <a:pPr algn="r"/>
            <a:fld id="{5B75B92E-C504-4F72-91D6-D83D77D1C380}" type="slidenum">
              <a:rPr lang="en-US" sz="1200" smtClean="0">
                <a:solidFill>
                  <a:prstClr val="white"/>
                </a:solidFill>
                <a:latin typeface="Calibri"/>
              </a:rPr>
              <a:pPr algn="r"/>
              <a:t>3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855643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4: A Spanish Province, </a:t>
            </a:r>
            <a:br>
              <a:rPr lang="en-US" dirty="0" smtClean="0"/>
            </a:br>
            <a:r>
              <a:rPr lang="en-US" dirty="0" smtClean="0"/>
              <a:t>1783-1798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What terms do I need to know? </a:t>
            </a:r>
          </a:p>
          <a:p>
            <a:pPr lvl="1"/>
            <a:r>
              <a:rPr lang="en-US" dirty="0" smtClean="0"/>
              <a:t>militia</a:t>
            </a:r>
          </a:p>
          <a:p>
            <a:pPr lvl="1"/>
            <a:r>
              <a:rPr lang="en-US" dirty="0" smtClean="0"/>
              <a:t>Treaty of San Lorenzo</a:t>
            </a:r>
          </a:p>
          <a:p>
            <a:pPr lvl="1"/>
            <a:r>
              <a:rPr lang="en-US" dirty="0" smtClean="0"/>
              <a:t>right of deposit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30583"/>
            <a:ext cx="2133600" cy="365125"/>
          </a:xfrm>
        </p:spPr>
        <p:txBody>
          <a:bodyPr/>
          <a:lstStyle/>
          <a:p>
            <a:pPr algn="r"/>
            <a:fld id="{5B75B92E-C504-4F72-91D6-D83D77D1C380}" type="slidenum">
              <a:rPr lang="en-US" sz="1200" smtClean="0">
                <a:solidFill>
                  <a:prstClr val="white"/>
                </a:solidFill>
                <a:latin typeface="Calibri"/>
              </a:rPr>
              <a:pPr algn="r"/>
              <a:t>4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6331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80010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The Natchez District experienced growth and prosperity under Spanish control.</a:t>
            </a:r>
          </a:p>
          <a:p>
            <a:r>
              <a:rPr lang="en-US" dirty="0" smtClean="0"/>
              <a:t>Spain was a Catholic nation, but Jews and Protestants were guaranteed religious freedom by the Spanish government.</a:t>
            </a:r>
          </a:p>
          <a:p>
            <a:r>
              <a:rPr lang="en-US" dirty="0" smtClean="0"/>
              <a:t>The majority of the Natchez District population spoke English rather than Spanish.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20360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371601"/>
            <a:ext cx="81534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Manuel </a:t>
            </a:r>
            <a:r>
              <a:rPr lang="en-US" dirty="0" err="1" smtClean="0"/>
              <a:t>Gayoso</a:t>
            </a:r>
            <a:r>
              <a:rPr lang="en-US" dirty="0" smtClean="0"/>
              <a:t> de </a:t>
            </a:r>
            <a:r>
              <a:rPr lang="en-US" dirty="0" err="1" smtClean="0"/>
              <a:t>Lemos</a:t>
            </a:r>
            <a:r>
              <a:rPr lang="en-US" dirty="0" smtClean="0"/>
              <a:t> was appointed governor of the Natchez District in 1789.</a:t>
            </a:r>
          </a:p>
          <a:p>
            <a:r>
              <a:rPr lang="en-US" dirty="0" err="1" smtClean="0"/>
              <a:t>Gayoso</a:t>
            </a:r>
            <a:r>
              <a:rPr lang="en-US" dirty="0" smtClean="0"/>
              <a:t> ruled wisely and had the respect and cooperation of its citizens.</a:t>
            </a:r>
          </a:p>
          <a:p>
            <a:r>
              <a:rPr lang="en-US" dirty="0" err="1" smtClean="0"/>
              <a:t>Gayoso</a:t>
            </a:r>
            <a:r>
              <a:rPr lang="en-US" dirty="0" smtClean="0"/>
              <a:t> became famous for parties and festivities held at his mansion.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Governor Manuel </a:t>
            </a:r>
            <a:r>
              <a:rPr lang="en-US" dirty="0" err="1" smtClean="0"/>
              <a:t>Gayoso</a:t>
            </a:r>
            <a:r>
              <a:rPr lang="en-US" dirty="0" smtClean="0"/>
              <a:t> de </a:t>
            </a:r>
            <a:r>
              <a:rPr lang="en-US" dirty="0" err="1" smtClean="0"/>
              <a:t>Lemos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945700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3058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Fort Rosalie was falling apart when </a:t>
            </a:r>
            <a:r>
              <a:rPr lang="en-US" dirty="0" err="1" smtClean="0"/>
              <a:t>Gayoso</a:t>
            </a:r>
            <a:r>
              <a:rPr lang="en-US" dirty="0" smtClean="0"/>
              <a:t> came to Natchez.</a:t>
            </a:r>
          </a:p>
          <a:p>
            <a:r>
              <a:rPr lang="en-US" dirty="0" smtClean="0"/>
              <a:t>Instead of repairing Fort Rosalie, </a:t>
            </a:r>
            <a:r>
              <a:rPr lang="en-US" dirty="0" err="1" smtClean="0"/>
              <a:t>Gayoso</a:t>
            </a:r>
            <a:r>
              <a:rPr lang="en-US" dirty="0" smtClean="0"/>
              <a:t> decided to build several new forts.</a:t>
            </a:r>
          </a:p>
          <a:p>
            <a:r>
              <a:rPr lang="en-US" dirty="0" smtClean="0"/>
              <a:t>Fort Nogales was built in Vicksburg in 1795 and a fort on Chickasaw Bluffs was built the same year.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Spanish Forts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4618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Population growth in the Natchez District kept up with economic development.</a:t>
            </a:r>
          </a:p>
          <a:p>
            <a:r>
              <a:rPr lang="en-US" dirty="0" smtClean="0"/>
              <a:t>As cotton culture increased, the Spanish encouraged settlers to bring their slaves to the Natchez District; additional land grants were given to slave owners.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Population Increase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3182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83058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Rumors of a slave revolt spread throughout the Natchez District in 1795.</a:t>
            </a:r>
          </a:p>
          <a:p>
            <a:r>
              <a:rPr lang="en-US" dirty="0" smtClean="0"/>
              <a:t>The supposed revolt slave leaders were arrested and killed.</a:t>
            </a:r>
          </a:p>
          <a:p>
            <a:r>
              <a:rPr lang="en-US" dirty="0" smtClean="0"/>
              <a:t>Rumors of the specific slave revolt were ended, but several rumors continued throughout the period of slavery, keeping the Southern whites fearful.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Slave Revolt in 1795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4272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457</Words>
  <Application>Microsoft Macintosh PowerPoint</Application>
  <PresentationFormat>On-screen Show (4:3)</PresentationFormat>
  <Paragraphs>45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1_Office Theme</vt:lpstr>
      <vt:lpstr>2_Office Theme</vt:lpstr>
      <vt:lpstr>Office Theme</vt:lpstr>
      <vt:lpstr>PowerPoint Presentation</vt:lpstr>
      <vt:lpstr>PowerPoint Presentation</vt:lpstr>
      <vt:lpstr>Section 4: A Spanish Province,  1783-1798</vt:lpstr>
      <vt:lpstr>Section 4: A Spanish Province,  1783-1798</vt:lpstr>
      <vt:lpstr>Introduction</vt:lpstr>
      <vt:lpstr>Governor Manuel Gayoso de Lemos</vt:lpstr>
      <vt:lpstr>Spanish Forts</vt:lpstr>
      <vt:lpstr>Population Increase</vt:lpstr>
      <vt:lpstr>Slave Revolt in 1795</vt:lpstr>
      <vt:lpstr>America Acquires Mississippi</vt:lpstr>
      <vt:lpstr>PowerPoint Presentation</vt:lpstr>
    </vt:vector>
  </TitlesOfParts>
  <Company>clairmont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marion  lankford</dc:creator>
  <cp:lastModifiedBy>marion  lankford</cp:lastModifiedBy>
  <cp:revision>1</cp:revision>
  <dcterms:created xsi:type="dcterms:W3CDTF">2019-09-27T18:25:05Z</dcterms:created>
  <dcterms:modified xsi:type="dcterms:W3CDTF">2019-09-27T18:26:10Z</dcterms:modified>
</cp:coreProperties>
</file>