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2" r:id="rId3"/>
    <p:sldId id="293" r:id="rId4"/>
    <p:sldId id="294" r:id="rId5"/>
    <p:sldId id="295" r:id="rId6"/>
    <p:sldId id="296" r:id="rId7"/>
    <p:sldId id="291"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5" d="100"/>
          <a:sy n="65" d="100"/>
        </p:scale>
        <p:origin x="13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451579"/>
            <a:ext cx="9141246" cy="1446550"/>
          </a:xfrm>
          <a:prstGeom prst="rect">
            <a:avLst/>
          </a:prstGeom>
          <a:solidFill>
            <a:srgbClr val="DCE6F2">
              <a:alpha val="32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smtClean="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smtClean="0">
                <a:ln w="3175">
                  <a:solidFill>
                    <a:schemeClr val="tx1"/>
                  </a:solidFill>
                </a:ln>
              </a:rPr>
              <a:t>OVERVIEW</a:t>
            </a:r>
            <a:endParaRPr sz="4400" b="1" dirty="0">
              <a:ln w="3175">
                <a:solidFill>
                  <a:schemeClr val="tx1"/>
                </a:solidFill>
              </a:ln>
            </a:endParaRP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67812" cy="1777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8" name="Rectangle 3"/>
          <p:cNvSpPr txBox="1">
            <a:spLocks noChangeArrowheads="1"/>
          </p:cNvSpPr>
          <p:nvPr/>
        </p:nvSpPr>
        <p:spPr>
          <a:xfrm>
            <a:off x="0" y="1042219"/>
            <a:ext cx="8763000" cy="547115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hangingPunct="1">
              <a:buFont typeface="Arial" panose="020B0604020202020204" pitchFamily="34" charset="0"/>
              <a:buChar char="•"/>
            </a:pPr>
            <a:r>
              <a:rPr lang="en-US" dirty="0" smtClean="0"/>
              <a:t>The goal of the Smart Skills presentations is to promote mastery of a skill and further support the standards.</a:t>
            </a:r>
          </a:p>
          <a:p>
            <a:pPr hangingPunct="1">
              <a:buFont typeface="Arial" panose="020B0604020202020204" pitchFamily="34" charset="0"/>
              <a:buChar char="•"/>
            </a:pPr>
            <a:r>
              <a:rPr lang="en-US" dirty="0" smtClean="0"/>
              <a:t>The questions promote higher order thinking (interpreting, analyzing, formulating, determining, etc.).</a:t>
            </a:r>
          </a:p>
          <a:p>
            <a:pPr hangingPunct="1">
              <a:buFont typeface="Arial" panose="020B0604020202020204" pitchFamily="34" charset="0"/>
              <a:buChar char="•"/>
            </a:pPr>
            <a:r>
              <a:rPr lang="en-US" dirty="0" smtClean="0"/>
              <a:t>By using these questions to begin a lesson, students will be guaranteed work in essential skills throughout the year. For example: </a:t>
            </a:r>
            <a:r>
              <a:rPr lang="en-US" b="1" dirty="0" smtClean="0"/>
              <a:t>5 minutes a day</a:t>
            </a:r>
            <a:r>
              <a:rPr lang="en-US" dirty="0" smtClean="0"/>
              <a:t>, 5 days a week, for seven weeks each skill equals to </a:t>
            </a:r>
            <a:r>
              <a:rPr lang="en-US" b="1" dirty="0" smtClean="0"/>
              <a:t>2 ½ class periods</a:t>
            </a:r>
            <a:r>
              <a:rPr lang="en-US" dirty="0" smtClean="0"/>
              <a:t> devoted to </a:t>
            </a:r>
            <a:r>
              <a:rPr lang="en-US" b="1" dirty="0" smtClean="0"/>
              <a:t>each skill </a:t>
            </a:r>
            <a:r>
              <a:rPr lang="en-US" dirty="0" smtClean="0"/>
              <a:t>per year. </a:t>
            </a:r>
          </a:p>
          <a:p>
            <a:pPr lvl="1" hangingPunct="1"/>
            <a:endParaRPr lang="en-US" sz="1900" dirty="0" smtClean="0"/>
          </a:p>
        </p:txBody>
      </p:sp>
      <p:sp>
        <p:nvSpPr>
          <p:cNvPr id="10"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Overview</a:t>
            </a:r>
            <a:endParaRPr dirty="0"/>
          </a:p>
        </p:txBody>
      </p:sp>
    </p:spTree>
    <p:extLst>
      <p:ext uri="{BB962C8B-B14F-4D97-AF65-F5344CB8AC3E}">
        <p14:creationId xmlns:p14="http://schemas.microsoft.com/office/powerpoint/2010/main" val="1960335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7" name="Title 3"/>
          <p:cNvSpPr>
            <a:spLocks noGrp="1"/>
          </p:cNvSpPr>
          <p:nvPr>
            <p:ph type="title"/>
          </p:nvPr>
        </p:nvSpPr>
        <p:spPr>
          <a:xfrm>
            <a:off x="457200" y="31955"/>
            <a:ext cx="8229600" cy="1143000"/>
          </a:xfrm>
        </p:spPr>
        <p:txBody>
          <a:bodyPr/>
          <a:lstStyle/>
          <a:p>
            <a:pPr eaLnBrk="1" hangingPunct="1"/>
            <a:r>
              <a:rPr lang="en-US" dirty="0" smtClean="0"/>
              <a:t>How to Use the System</a:t>
            </a:r>
          </a:p>
        </p:txBody>
      </p:sp>
      <p:sp>
        <p:nvSpPr>
          <p:cNvPr id="8" name="Content Placeholder 4"/>
          <p:cNvSpPr txBox="1">
            <a:spLocks/>
          </p:cNvSpPr>
          <p:nvPr/>
        </p:nvSpPr>
        <p:spPr>
          <a:xfrm>
            <a:off x="152400" y="1142999"/>
            <a:ext cx="8991600" cy="5912205"/>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2" indent="-342900" hangingPunct="1">
              <a:lnSpc>
                <a:spcPct val="90000"/>
              </a:lnSpc>
              <a:buFont typeface="Arial" panose="020B0604020202020204" pitchFamily="34" charset="0"/>
              <a:buChar char="•"/>
            </a:pPr>
            <a:r>
              <a:rPr lang="en-US" sz="2200" dirty="0" smtClean="0"/>
              <a:t>Simply follow the weeks 1-35 as shown in the chart on slide 4. For week one, use presentation file W1_M01 (Week 1, Map 1). Maps will be the focus again in weeks 6, 11, 16, 21, 26, and 31. </a:t>
            </a:r>
          </a:p>
          <a:p>
            <a:pPr marL="342900" lvl="2" indent="-342900" hangingPunct="1">
              <a:lnSpc>
                <a:spcPct val="90000"/>
              </a:lnSpc>
              <a:buFont typeface="Arial" panose="020B0604020202020204" pitchFamily="34" charset="0"/>
              <a:buChar char="•"/>
            </a:pPr>
            <a:r>
              <a:rPr lang="en-US" sz="2200" dirty="0" smtClean="0"/>
              <a:t>Each day of the week uses the same presentation. The slide days are marked and the answers are in the Notes section of the slide. Answers and discussion should take no more than five minutes. </a:t>
            </a:r>
          </a:p>
          <a:p>
            <a:pPr marL="342900" lvl="2" indent="-342900" hangingPunct="1">
              <a:lnSpc>
                <a:spcPct val="90000"/>
              </a:lnSpc>
              <a:buFont typeface="Arial" panose="020B0604020202020204" pitchFamily="34" charset="0"/>
              <a:buChar char="•"/>
            </a:pPr>
            <a:r>
              <a:rPr lang="en-US" sz="2200" dirty="0" smtClean="0"/>
              <a:t>As the week progresses, the D.O.K. level increases. By Friday, the students are challenged with higher level questions. </a:t>
            </a:r>
          </a:p>
          <a:p>
            <a:pPr marL="342900" lvl="2" indent="-342900" hangingPunct="1">
              <a:lnSpc>
                <a:spcPct val="90000"/>
              </a:lnSpc>
              <a:buFont typeface="Arial" panose="020B0604020202020204" pitchFamily="34" charset="0"/>
              <a:buChar char="•"/>
            </a:pPr>
            <a:r>
              <a:rPr lang="en-US" sz="2200" dirty="0" smtClean="0"/>
              <a:t>The chart on slide 4 shows the progression: </a:t>
            </a:r>
          </a:p>
          <a:p>
            <a:pPr lvl="2" hangingPunct="1">
              <a:lnSpc>
                <a:spcPct val="90000"/>
              </a:lnSpc>
              <a:buFont typeface="Courier New" panose="02070309020205020404" pitchFamily="49" charset="0"/>
              <a:buChar char="o"/>
            </a:pPr>
            <a:r>
              <a:rPr lang="en-US" sz="2200" dirty="0" smtClean="0"/>
              <a:t>Maps </a:t>
            </a:r>
          </a:p>
          <a:p>
            <a:pPr lvl="2" hangingPunct="1">
              <a:lnSpc>
                <a:spcPct val="90000"/>
              </a:lnSpc>
              <a:buFont typeface="Courier New" panose="02070309020205020404" pitchFamily="49" charset="0"/>
              <a:buChar char="o"/>
            </a:pPr>
            <a:r>
              <a:rPr lang="en-US" sz="2200" dirty="0" smtClean="0"/>
              <a:t>Charts and Graphs</a:t>
            </a:r>
          </a:p>
          <a:p>
            <a:pPr lvl="2" hangingPunct="1">
              <a:lnSpc>
                <a:spcPct val="90000"/>
              </a:lnSpc>
              <a:buFont typeface="Courier New" panose="02070309020205020404" pitchFamily="49" charset="0"/>
              <a:buChar char="o"/>
            </a:pPr>
            <a:r>
              <a:rPr lang="en-US" sz="2200" dirty="0" smtClean="0"/>
              <a:t>Analyzing Artifacts and Documents</a:t>
            </a:r>
          </a:p>
          <a:p>
            <a:pPr lvl="2" hangingPunct="1">
              <a:lnSpc>
                <a:spcPct val="90000"/>
              </a:lnSpc>
              <a:buFont typeface="Courier New" panose="02070309020205020404" pitchFamily="49" charset="0"/>
              <a:buChar char="o"/>
            </a:pPr>
            <a:r>
              <a:rPr lang="en-US" sz="2200" dirty="0" smtClean="0"/>
              <a:t>Timelines</a:t>
            </a:r>
          </a:p>
          <a:p>
            <a:pPr lvl="2" hangingPunct="1">
              <a:lnSpc>
                <a:spcPct val="90000"/>
              </a:lnSpc>
              <a:buFont typeface="Courier New" panose="02070309020205020404" pitchFamily="49" charset="0"/>
              <a:buChar char="o"/>
            </a:pPr>
            <a:r>
              <a:rPr lang="en-US" sz="2200" dirty="0" smtClean="0"/>
              <a:t>Political Cartoons</a:t>
            </a:r>
          </a:p>
        </p:txBody>
      </p:sp>
    </p:spTree>
    <p:extLst>
      <p:ext uri="{BB962C8B-B14F-4D97-AF65-F5344CB8AC3E}">
        <p14:creationId xmlns:p14="http://schemas.microsoft.com/office/powerpoint/2010/main" val="10705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graphicFrame>
        <p:nvGraphicFramePr>
          <p:cNvPr id="7" name="Group 87"/>
          <p:cNvGraphicFramePr>
            <a:graphicFrameLocks noGrp="1"/>
          </p:cNvGraphicFramePr>
          <p:nvPr>
            <p:extLst>
              <p:ext uri="{D42A27DB-BD31-4B8C-83A1-F6EECF244321}">
                <p14:modId xmlns:p14="http://schemas.microsoft.com/office/powerpoint/2010/main" val="65394848"/>
              </p:ext>
            </p:extLst>
          </p:nvPr>
        </p:nvGraphicFramePr>
        <p:xfrm>
          <a:off x="533400" y="609600"/>
          <a:ext cx="7848600" cy="5559536"/>
        </p:xfrm>
        <a:graphic>
          <a:graphicData uri="http://schemas.openxmlformats.org/drawingml/2006/table">
            <a:tbl>
              <a:tblPr/>
              <a:tblGrid>
                <a:gridCol w="1570038">
                  <a:extLst>
                    <a:ext uri="{9D8B030D-6E8A-4147-A177-3AD203B41FA5}">
                      <a16:colId xmlns:a16="http://schemas.microsoft.com/office/drawing/2014/main" val="20000"/>
                    </a:ext>
                  </a:extLst>
                </a:gridCol>
                <a:gridCol w="1570037">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gridCol w="1570038">
                  <a:extLst>
                    <a:ext uri="{9D8B030D-6E8A-4147-A177-3AD203B41FA5}">
                      <a16:colId xmlns:a16="http://schemas.microsoft.com/office/drawing/2014/main" val="20003"/>
                    </a:ext>
                  </a:extLst>
                </a:gridCol>
                <a:gridCol w="1570037">
                  <a:extLst>
                    <a:ext uri="{9D8B030D-6E8A-4147-A177-3AD203B41FA5}">
                      <a16:colId xmlns:a16="http://schemas.microsoft.com/office/drawing/2014/main" val="20004"/>
                    </a:ext>
                  </a:extLst>
                </a:gridCol>
              </a:tblGrid>
              <a:tr h="69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Map/ Globe Skills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Charts/ Graphs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Analyzing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Artifacts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Timelines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Political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Cartoons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0"/>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G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1"/>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G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2"/>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 G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3"/>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 G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4"/>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 G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5"/>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 G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6"/>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 G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7"/>
                  </a:ext>
                </a:extLst>
              </a:tr>
            </a:tbl>
          </a:graphicData>
        </a:graphic>
      </p:graphicFrame>
      <p:cxnSp>
        <p:nvCxnSpPr>
          <p:cNvPr id="8" name="Straight Arrow Connector 7"/>
          <p:cNvCxnSpPr/>
          <p:nvPr/>
        </p:nvCxnSpPr>
        <p:spPr>
          <a:xfrm>
            <a:off x="1676400" y="306388"/>
            <a:ext cx="54864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328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Thursday</a:t>
            </a:r>
            <a:endParaRPr dirty="0"/>
          </a:p>
        </p:txBody>
      </p:sp>
      <p:sp>
        <p:nvSpPr>
          <p:cNvPr id="69" name="Shape 69"/>
          <p:cNvSpPr>
            <a:spLocks noGrp="1"/>
          </p:cNvSpPr>
          <p:nvPr>
            <p:ph type="body" idx="1"/>
          </p:nvPr>
        </p:nvSpPr>
        <p:spPr>
          <a:xfrm>
            <a:off x="457200" y="5465852"/>
            <a:ext cx="8229600" cy="660311"/>
          </a:xfrm>
          <a:prstGeom prst="rect">
            <a:avLst/>
          </a:prstGeom>
        </p:spPr>
        <p:txBody>
          <a:bodyPr>
            <a:normAutofit/>
          </a:bodyPr>
          <a:lstStyle/>
          <a:p>
            <a:pPr marL="0" lvl="1" indent="0">
              <a:lnSpc>
                <a:spcPct val="100000"/>
              </a:lnSpc>
              <a:buNone/>
            </a:pPr>
            <a:r>
              <a:rPr lang="en-US" sz="1600" dirty="0" smtClean="0"/>
              <a:t>Question here</a:t>
            </a:r>
            <a:r>
              <a:rPr lang="mr-IN" sz="1600" dirty="0" smtClean="0"/>
              <a:t>…</a:t>
            </a:r>
            <a:endParaRPr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extLst>
      <p:ext uri="{BB962C8B-B14F-4D97-AF65-F5344CB8AC3E}">
        <p14:creationId xmlns:p14="http://schemas.microsoft.com/office/powerpoint/2010/main" val="512052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Friday</a:t>
            </a:r>
            <a:endParaRPr dirty="0"/>
          </a:p>
        </p:txBody>
      </p:sp>
      <p:sp>
        <p:nvSpPr>
          <p:cNvPr id="69" name="Shape 69"/>
          <p:cNvSpPr>
            <a:spLocks noGrp="1"/>
          </p:cNvSpPr>
          <p:nvPr>
            <p:ph type="body" idx="1"/>
          </p:nvPr>
        </p:nvSpPr>
        <p:spPr>
          <a:xfrm>
            <a:off x="457200" y="5465852"/>
            <a:ext cx="8229600" cy="660311"/>
          </a:xfrm>
          <a:prstGeom prst="rect">
            <a:avLst/>
          </a:prstGeom>
        </p:spPr>
        <p:txBody>
          <a:bodyPr>
            <a:normAutofit/>
          </a:bodyPr>
          <a:lstStyle/>
          <a:p>
            <a:pPr marL="0" lvl="1" indent="0">
              <a:lnSpc>
                <a:spcPct val="100000"/>
              </a:lnSpc>
              <a:buNone/>
            </a:pPr>
            <a:r>
              <a:rPr lang="en-US" sz="1600" dirty="0" smtClean="0"/>
              <a:t>Question here</a:t>
            </a:r>
            <a:r>
              <a:rPr lang="mr-IN" sz="1600" dirty="0" smtClean="0"/>
              <a:t>…</a:t>
            </a:r>
            <a:endParaRPr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extLst>
      <p:ext uri="{BB962C8B-B14F-4D97-AF65-F5344CB8AC3E}">
        <p14:creationId xmlns:p14="http://schemas.microsoft.com/office/powerpoint/2010/main" val="708608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0" r="-70000"/>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450500" y="6528117"/>
            <a:ext cx="312500"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207" name="Shape 207"/>
          <p:cNvSpPr/>
          <p:nvPr/>
        </p:nvSpPr>
        <p:spPr>
          <a:xfrm>
            <a:off x="311650" y="5542756"/>
            <a:ext cx="7924800" cy="7386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FFFFFF"/>
                </a:solidFill>
              </a:defRPr>
            </a:pPr>
            <a:r>
              <a:rPr dirty="0"/>
              <a:t>Image Credits</a:t>
            </a:r>
          </a:p>
          <a:p>
            <a:pPr>
              <a:defRPr sz="1200">
                <a:solidFill>
                  <a:srgbClr val="FFFFFF"/>
                </a:solidFill>
              </a:defRPr>
            </a:pPr>
            <a:endParaRPr dirty="0"/>
          </a:p>
          <a:p>
            <a:pPr>
              <a:defRPr sz="1200">
                <a:solidFill>
                  <a:srgbClr val="FFFFFF"/>
                </a:solidFill>
              </a:defRPr>
            </a:pPr>
            <a:r>
              <a:rPr dirty="0"/>
              <a:t>Title Slide: Public Doman, Wikimedia Commons; </a:t>
            </a:r>
            <a:r>
              <a:rPr dirty="0" smtClean="0"/>
              <a:t>End </a:t>
            </a:r>
            <a:r>
              <a:rPr dirty="0"/>
              <a:t>Slide: Reginald Lankford, Clairmont </a:t>
            </a:r>
            <a:r>
              <a:rPr dirty="0" smtClean="0"/>
              <a:t>Pr</a:t>
            </a:r>
            <a:r>
              <a:rPr lang="en-US" dirty="0" smtClean="0"/>
              <a:t>ess</a:t>
            </a:r>
            <a:endParaRPr dirty="0"/>
          </a:p>
        </p:txBody>
      </p:sp>
      <p:sp>
        <p:nvSpPr>
          <p:cNvPr id="208" name="Shape 208"/>
          <p:cNvSpPr/>
          <p:nvPr/>
        </p:nvSpPr>
        <p:spPr>
          <a:xfrm>
            <a:off x="7086600" y="6172200"/>
            <a:ext cx="2057400" cy="218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rPr dirty="0"/>
              <a:t>Shown here: </a:t>
            </a:r>
            <a:r>
              <a:rPr lang="en-US" dirty="0" smtClean="0"/>
              <a:t>Manteo</a:t>
            </a:r>
            <a:r>
              <a:rPr dirty="0" smtClean="0"/>
              <a:t>, </a:t>
            </a:r>
            <a:r>
              <a:rPr dirty="0"/>
              <a:t>NC</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08"/>
                                        </p:tgtEl>
                                        <p:attrNameLst>
                                          <p:attrName>style.visibility</p:attrName>
                                        </p:attrNameLst>
                                      </p:cBhvr>
                                      <p:to>
                                        <p:strVal val="visible"/>
                                      </p:to>
                                    </p:set>
                                    <p:animEffect transition="in" filter="dissolve">
                                      <p:cBhvr>
                                        <p:cTn id="1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P spid="208" grpId="2"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443</Words>
  <Application>Microsoft Office PowerPoint</Application>
  <PresentationFormat>On-screen Show (4:3)</PresentationFormat>
  <Paragraphs>109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Trebuchet MS</vt:lpstr>
      <vt:lpstr>Wingdings</vt:lpstr>
      <vt:lpstr>Office Theme</vt:lpstr>
      <vt:lpstr>PowerPoint Presentation</vt:lpstr>
      <vt:lpstr>Overview</vt:lpstr>
      <vt:lpstr>How to Use the System</vt:lpstr>
      <vt:lpstr>PowerPoint Presentation</vt:lpstr>
      <vt:lpstr>Thursday</vt:lpstr>
      <vt:lpstr>Friday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Emmett</dc:creator>
  <cp:lastModifiedBy>Mullins, Emmett</cp:lastModifiedBy>
  <cp:revision>7</cp:revision>
  <dcterms:modified xsi:type="dcterms:W3CDTF">2017-03-02T03:01:36Z</dcterms:modified>
</cp:coreProperties>
</file>