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0" r:id="rId3"/>
    <p:sldId id="258" r:id="rId4"/>
    <p:sldId id="268" r:id="rId5"/>
    <p:sldId id="355" r:id="rId6"/>
    <p:sldId id="265" r:id="rId7"/>
    <p:sldId id="356" r:id="rId8"/>
    <p:sldId id="324" r:id="rId9"/>
    <p:sldId id="270" r:id="rId10"/>
    <p:sldId id="276" r:id="rId11"/>
    <p:sldId id="357" r:id="rId12"/>
    <p:sldId id="327" r:id="rId13"/>
    <p:sldId id="326" r:id="rId14"/>
    <p:sldId id="325" r:id="rId15"/>
    <p:sldId id="275" r:id="rId16"/>
    <p:sldId id="331" r:id="rId17"/>
    <p:sldId id="330" r:id="rId18"/>
    <p:sldId id="329" r:id="rId19"/>
    <p:sldId id="334" r:id="rId20"/>
    <p:sldId id="333" r:id="rId21"/>
    <p:sldId id="332" r:id="rId22"/>
    <p:sldId id="306" r:id="rId23"/>
    <p:sldId id="307" r:id="rId24"/>
    <p:sldId id="340" r:id="rId25"/>
    <p:sldId id="339" r:id="rId26"/>
    <p:sldId id="337" r:id="rId27"/>
    <p:sldId id="336" r:id="rId28"/>
    <p:sldId id="343" r:id="rId29"/>
    <p:sldId id="342" r:id="rId30"/>
    <p:sldId id="341" r:id="rId31"/>
    <p:sldId id="345" r:id="rId32"/>
    <p:sldId id="346" r:id="rId33"/>
    <p:sldId id="347" r:id="rId34"/>
    <p:sldId id="354" r:id="rId35"/>
    <p:sldId id="353" r:id="rId36"/>
    <p:sldId id="352" r:id="rId37"/>
    <p:sldId id="351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6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southwest/refuges/oklahoma/saltplain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hyperlink" Target="http://www.travelok.com/listings/view.profile/id.4581" TargetMode="External"/><Relationship Id="rId4" Type="http://schemas.openxmlformats.org/officeDocument/2006/relationships/hyperlink" Target="http://www.travelok.com/listings/view.profile/id.64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southwest/refuges/oklahoma/wichitamountain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5.jpeg"/><Relationship Id="rId4" Type="http://schemas.openxmlformats.org/officeDocument/2006/relationships/hyperlink" Target="https://medicinepark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tapr/index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://www.woolaro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chic/index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ok.com/listings/view.profile/id.582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32.xml"/><Relationship Id="rId5" Type="http://schemas.openxmlformats.org/officeDocument/2006/relationships/image" Target="../media/image7.jpeg"/><Relationship Id="rId10" Type="http://schemas.openxmlformats.org/officeDocument/2006/relationships/slide" Target="slide22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Where in the World is Oklahoma?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Geographic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erosion</a:t>
            </a:r>
          </a:p>
          <a:p>
            <a:pPr lvl="1"/>
            <a:r>
              <a:rPr lang="en-US" dirty="0"/>
              <a:t>basin</a:t>
            </a:r>
          </a:p>
          <a:p>
            <a:pPr lvl="1"/>
            <a:r>
              <a:rPr lang="en-US" dirty="0"/>
              <a:t>topography</a:t>
            </a:r>
          </a:p>
          <a:p>
            <a:pPr lvl="1"/>
            <a:r>
              <a:rPr lang="en-US" dirty="0"/>
              <a:t>mesa</a:t>
            </a:r>
          </a:p>
          <a:p>
            <a:pPr lvl="1"/>
            <a:r>
              <a:rPr lang="en-US" dirty="0"/>
              <a:t>butte</a:t>
            </a:r>
          </a:p>
          <a:p>
            <a:pPr lvl="1"/>
            <a:r>
              <a:rPr lang="en-US" dirty="0"/>
              <a:t>ecosystem</a:t>
            </a:r>
          </a:p>
          <a:p>
            <a:pPr lvl="1"/>
            <a:r>
              <a:rPr lang="en-US" dirty="0"/>
              <a:t>plateau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Section 2: Geographic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243013"/>
            <a:ext cx="72469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8382000" y="59436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562600" cy="4724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Panhandle and land along part of the western border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Black Mesa in Cimarron County formed by prehistoric volcano eruption in southeastern Colorado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Antelope Hills rise in gypsum peaks south of the Canadian River.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Region favored by stargazers due to lack of electric lights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Wildlife: quail, dove, duck, wild turkey, pheasant, deer, elk, antelope, and prairie dog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Lake Optima and Beaver Dunes State Park: great recreational opportunities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Guymon: largest city in the region</a:t>
            </a:r>
          </a:p>
          <a:p>
            <a:pPr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</a:pPr>
            <a:r>
              <a:rPr lang="en-US" sz="8800" dirty="0"/>
              <a:t>Major economic producers: cattle, hog feed lots, farming, ranching, petroleum &amp; natural gas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Black mes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2651522" cy="353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High Plains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9530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marker in Black Mesa State Park and Nature Preserve marks the state’s highest point.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7696" y="6172569"/>
            <a:ext cx="14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hlinkClick r:id="rId4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Gypsum Hills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The hills cover a large area from the Kansas border to the southwestern corner of the state.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Features are a result of the evaporation of ancient seas. 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The a</a:t>
            </a:r>
            <a:r>
              <a:rPr lang="en-US" sz="11200" dirty="0"/>
              <a:t>rea named for the white gypsum buttes.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Springs and caves found in the region include the Alabaster Caverns and Selman Bat Cave.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Rich soils produce winter wheat, hay, alfalfa, soybeans, &amp; cotton.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Cattle are the primary livestock.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11200" dirty="0">
                <a:solidFill>
                  <a:srgbClr val="080808"/>
                </a:solidFill>
              </a:rPr>
              <a:t>Oil and natural gas are in many areas.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Red Bed Plains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/>
              <a:t>Red-orange shale and clay soil partly formed from ancient shallow seas; salt deposits were left when the seas evaporated.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/>
              <a:t>State rock: the </a:t>
            </a:r>
            <a:r>
              <a:rPr lang="en-US" sz="4000" i="1" dirty="0"/>
              <a:t>rose rock</a:t>
            </a:r>
            <a:r>
              <a:rPr lang="en-US" sz="4000" dirty="0"/>
              <a:t> is found near Noble.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>
                <a:hlinkClick r:id="rId3"/>
              </a:rPr>
              <a:t>The Great Salt Plains National Wildlife Refuge</a:t>
            </a:r>
            <a:r>
              <a:rPr lang="en-US" sz="4000" dirty="0"/>
              <a:t>: only place in the world one can dig for hourglass </a:t>
            </a:r>
            <a:r>
              <a:rPr lang="en-US" sz="4000" dirty="0" err="1"/>
              <a:t>selenite</a:t>
            </a:r>
            <a:r>
              <a:rPr lang="en-US" sz="4000" dirty="0"/>
              <a:t> crystals; </a:t>
            </a:r>
            <a:r>
              <a:rPr lang="en-US" sz="4000" dirty="0">
                <a:solidFill>
                  <a:srgbClr val="080808"/>
                </a:solidFill>
              </a:rPr>
              <a:t>a major resting site for thousands of migratory birds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>
                <a:solidFill>
                  <a:srgbClr val="080808"/>
                </a:solidFill>
                <a:hlinkClick r:id="rId4"/>
              </a:rPr>
              <a:t>Roman Nose State Park</a:t>
            </a:r>
            <a:r>
              <a:rPr lang="en-US" sz="4000" dirty="0">
                <a:solidFill>
                  <a:srgbClr val="080808"/>
                </a:solidFill>
              </a:rPr>
              <a:t>: once a Cheyenne campground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>
                <a:solidFill>
                  <a:srgbClr val="080808"/>
                </a:solidFill>
                <a:hlinkClick r:id="rId5"/>
              </a:rPr>
              <a:t>Little Sahara State Park</a:t>
            </a:r>
            <a:r>
              <a:rPr lang="en-US" sz="4000" dirty="0">
                <a:solidFill>
                  <a:srgbClr val="080808"/>
                </a:solidFill>
              </a:rPr>
              <a:t>: over 1,600 acres of sand dunes ranging from 25 – 75 feet high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>
                <a:solidFill>
                  <a:srgbClr val="080808"/>
                </a:solidFill>
              </a:rPr>
              <a:t>Fertile soil ideal for growing wheat, hay, peanuts, and cotton – grasslands for cattle and horses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/>
              <a:t>Oil and natural gas wells dot the countryside.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r>
              <a:rPr lang="en-US" sz="4000" dirty="0"/>
              <a:t>Oklahoma City: state’s largest city (532,517)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6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791200" cy="6172200"/>
          </a:xfrm>
        </p:spPr>
        <p:txBody>
          <a:bodyPr>
            <a:normAutofit fontScale="475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500 million years ago mountains began to form from ancient lava flows.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Peaks are now eroded by climatic forces.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Huge granite boulders are popular for rock climbing. 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The </a:t>
            </a:r>
            <a:r>
              <a:rPr lang="en-US" sz="4600" dirty="0">
                <a:solidFill>
                  <a:srgbClr val="080808"/>
                </a:solidFill>
                <a:hlinkClick r:id="rId3"/>
              </a:rPr>
              <a:t>Wichita Mountains Wildlife Refuge</a:t>
            </a:r>
            <a:r>
              <a:rPr lang="en-US" sz="4600" dirty="0">
                <a:solidFill>
                  <a:srgbClr val="080808"/>
                </a:solidFill>
              </a:rPr>
              <a:t> was set aside from the Comanche-Kiowa-Apache Reservation in 1901.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The area around the base of the mountains is a mixed grass prairie.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Home to longhorn cattle, elk, deer, wild turkey, and numerous smaller animals and birds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>
                <a:solidFill>
                  <a:srgbClr val="080808"/>
                </a:solidFill>
              </a:rPr>
              <a:t>The </a:t>
            </a:r>
            <a:r>
              <a:rPr lang="en-US" sz="4600">
                <a:solidFill>
                  <a:srgbClr val="080808"/>
                </a:solidFill>
              </a:rPr>
              <a:t>town </a:t>
            </a:r>
            <a:r>
              <a:rPr lang="en-US" sz="4600">
                <a:solidFill>
                  <a:srgbClr val="080808"/>
                </a:solidFill>
                <a:hlinkClick r:id="rId4"/>
              </a:rPr>
              <a:t> Medicine Park </a:t>
            </a:r>
            <a:r>
              <a:rPr lang="en-US" sz="4600">
                <a:solidFill>
                  <a:srgbClr val="080808"/>
                </a:solidFill>
              </a:rPr>
              <a:t>is </a:t>
            </a:r>
            <a:r>
              <a:rPr lang="en-US" sz="4600" dirty="0">
                <a:solidFill>
                  <a:srgbClr val="080808"/>
                </a:solidFill>
              </a:rPr>
              <a:t>a planned resort of homes and shops made of granite cobblestones.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4600" dirty="0" err="1">
                <a:solidFill>
                  <a:srgbClr val="080808"/>
                </a:solidFill>
              </a:rPr>
              <a:t>Meers</a:t>
            </a:r>
            <a:r>
              <a:rPr lang="en-US" sz="4600" dirty="0">
                <a:solidFill>
                  <a:srgbClr val="080808"/>
                </a:solidFill>
              </a:rPr>
              <a:t> began as a mining camp resulting from stories of gold.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Granite_knob_in_the_Wichita_Mountain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1752" t="1932" r="3630" b="5168"/>
          <a:stretch>
            <a:fillRect/>
          </a:stretch>
        </p:blipFill>
        <p:spPr>
          <a:xfrm>
            <a:off x="6096000" y="1828800"/>
            <a:ext cx="277749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Wichita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6" action="ppaction://hlinksldjump"/>
              </a:rPr>
              <a:t>Regions Map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40386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large granite “knob” in the Wichita Mountains is shaped by forces of erosion.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Sandstone Hills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334000"/>
          </a:xfrm>
        </p:spPr>
        <p:txBody>
          <a:bodyPr>
            <a:normAutofit fontScale="92500" lnSpcReduction="20000"/>
          </a:bodyPr>
          <a:lstStyle/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The </a:t>
            </a:r>
            <a:r>
              <a:rPr lang="en-US" dirty="0" err="1">
                <a:solidFill>
                  <a:srgbClr val="080808"/>
                </a:solidFill>
                <a:hlinkClick r:id="rId3"/>
              </a:rPr>
              <a:t>Tallgrass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 Prairie Preserve</a:t>
            </a:r>
            <a:r>
              <a:rPr lang="en-US" dirty="0">
                <a:solidFill>
                  <a:srgbClr val="080808"/>
                </a:solidFill>
              </a:rPr>
              <a:t>: north of Pawhuska in the Flint Hills, one of North America’s former major ecosystems</a:t>
            </a: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Sandstone and shale are main rocks with sandstone hills up to 400 feet</a:t>
            </a: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Buffalo graze on tall bluestem, Indian grass, and </a:t>
            </a:r>
            <a:r>
              <a:rPr lang="en-US" dirty="0" err="1">
                <a:solidFill>
                  <a:srgbClr val="080808"/>
                </a:solidFill>
              </a:rPr>
              <a:t>switchgrass</a:t>
            </a:r>
            <a:endParaRPr lang="en-US" dirty="0">
              <a:solidFill>
                <a:srgbClr val="080808"/>
              </a:solidFill>
            </a:endParaRP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Oilman, Frank Phillips - responsible for </a:t>
            </a:r>
            <a:r>
              <a:rPr lang="en-US" dirty="0" err="1">
                <a:solidFill>
                  <a:srgbClr val="080808"/>
                </a:solidFill>
                <a:hlinkClick r:id="rId4"/>
              </a:rPr>
              <a:t>Woolaroc</a:t>
            </a:r>
            <a:r>
              <a:rPr lang="en-US" dirty="0">
                <a:solidFill>
                  <a:srgbClr val="080808"/>
                </a:solidFill>
                <a:hlinkClick r:id="rId4"/>
              </a:rPr>
              <a:t> Wildlife Preserve and Museum</a:t>
            </a:r>
            <a:endParaRPr lang="en-US" dirty="0">
              <a:solidFill>
                <a:srgbClr val="080808"/>
              </a:solidFill>
            </a:endParaRP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Poultry and egg farms, ranching, oil, and natural gas are important industries.  </a:t>
            </a: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1920s: the Osage Indians among the wealthiest people in the country due to the discovery of oil</a:t>
            </a: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Coal mining spurred growth in the McAlester area.</a:t>
            </a:r>
          </a:p>
          <a:p>
            <a:pPr marL="762000" indent="-762000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Part of metropolitan Tulsa is in the region.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5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486400" cy="5715000"/>
          </a:xfrm>
        </p:spPr>
        <p:txBody>
          <a:bodyPr>
            <a:normAutofit fontScale="25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</a:rPr>
              <a:t>The range runs east to west and is part of a very old mountain system.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</a:rPr>
              <a:t>Exposed granite in Murray County is 1.4 billion years old.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</a:rPr>
              <a:t>The region is composed of limestone, dolomite, sandstone, and shale.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</a:rPr>
              <a:t>Mineral resources are limestone, dolomite, glass sand, granite, sand and gravel, shale, iron ore, lead, zinc, tar sands, oil and gas.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</a:rPr>
              <a:t>Initial Point Mark: established in 1870 to divide most of the state into townships and sections.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  <a:hlinkClick r:id="rId3"/>
              </a:rPr>
              <a:t>The Chickasaw National Recreation Area</a:t>
            </a:r>
            <a:r>
              <a:rPr lang="en-US" sz="8800" dirty="0">
                <a:solidFill>
                  <a:srgbClr val="080808"/>
                </a:solidFill>
              </a:rPr>
              <a:t> is the oldest park in Oklahoma.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sz="8800" dirty="0">
                <a:solidFill>
                  <a:srgbClr val="080808"/>
                </a:solidFill>
              </a:rPr>
              <a:t>Turner Falls Park has two natural swimming pools and a 77-foot waterfall.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Arbuckle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 action="ppaction://hlinksldjump"/>
              </a:rPr>
              <a:t>Regions Map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05000"/>
            <a:ext cx="3272732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7400" y="4419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Turner Falls is in south-central Oklahoma.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5257800" cy="5638800"/>
          </a:xfrm>
        </p:spPr>
        <p:txBody>
          <a:bodyPr>
            <a:normAutofit fontScale="92500"/>
          </a:bodyPr>
          <a:lstStyle/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The prairie plains contain many hard sandstone hills and ridges.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Rich soil grows everything from strawberries to tomatoes.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Water is a major feature of region.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Eufaula and </a:t>
            </a:r>
            <a:r>
              <a:rPr lang="en-US" sz="2400" dirty="0" err="1"/>
              <a:t>Oologah</a:t>
            </a:r>
            <a:r>
              <a:rPr lang="en-US" sz="2400" dirty="0"/>
              <a:t> are important lakes. 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The Oklahoma Aquarium is in Jenks. 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Port of Catoosa: international shipping port and the most inland, ice-free port in the United States.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The McClellan-Kerr Arkansas River Navigation System covers 445 river miles.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The region includes Tulsa, the state’s second largest city.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sz="2400" dirty="0"/>
              <a:t>Major coal areas and most is surface mined.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endParaRPr lang="en-US" sz="2400" dirty="0"/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0" name="Content Placeholder 9" descr="Eufaula Lake and D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9664" y="1524000"/>
            <a:ext cx="332048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Prairie Plains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 action="ppaction://hlinksldjump"/>
              </a:rPr>
              <a:t>Regions Map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800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Eufaula Dam was constructed by the U.S. Army Corps of Engineers.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Ozark Plateau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plateau is part of the Ozark Mountain chain of Missouri and Arkansas.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Much of the region is heavily wooded with oak, hickory, and elm.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fruits, berries, and vegetables are grown in area.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Lead and zinc were mined in past.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Illinois and Grand are two main rivers.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  <a:hlinkClick r:id="rId3"/>
              </a:rPr>
              <a:t>The Pensacola Dam</a:t>
            </a:r>
            <a:r>
              <a:rPr lang="en-US" dirty="0">
                <a:solidFill>
                  <a:srgbClr val="080808"/>
                </a:solidFill>
              </a:rPr>
              <a:t> created the Grand Lake O’ the Cherokees.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723467" cy="13716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What is Geography?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Geographic Regions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Oklahoma’s Natural Resources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Oklahoma’s Climate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Ouachita Mountains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>
                <a:solidFill>
                  <a:srgbClr val="080808"/>
                </a:solidFill>
              </a:rPr>
              <a:t>The region has towering pine and hardwood trees and is some of the roughest land in the state.</a:t>
            </a:r>
          </a:p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>
                <a:solidFill>
                  <a:srgbClr val="080808"/>
                </a:solidFill>
              </a:rPr>
              <a:t>Ouachita-Ozark was once a part of a mighty mountain range from the Appalachian Highlands to southwest Texas.</a:t>
            </a:r>
          </a:p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>
                <a:solidFill>
                  <a:srgbClr val="080808"/>
                </a:solidFill>
              </a:rPr>
              <a:t>Rich Mountain is the highest peak in the region at 2,666 feet. </a:t>
            </a:r>
          </a:p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>
                <a:solidFill>
                  <a:srgbClr val="080808"/>
                </a:solidFill>
              </a:rPr>
              <a:t>The mountains once provided safety for Indian people and hideouts for outlaws.</a:t>
            </a:r>
          </a:p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>
                <a:solidFill>
                  <a:srgbClr val="080808"/>
                </a:solidFill>
              </a:rPr>
              <a:t>Very popular parks in the region: Beavers Bend, Robbers Cave, Spiro Mounds, Heavener </a:t>
            </a:r>
            <a:r>
              <a:rPr lang="en-US" sz="3000" dirty="0" err="1">
                <a:solidFill>
                  <a:srgbClr val="080808"/>
                </a:solidFill>
              </a:rPr>
              <a:t>Runestone</a:t>
            </a:r>
            <a:r>
              <a:rPr lang="en-US" sz="3000" dirty="0">
                <a:solidFill>
                  <a:srgbClr val="080808"/>
                </a:solidFill>
              </a:rPr>
              <a:t>, </a:t>
            </a:r>
            <a:r>
              <a:rPr lang="en-US" sz="3000" dirty="0" err="1">
                <a:solidFill>
                  <a:srgbClr val="080808"/>
                </a:solidFill>
              </a:rPr>
              <a:t>Talimena</a:t>
            </a:r>
            <a:r>
              <a:rPr lang="en-US" sz="3000" dirty="0">
                <a:solidFill>
                  <a:srgbClr val="080808"/>
                </a:solidFill>
              </a:rPr>
              <a:t>, Clayton Lake &amp; Lake Wister.</a:t>
            </a:r>
          </a:p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 err="1">
                <a:solidFill>
                  <a:srgbClr val="080808"/>
                </a:solidFill>
              </a:rPr>
              <a:t>Talimena</a:t>
            </a:r>
            <a:r>
              <a:rPr lang="en-US" sz="3000" dirty="0">
                <a:solidFill>
                  <a:srgbClr val="080808"/>
                </a:solidFill>
              </a:rPr>
              <a:t> Drive is known for its fall foliage.</a:t>
            </a:r>
          </a:p>
          <a:p>
            <a:pPr marL="758952" indent="-758952">
              <a:lnSpc>
                <a:spcPct val="100000"/>
              </a:lnSpc>
              <a:spcBef>
                <a:spcPts val="24"/>
              </a:spcBef>
            </a:pPr>
            <a:r>
              <a:rPr lang="en-US" sz="3000" dirty="0">
                <a:solidFill>
                  <a:srgbClr val="080808"/>
                </a:solidFill>
              </a:rPr>
              <a:t>Grazing lands, small farms, and lumbering are important to the region’s economy.</a:t>
            </a:r>
          </a:p>
          <a:p>
            <a:pPr marL="219456" indent="-758952">
              <a:spcBef>
                <a:spcPts val="768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Red River Plains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The Red River Plains is a southeastern region that lies along the Red River and has rich, sandy soils and a long growing season.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The area was ideal for melons, squash, corn, and pumpkins used by early Indians.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Red River dams provide better flood control and more area available for farming.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The eastern part of region includes cypress swamps and forests.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Lakes include the </a:t>
            </a:r>
            <a:r>
              <a:rPr lang="en-US" dirty="0" err="1"/>
              <a:t>Texoma</a:t>
            </a:r>
            <a:r>
              <a:rPr lang="en-US" dirty="0"/>
              <a:t>, Murray, and Hugo.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“Great Raft”: 150-mile jam of logs &amp; debris along the Red River in early 1800s</a:t>
            </a:r>
            <a:endParaRPr lang="en-US" dirty="0">
              <a:solidFill>
                <a:srgbClr val="080808"/>
              </a:solidFill>
            </a:endParaRP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Forts Towson, Washita, and Arbuckle became centers for Choctaw and Chickasaw cotton plantations.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 action="ppaction://hlinksldjump"/>
              </a:rPr>
              <a:t>Regions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/>
              <a:t>Oklahoma’s Natural Resources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do Oklahomans make use of the state’s natural resources?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Oklahoma’s Natural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natural resources</a:t>
            </a:r>
          </a:p>
          <a:p>
            <a:pPr lvl="1"/>
            <a:r>
              <a:rPr lang="en-US" dirty="0"/>
              <a:t>irrigation</a:t>
            </a:r>
          </a:p>
          <a:p>
            <a:pPr lvl="1"/>
            <a:r>
              <a:rPr lang="en-US" dirty="0"/>
              <a:t>drought</a:t>
            </a:r>
          </a:p>
          <a:p>
            <a:pPr lvl="1"/>
            <a:r>
              <a:rPr lang="en-US" dirty="0"/>
              <a:t>fossil fuels</a:t>
            </a:r>
          </a:p>
          <a:p>
            <a:pPr lvl="1"/>
            <a:r>
              <a:rPr lang="en-US" dirty="0"/>
              <a:t>wildcatter</a:t>
            </a:r>
          </a:p>
          <a:p>
            <a:pPr lvl="1"/>
            <a:r>
              <a:rPr lang="en-US" dirty="0"/>
              <a:t>aquifer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One of state’s important natural resources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Soil: composed of organic matter, loose rock material, water, and air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err="1"/>
              <a:t>Mollisols</a:t>
            </a:r>
            <a:r>
              <a:rPr lang="en-US" dirty="0"/>
              <a:t>: largest soil group of Oklahoma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Port silt loam soil: named as one of Oklahoma’s state symbols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Good for growing alfalfa, grains, cotton and other sown crops, range, pasture, and woodland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Soil types: sand, silt, or clay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1920s: new technology produced more crops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The Dust Bowl (1930s) affected the panhandle of Oklahoma.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U.S. Soil Conservation Service (1935) was created to manage erosion and use soils wisely.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Vegetation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91200"/>
          </a:xfrm>
        </p:spPr>
        <p:txBody>
          <a:bodyPr>
            <a:normAutofit fontScale="85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Western part of the state - early settlers found grasses as tall as the wagon bed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Paths cleared: allowed children to walk to school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Climate changes and humans cause a tug-of-war between grasslands &amp; woodlands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20% of the land, about 10 million acres, is forested; about 140 tree species native to the state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6 million acres of commercial forest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Oak &amp; pine: most valuable timber commercially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Trees: milled into fiberboard, plywood, &amp; paper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By 1956 the U.S. Forest Service estimated only 15% of original hardwoods remained.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Forests slowly being reforested with new trees, better management, and wildlife containment.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Cedar wood products: mulch, litter box chips, lumber, and insect repellent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Mineral Resources: Oil and Natural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First oil seepages spotted by Indians; petroleum produced in 1882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Nellie Johnston No. 1 (1887) near Bartlesville: first major oil discovery; wildcatters streamed in the territory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1901: Red Fork field near Tulsa first well to be financially significant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The Glenn Pool (1905): another early successful oil well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Tulsa became known as the “Oil Capital of the World”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By statehood, Oklahoma produced 40 million barrels of oil a year.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1920: production up to more than a billion barrels a year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1928: oil boom moved to Oklahoma City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1930: “Wild Mary </a:t>
            </a:r>
            <a:r>
              <a:rPr lang="en-US" dirty="0" err="1"/>
              <a:t>Sudik</a:t>
            </a:r>
            <a:r>
              <a:rPr lang="en-US" dirty="0"/>
              <a:t>” began gushing out oil and natural gas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Oklahoma: ranks in the top six states in the nation in oil production and top three in natural gas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2004: output = 171,000 barrels a day</a:t>
            </a:r>
            <a:endParaRPr lang="en-US" sz="2800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Mineral Resources: Coal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Coal dug first by hands of Indians and sold by the basket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1873: commercial coal mining began in Oklahoma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Coal deposits all in the eastern part of the state including Arkoma Basin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Most mining done in surface operations; nearly 1.6 million tons of coal produced in Hartshorne and McAlester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Mineral Resources: Nonfuel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6019800"/>
          </a:xfrm>
        </p:spPr>
        <p:txBody>
          <a:bodyPr>
            <a:normAutofit fontScale="70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Zinc, lead, manganese, and iron mined in the past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Sand and gravel are found throughout the state and are used for building construction and roadways.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Oklahoma granite called “grey gold”: found mainly in the Arbuckle &amp; Wichita mountains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The state capitol built of granite from Tishomingo and black granite from Cold Springs.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Limestone is mined in more than 30 counties and used for making cement and fertilizer.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Clay found in the state is used for making bricks to build homes and buildings and for pottery.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Glass is produced from silica sands from south-central Oklahoma.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Oklahoma is 3</a:t>
            </a:r>
            <a:r>
              <a:rPr lang="en-US" baseline="30000" dirty="0"/>
              <a:t>rd</a:t>
            </a:r>
            <a:r>
              <a:rPr lang="en-US" dirty="0"/>
              <a:t> in the country in helium production: a byproduct of natural gas wells.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Gypsum is used to make drywall and plaster for construction, cement, chalk, dental molds, surgical casts, paint filler, toothpaste, soil additives, tofu, and plaster of Paris.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Oklahoma is the only state that produces iodine.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Mineral Resources: Salt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State’s salt resources in use for centuries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Salt plains: contained within several counties in northwestern Oklahoma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Eastern part of the state: numerous salt springs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Removing the salt from the springs requires boiling the water until the water evaporates, leaving the salt.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Salt on the plains: only needs to be loaded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What is Geography?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/>
              <a:t>Essential Question: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/>
              <a:t>How does geographic location affect our state?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One of the most valuable resources to human life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Underground basins called aquifers: porous gravel, rock and sand that hold water that seeps down from rainfall, lakes, and ponds</a:t>
            </a:r>
            <a:endParaRPr lang="en-US" b="1" dirty="0">
              <a:cs typeface="Arial" charset="0"/>
            </a:endParaRP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Nearly </a:t>
            </a:r>
            <a:r>
              <a:rPr lang="en-US" dirty="0">
                <a:cs typeface="Arial" charset="0"/>
              </a:rPr>
              <a:t>half</a:t>
            </a:r>
            <a:r>
              <a:rPr lang="en-US" b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Oklahoma’s water is taken from aquifers. 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>
                <a:cs typeface="Arial" charset="0"/>
              </a:rPr>
              <a:t>Ogallala aquifer: runs from Texas into the edge of South Dakota &amp; from portions of five other states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>
                <a:cs typeface="Arial" charset="0"/>
              </a:rPr>
              <a:t>Stretches across the Panhandle &amp; part of northwestern Oklahoma 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Ogallala aquifer is perhaps the most important aquifer in the state and provides millions of gallons of water used to irrigate fields.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/>
              <a:t>Water is being used for irrigation and development faster than it can be replenished by rainfall, a major ecological problem for the future</a:t>
            </a:r>
            <a:r>
              <a:rPr lang="en-US" dirty="0">
                <a:cs typeface="Arial" charset="0"/>
              </a:rPr>
              <a:t>.</a:t>
            </a:r>
            <a:endParaRPr lang="en-US" b="1" dirty="0">
              <a:cs typeface="Arial" charset="0"/>
            </a:endParaRP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Waterways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867400"/>
          </a:xfrm>
        </p:spPr>
        <p:txBody>
          <a:bodyPr>
            <a:normAutofit fontScale="70000" lnSpcReduction="20000"/>
          </a:bodyPr>
          <a:lstStyle/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/>
              <a:t>More than 500 rivers and streams or 78,578 miles; 34 major reservoirs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/>
              <a:t>Hundreds of lakes and ponds supply 60% of water consumed 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/>
              <a:t>Much water used for agricultural irrigation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/>
              <a:t>Surface water used for municipal water supplies, mining, and recreation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>
                <a:cs typeface="Arial" charset="0"/>
              </a:rPr>
              <a:t>Manmade lakes and dams were an effort to provide water for city, industrial, &amp; agricultural growth and flood control; more manmade lakes than any other state in the nation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/>
              <a:t>Eufaula and </a:t>
            </a:r>
            <a:r>
              <a:rPr lang="en-US" dirty="0" err="1"/>
              <a:t>Texoma</a:t>
            </a:r>
            <a:r>
              <a:rPr lang="en-US" dirty="0"/>
              <a:t> are the state’s largest lakes. 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/>
              <a:t>The U.S. Army Corps of Engineers, the U.S. Bureau of Reclamation, and the Grand River Dam Authority are responsible for building the lakes.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>
                <a:cs typeface="Arial" charset="0"/>
              </a:rPr>
              <a:t>Western streams tend to be wide and sandy with high gypsum and salt concentrations.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>
                <a:cs typeface="Arial" charset="0"/>
              </a:rPr>
              <a:t>Streams in the east receive more rainfall and are generally deeper with rock banks and more rapid flow.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>
                <a:cs typeface="Arial" charset="0"/>
              </a:rPr>
              <a:t>Rivers in Oklahoma usually flow from northwest to southeast.</a:t>
            </a:r>
          </a:p>
          <a:p>
            <a:pPr marL="762000" indent="-762000">
              <a:lnSpc>
                <a:spcPct val="100000"/>
              </a:lnSpc>
              <a:spcBef>
                <a:spcPts val="28"/>
              </a:spcBef>
            </a:pPr>
            <a:r>
              <a:rPr lang="en-US" dirty="0">
                <a:cs typeface="Arial" charset="0"/>
              </a:rPr>
              <a:t>The Arkansas and the Red Rivers have large drainage systems in Oklahoma.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dirty="0"/>
              <a:t>Oklahoma’s Climate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has climate affected life in Oklahoma?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4: Oklahoma’s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climate</a:t>
            </a:r>
          </a:p>
          <a:p>
            <a:pPr lvl="1"/>
            <a:r>
              <a:rPr lang="en-US" dirty="0"/>
              <a:t>elevation</a:t>
            </a:r>
          </a:p>
          <a:p>
            <a:pPr lvl="1"/>
            <a:r>
              <a:rPr lang="en-US" dirty="0"/>
              <a:t>tornado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Temperatures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Average temperature: about 60</a:t>
            </a:r>
            <a:r>
              <a:rPr lang="en-US" dirty="0">
                <a:latin typeface="Times New Roman"/>
                <a:cs typeface="Times New Roman"/>
              </a:rPr>
              <a:t>°</a:t>
            </a:r>
            <a:r>
              <a:rPr lang="en-US" dirty="0">
                <a:cs typeface="Arial" charset="0"/>
              </a:rPr>
              <a:t>F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Winters: short and mild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Below-freezing temperatures about 60 days in the south and 95 days in the north</a:t>
            </a:r>
          </a:p>
          <a:p>
            <a:pPr marL="762000" indent="-762000"/>
            <a:r>
              <a:rPr lang="en-US" dirty="0">
                <a:cs typeface="Arial" charset="0"/>
              </a:rPr>
              <a:t>January: coldest month averaging 36</a:t>
            </a:r>
            <a:r>
              <a:rPr lang="en-US" dirty="0">
                <a:latin typeface="Times New Roman"/>
                <a:cs typeface="Times New Roman"/>
              </a:rPr>
              <a:t>°</a:t>
            </a:r>
            <a:r>
              <a:rPr lang="en-US" dirty="0">
                <a:cs typeface="Arial" charset="0"/>
              </a:rPr>
              <a:t>F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Summers: long and hot</a:t>
            </a:r>
          </a:p>
          <a:p>
            <a:pPr marL="762000" indent="-762000"/>
            <a:r>
              <a:rPr lang="en-US" dirty="0">
                <a:cs typeface="Arial" charset="0"/>
              </a:rPr>
              <a:t>July and August: temperatures exceed 90</a:t>
            </a:r>
            <a:r>
              <a:rPr lang="en-US" dirty="0">
                <a:latin typeface="Times New Roman"/>
                <a:cs typeface="Times New Roman"/>
              </a:rPr>
              <a:t>°</a:t>
            </a:r>
            <a:r>
              <a:rPr lang="en-US" dirty="0">
                <a:cs typeface="Arial" charset="0"/>
              </a:rPr>
              <a:t>F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Indian Summer: periods that extend high temperatures into fall and provide long growing season for agriculture – 168 days in north to 225 days along the Red River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Great variation in rainfall influenced by latitude and elevation.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Southeastern section averages 51 inches of rain per year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The Panhandle: about 15 inches per year</a:t>
            </a:r>
          </a:p>
          <a:p>
            <a:pPr marL="762000" indent="-762000">
              <a:lnSpc>
                <a:spcPct val="80000"/>
              </a:lnSpc>
              <a:spcBef>
                <a:spcPct val="0"/>
              </a:spcBef>
            </a:pPr>
            <a:r>
              <a:rPr lang="en-US" dirty="0">
                <a:cs typeface="Arial" charset="0"/>
              </a:rPr>
              <a:t>Snowfall averages two inches in the southeast and up to 30 inches in the Panhandle.</a:t>
            </a:r>
          </a:p>
          <a:p>
            <a:pPr marL="762000" indent="-762000">
              <a:lnSpc>
                <a:spcPct val="80000"/>
              </a:lnSpc>
              <a:spcBef>
                <a:spcPct val="0"/>
              </a:spcBef>
            </a:pPr>
            <a:r>
              <a:rPr lang="en-US" dirty="0">
                <a:cs typeface="Arial" charset="0"/>
              </a:rPr>
              <a:t>Hail storms, torrential rain, and lightning all cause damage.</a:t>
            </a:r>
          </a:p>
          <a:p>
            <a:pPr marL="762000" indent="-762000">
              <a:lnSpc>
                <a:spcPct val="80000"/>
              </a:lnSpc>
              <a:spcBef>
                <a:spcPct val="0"/>
              </a:spcBef>
            </a:pPr>
            <a:r>
              <a:rPr lang="en-US" dirty="0">
                <a:cs typeface="Arial" charset="0"/>
              </a:rPr>
              <a:t>Water control projects are a great help to flood-prone areas.</a:t>
            </a:r>
          </a:p>
          <a:p>
            <a:pPr marL="762000" indent="-762000">
              <a:lnSpc>
                <a:spcPct val="80000"/>
              </a:lnSpc>
              <a:spcBef>
                <a:spcPct val="0"/>
              </a:spcBef>
            </a:pPr>
            <a:r>
              <a:rPr lang="en-US" dirty="0">
                <a:cs typeface="Arial" charset="0"/>
              </a:rPr>
              <a:t>Severe weather can result in dangerous lightning – about $1 million/year in Oklahoma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67200" cy="5105400"/>
          </a:xfrm>
        </p:spPr>
        <p:txBody>
          <a:bodyPr>
            <a:normAutofit fontScale="85000" lnSpcReduction="100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Oklahoma is a part of “Tornado Alley.”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Funnels result with winds rotating counterclockwise.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They are usually less than a quarter-mile wide but may be two miles wide.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Average 54 per year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1999: most active with 145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1988: only 17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>
                <a:cs typeface="Arial" charset="0"/>
              </a:rPr>
              <a:t>The National Severe Storms Laboratory is located in Norman.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 descr="Moore_Oklahoma_Tornado_Damage19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8915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Tornadoes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truck was wrapped around a utility pole as a result of a tornado near Moore, OK in 1999.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648200" cy="48768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sz="3600" dirty="0">
                <a:cs typeface="Arial" charset="0"/>
              </a:rPr>
              <a:t>Winds are both damaging and appreciated.</a:t>
            </a:r>
          </a:p>
          <a:p>
            <a:pPr marL="762000" indent="-762000">
              <a:spcBef>
                <a:spcPts val="24"/>
              </a:spcBef>
            </a:pPr>
            <a:r>
              <a:rPr lang="en-US" sz="3600" dirty="0">
                <a:cs typeface="Arial" charset="0"/>
              </a:rPr>
              <a:t>They provide power for windmills to pump water and generate electricity to rural homes.</a:t>
            </a:r>
          </a:p>
          <a:p>
            <a:pPr marL="762000" indent="-762000">
              <a:spcBef>
                <a:spcPts val="24"/>
              </a:spcBef>
            </a:pPr>
            <a:r>
              <a:rPr lang="en-US" sz="3600" dirty="0">
                <a:cs typeface="Arial" charset="0"/>
              </a:rPr>
              <a:t>Wind “farms” consist of giant wind turbines that generate electricity when the wind blows.</a:t>
            </a:r>
          </a:p>
          <a:p>
            <a:pPr marL="762000" indent="-762000">
              <a:spcBef>
                <a:spcPts val="24"/>
              </a:spcBef>
            </a:pPr>
            <a:r>
              <a:rPr lang="en-US" sz="3600" dirty="0">
                <a:cs typeface="Arial" charset="0"/>
              </a:rPr>
              <a:t>Transmission lines move electricity to the consumer.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 descr="Blue_Canyon_Wind_Farm_from_Mount_Scot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523999"/>
            <a:ext cx="3486150" cy="310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Climate and the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876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 Canyon wind farm is located near Lawton, OK.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Slide 3: </a:t>
            </a:r>
            <a:r>
              <a:rPr lang="en-US" sz="1200" dirty="0" err="1">
                <a:solidFill>
                  <a:schemeClr val="bg1"/>
                </a:solidFill>
              </a:rPr>
              <a:t>Gilderian</a:t>
            </a:r>
            <a:r>
              <a:rPr lang="en-US" sz="1200" dirty="0">
                <a:solidFill>
                  <a:schemeClr val="bg1"/>
                </a:solidFill>
              </a:rPr>
              <a:t> on Wikimedia Commons; Slide 15: U.S. Fish and Wildlife Service; Slide 17: Emerson </a:t>
            </a:r>
            <a:r>
              <a:rPr lang="en-US" sz="1200" dirty="0" err="1">
                <a:solidFill>
                  <a:schemeClr val="bg1"/>
                </a:solidFill>
              </a:rPr>
              <a:t>Biggins</a:t>
            </a:r>
            <a:r>
              <a:rPr lang="en-US" sz="1200" dirty="0">
                <a:solidFill>
                  <a:schemeClr val="bg1"/>
                </a:solidFill>
              </a:rPr>
              <a:t> on Wikimedia Commons; Slide 18: U.S. Army Corps of Engineers; Slide 36: NOAA; Slide 37: James Fleeting; Image Credits Slide: Thomas Jones on Wikimedia Commons; all others public domain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What is Geography?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geography</a:t>
            </a:r>
          </a:p>
          <a:p>
            <a:pPr lvl="1"/>
            <a:r>
              <a:rPr lang="en-US" dirty="0"/>
              <a:t>latitude</a:t>
            </a:r>
          </a:p>
          <a:p>
            <a:pPr lvl="1"/>
            <a:r>
              <a:rPr lang="en-US" dirty="0"/>
              <a:t>longitude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8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geography: the study of Earth’s physical features and how people interact with them</a:t>
            </a:r>
          </a:p>
          <a:p>
            <a:r>
              <a:rPr lang="en-US" dirty="0"/>
              <a:t>all life affected by geography, and geography is affected by life</a:t>
            </a:r>
          </a:p>
          <a:p>
            <a:r>
              <a:rPr lang="en-US" dirty="0"/>
              <a:t>helps us learn about ourselves, history, relationships, and the globe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Map OK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59098">
            <a:off x="4253921" y="1444095"/>
            <a:ext cx="4506792" cy="3318786"/>
          </a:xfrm>
          <a:prstGeom prst="horizontalScroll">
            <a:avLst>
              <a:gd name="adj" fmla="val 20846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562600" cy="4876800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Oklahoma is located between 94</a:t>
            </a:r>
            <a:r>
              <a:rPr lang="en-US" dirty="0">
                <a:cs typeface="Arial" charset="0"/>
              </a:rPr>
              <a:t>°</a:t>
            </a:r>
            <a:r>
              <a:rPr lang="en-US" dirty="0"/>
              <a:t>29'</a:t>
            </a:r>
            <a:r>
              <a:rPr lang="en-US" dirty="0">
                <a:cs typeface="Arial" charset="0"/>
              </a:rPr>
              <a:t> and 103° W longitude.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It lies between 33°39</a:t>
            </a:r>
            <a:r>
              <a:rPr lang="en-US" dirty="0"/>
              <a:t>'</a:t>
            </a:r>
            <a:r>
              <a:rPr lang="en-US" dirty="0">
                <a:cs typeface="Arial" charset="0"/>
              </a:rPr>
              <a:t> and 37°N latitude.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>
                <a:cs typeface="Arial" charset="0"/>
              </a:rPr>
              <a:t>The 1829 Missouri Compromise </a:t>
            </a:r>
            <a:r>
              <a:rPr lang="en-US">
                <a:cs typeface="Arial" charset="0"/>
              </a:rPr>
              <a:t>set 36°30</a:t>
            </a:r>
            <a:r>
              <a:rPr lang="en-US" dirty="0"/>
              <a:t>' N latitude as the boundary where slavery could exist</a:t>
            </a:r>
            <a:r>
              <a:rPr lang="en-US" dirty="0">
                <a:cs typeface="Arial" charset="0"/>
              </a:rPr>
              <a:t> and included the territory that became our state.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Location</a:t>
            </a:r>
          </a:p>
        </p:txBody>
      </p:sp>
      <p:pic>
        <p:nvPicPr>
          <p:cNvPr id="2050" name="Picture 2" descr="C:\Documents and Settings\Emmett\Local Settings\Temporary Internet Files\Content.IE5\DC90SXKC\MP90038562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2645115" cy="370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180953" cy="35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685800"/>
          <a:ext cx="8763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7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Oklahoma Geographic Statistics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Area (mi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baseline="0" dirty="0"/>
                        <a:t>)</a:t>
                      </a:r>
                      <a:endParaRPr 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About 70,000</a:t>
                      </a:r>
                      <a:endParaRPr lang="en-US" sz="28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66">
                <a:tc>
                  <a:txBody>
                    <a:bodyPr/>
                    <a:lstStyle/>
                    <a:p>
                      <a:r>
                        <a:rPr lang="en-US" sz="2800" dirty="0"/>
                        <a:t>Widest (miles)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766">
                <a:tc>
                  <a:txBody>
                    <a:bodyPr/>
                    <a:lstStyle/>
                    <a:p>
                      <a:r>
                        <a:rPr lang="en-US" sz="2800" dirty="0"/>
                        <a:t>Longest (miles)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766">
                <a:tc>
                  <a:txBody>
                    <a:bodyPr/>
                    <a:lstStyle/>
                    <a:p>
                      <a:r>
                        <a:rPr lang="en-US" sz="2800" dirty="0"/>
                        <a:t>Rank</a:t>
                      </a:r>
                      <a:r>
                        <a:rPr lang="en-US" sz="2800" baseline="0" dirty="0"/>
                        <a:t> (U.S. states)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66">
                <a:tc>
                  <a:txBody>
                    <a:bodyPr/>
                    <a:lstStyle/>
                    <a:p>
                      <a:r>
                        <a:rPr lang="en-US" sz="2800" dirty="0"/>
                        <a:t># of Counties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404">
                <a:tc>
                  <a:txBody>
                    <a:bodyPr/>
                    <a:lstStyle/>
                    <a:p>
                      <a:r>
                        <a:rPr lang="en-US" sz="2800" dirty="0"/>
                        <a:t>Relative</a:t>
                      </a:r>
                      <a:r>
                        <a:rPr lang="en-US" sz="2800" baseline="0" dirty="0"/>
                        <a:t> 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about halfway between</a:t>
                      </a:r>
                      <a:r>
                        <a:rPr lang="en-US" sz="2800" baseline="0" dirty="0"/>
                        <a:t> Los Angeles, CA and Washington, DC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Geographic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do Oklahoma’s geographic regions differ?</a:t>
            </a:r>
            <a:endParaRPr lang="en-US" dirty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4357</TotalTime>
  <Words>2850</Words>
  <Application>Microsoft Macintosh PowerPoint</Application>
  <PresentationFormat>On-screen Show (4:3)</PresentationFormat>
  <Paragraphs>364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Berlin Sans FB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Section 1: What is Geography?</vt:lpstr>
      <vt:lpstr>Section 1: What is Geography?</vt:lpstr>
      <vt:lpstr>Introduction</vt:lpstr>
      <vt:lpstr>Location</vt:lpstr>
      <vt:lpstr>PowerPoint Presentation</vt:lpstr>
      <vt:lpstr>PowerPoint Presentation</vt:lpstr>
      <vt:lpstr>Section 2: Geographic Regions</vt:lpstr>
      <vt:lpstr>Section 2: Geographic Regions</vt:lpstr>
      <vt:lpstr>Section 2: Geographic Regions</vt:lpstr>
      <vt:lpstr>High Plains</vt:lpstr>
      <vt:lpstr>Gypsum Hills</vt:lpstr>
      <vt:lpstr>Red Bed Plains</vt:lpstr>
      <vt:lpstr>Wichita Mountains</vt:lpstr>
      <vt:lpstr>Sandstone Hills</vt:lpstr>
      <vt:lpstr>Arbuckle Mountains</vt:lpstr>
      <vt:lpstr>Prairie Plains</vt:lpstr>
      <vt:lpstr>Ozark Plateau</vt:lpstr>
      <vt:lpstr>Ouachita Mountains</vt:lpstr>
      <vt:lpstr>Red River Plains</vt:lpstr>
      <vt:lpstr>Section 3: Oklahoma’s Natural Resources</vt:lpstr>
      <vt:lpstr>Section 3: Oklahoma’s Natural Resources</vt:lpstr>
      <vt:lpstr>Soils</vt:lpstr>
      <vt:lpstr>Vegetation</vt:lpstr>
      <vt:lpstr>Mineral Resources: Oil and Natural Gas</vt:lpstr>
      <vt:lpstr>Mineral Resources: Coal</vt:lpstr>
      <vt:lpstr>Mineral Resources: Nonfuel Minerals</vt:lpstr>
      <vt:lpstr>Mineral Resources: Salt</vt:lpstr>
      <vt:lpstr>Groundwater</vt:lpstr>
      <vt:lpstr>Waterways</vt:lpstr>
      <vt:lpstr>Section 4: Oklahoma’s Climate</vt:lpstr>
      <vt:lpstr>Section 4: Oklahoma’s Climate</vt:lpstr>
      <vt:lpstr>Temperatures</vt:lpstr>
      <vt:lpstr>Precipitation</vt:lpstr>
      <vt:lpstr>Tornadoes</vt:lpstr>
      <vt:lpstr>Climate and the Economy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494</cp:revision>
  <dcterms:created xsi:type="dcterms:W3CDTF">2010-06-02T19:20:05Z</dcterms:created>
  <dcterms:modified xsi:type="dcterms:W3CDTF">2019-08-27T16:08:01Z</dcterms:modified>
</cp:coreProperties>
</file>