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8"/>
  </p:notesMasterIdLst>
  <p:handoutMasterIdLst>
    <p:handoutMasterId r:id="rId29"/>
  </p:handoutMasterIdLst>
  <p:sldIdLst>
    <p:sldId id="259" r:id="rId2"/>
    <p:sldId id="260" r:id="rId3"/>
    <p:sldId id="258" r:id="rId4"/>
    <p:sldId id="268" r:id="rId5"/>
    <p:sldId id="322" r:id="rId6"/>
    <p:sldId id="321" r:id="rId7"/>
    <p:sldId id="334" r:id="rId8"/>
    <p:sldId id="320" r:id="rId9"/>
    <p:sldId id="333" r:id="rId10"/>
    <p:sldId id="319" r:id="rId11"/>
    <p:sldId id="335" r:id="rId12"/>
    <p:sldId id="318" r:id="rId13"/>
    <p:sldId id="270" r:id="rId14"/>
    <p:sldId id="276" r:id="rId15"/>
    <p:sldId id="327" r:id="rId16"/>
    <p:sldId id="326" r:id="rId17"/>
    <p:sldId id="325" r:id="rId18"/>
    <p:sldId id="324" r:id="rId19"/>
    <p:sldId id="275" r:id="rId20"/>
    <p:sldId id="330" r:id="rId21"/>
    <p:sldId id="329" r:id="rId22"/>
    <p:sldId id="331" r:id="rId23"/>
    <p:sldId id="336" r:id="rId24"/>
    <p:sldId id="323" r:id="rId25"/>
    <p:sldId id="332" r:id="rId26"/>
    <p:sldId id="3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88980" autoAdjust="0"/>
  </p:normalViewPr>
  <p:slideViewPr>
    <p:cSldViewPr>
      <p:cViewPr varScale="1">
        <p:scale>
          <a:sx n="113" d="100"/>
          <a:sy n="113" d="100"/>
        </p:scale>
        <p:origin x="17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32209502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8/27/19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2257533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BA35DE-C53D-464B-87B2-9C182F7C043A}" type="datetime1">
              <a:rPr lang="en-US" smtClean="0"/>
              <a:pPr/>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1026"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3BC316-8B67-4C24-8B37-CF997F8807BD}" type="datetime1">
              <a:rPr lang="en-US" smtClean="0"/>
              <a:pPr/>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7"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B98E69-793B-4CF3-8D70-00DA8A1D08E0}" type="datetime1">
              <a:rPr lang="en-US" smtClean="0"/>
              <a:pPr/>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pic>
        <p:nvPicPr>
          <p:cNvPr id="8"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640951-C29D-4786-935A-1F568872D7DC}" type="datetime1">
              <a:rPr lang="en-US" smtClean="0"/>
              <a:pPr/>
              <a:t>8/27/19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0"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8/27/19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5"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8/27/19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spd="med">
    <p:wipe dir="r"/>
  </p:transition>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pic>
        <p:nvPicPr>
          <p:cNvPr id="25602" name="Picture 2" descr="File:Seal of Oklahoma.svg"/>
          <p:cNvPicPr>
            <a:picLocks noChangeAspect="1" noChangeArrowheads="1"/>
          </p:cNvPicPr>
          <p:nvPr/>
        </p:nvPicPr>
        <p:blipFill>
          <a:blip r:embed="rId4" cstate="print"/>
          <a:srcRect/>
          <a:stretch>
            <a:fillRect/>
          </a:stretch>
        </p:blipFill>
        <p:spPr bwMode="auto">
          <a:xfrm rot="576296">
            <a:off x="7006990" y="151541"/>
            <a:ext cx="1984265" cy="1997605"/>
          </a:xfrm>
          <a:prstGeom prst="rect">
            <a:avLst/>
          </a:prstGeom>
          <a:noFill/>
          <a:effectLst>
            <a:glow rad="228600">
              <a:schemeClr val="accent3">
                <a:satMod val="175000"/>
                <a:alpha val="40000"/>
              </a:schemeClr>
            </a:glow>
          </a:effectLst>
        </p:spPr>
      </p:pic>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Chapter 5:</a:t>
            </a:r>
          </a:p>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A Clash of Cultures</a:t>
            </a:r>
          </a:p>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STUDY PRESENTATION</a:t>
            </a: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dirty="0">
                <a:solidFill>
                  <a:srgbClr val="D9D9D9"/>
                </a:solidFill>
                <a:effectLst>
                  <a:outerShdw blurRad="38100" dist="38100" dir="2700000" algn="tl">
                    <a:srgbClr val="C0C0C0"/>
                  </a:outerShdw>
                </a:effectLst>
                <a:latin typeface="Arial" charset="0"/>
              </a:rPr>
              <a:t>© 2020 Clairmont Press</a:t>
            </a:r>
          </a:p>
        </p:txBody>
      </p:sp>
      <p:sp>
        <p:nvSpPr>
          <p:cNvPr id="8" name="Rectangle 7"/>
          <p:cNvSpPr/>
          <p:nvPr/>
        </p:nvSpPr>
        <p:spPr>
          <a:xfrm>
            <a:off x="609600" y="762000"/>
            <a:ext cx="7239000" cy="341632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rPr>
              <a:t>OKLAHOMA:</a:t>
            </a:r>
          </a:p>
          <a:p>
            <a:pPr algn="ctr"/>
            <a:r>
              <a:rPr lang="en-US" sz="7200" b="1"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rPr>
              <a:t>Our History Our Home</a:t>
            </a:r>
            <a:endParaRPr lang="en-US" sz="7200" b="1" cap="none" spc="0"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800" decel="100000"/>
                                        <p:tgtEl>
                                          <p:spTgt spid="25602"/>
                                        </p:tgtEl>
                                      </p:cBhvr>
                                    </p:animEffect>
                                    <p:anim calcmode="lin" valueType="num">
                                      <p:cBhvr>
                                        <p:cTn id="18" dur="800" decel="100000" fill="hold"/>
                                        <p:tgtEl>
                                          <p:spTgt spid="25602"/>
                                        </p:tgtEl>
                                        <p:attrNameLst>
                                          <p:attrName>style.rotation</p:attrName>
                                        </p:attrNameLst>
                                      </p:cBhvr>
                                      <p:tavLst>
                                        <p:tav tm="0">
                                          <p:val>
                                            <p:fltVal val="-90"/>
                                          </p:val>
                                        </p:tav>
                                        <p:tav tm="100000">
                                          <p:val>
                                            <p:fltVal val="0"/>
                                          </p:val>
                                        </p:tav>
                                      </p:tavLst>
                                    </p:anim>
                                    <p:anim calcmode="lin" valueType="num">
                                      <p:cBhvr>
                                        <p:cTn id="19" dur="800" decel="100000" fill="hold"/>
                                        <p:tgtEl>
                                          <p:spTgt spid="25602"/>
                                        </p:tgtEl>
                                        <p:attrNameLst>
                                          <p:attrName>ppt_x</p:attrName>
                                        </p:attrNameLst>
                                      </p:cBhvr>
                                      <p:tavLst>
                                        <p:tav tm="0">
                                          <p:val>
                                            <p:strVal val="#ppt_x+0.4"/>
                                          </p:val>
                                        </p:tav>
                                        <p:tav tm="100000">
                                          <p:val>
                                            <p:strVal val="#ppt_x-0.05"/>
                                          </p:val>
                                        </p:tav>
                                      </p:tavLst>
                                    </p:anim>
                                    <p:anim calcmode="lin" valueType="num">
                                      <p:cBhvr>
                                        <p:cTn id="20" dur="800" decel="100000" fill="hold"/>
                                        <p:tgtEl>
                                          <p:spTgt spid="2560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a:t>Early Forts</a:t>
            </a:r>
          </a:p>
        </p:txBody>
      </p:sp>
      <p:sp>
        <p:nvSpPr>
          <p:cNvPr id="6" name="Content Placeholder 5"/>
          <p:cNvSpPr>
            <a:spLocks noGrp="1"/>
          </p:cNvSpPr>
          <p:nvPr>
            <p:ph idx="1"/>
          </p:nvPr>
        </p:nvSpPr>
        <p:spPr>
          <a:xfrm>
            <a:off x="457200" y="914400"/>
            <a:ext cx="8382000" cy="5211763"/>
          </a:xfrm>
        </p:spPr>
        <p:txBody>
          <a:bodyPr>
            <a:normAutofit/>
          </a:bodyPr>
          <a:lstStyle/>
          <a:p>
            <a:r>
              <a:rPr lang="en-US" dirty="0">
                <a:solidFill>
                  <a:srgbClr val="080808"/>
                </a:solidFill>
              </a:rPr>
              <a:t>1824: The first fort was built in Indian Territory – Cantonment Gibson (Fort Gibson in 1832). </a:t>
            </a:r>
          </a:p>
          <a:p>
            <a:r>
              <a:rPr lang="en-US" dirty="0">
                <a:solidFill>
                  <a:srgbClr val="080808"/>
                </a:solidFill>
              </a:rPr>
              <a:t>The Osage gave up Oklahoma lands in 1825 and moved to Kansas. </a:t>
            </a:r>
          </a:p>
          <a:p>
            <a:r>
              <a:rPr lang="en-US" dirty="0">
                <a:solidFill>
                  <a:srgbClr val="080808"/>
                </a:solidFill>
              </a:rPr>
              <a:t>Additional roads, plank bridges, cantonments, and forts expanded trade with the west.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solidFill>
                  <a:schemeClr val="bg1"/>
                </a:solidFill>
              </a:rPr>
              <a:t>Early Indian Territory</a:t>
            </a:r>
          </a:p>
        </p:txBody>
      </p:sp>
      <p:pic>
        <p:nvPicPr>
          <p:cNvPr id="5" name="Content Placeholder 4" descr="OK Early Indian Territory.jpg"/>
          <p:cNvPicPr>
            <a:picLocks noGrp="1" noChangeAspect="1"/>
          </p:cNvPicPr>
          <p:nvPr>
            <p:ph idx="1"/>
          </p:nvPr>
        </p:nvPicPr>
        <p:blipFill>
          <a:blip r:embed="rId2" cstate="print"/>
          <a:stretch>
            <a:fillRect/>
          </a:stretch>
        </p:blipFill>
        <p:spPr>
          <a:xfrm>
            <a:off x="381000" y="1066800"/>
            <a:ext cx="8229600" cy="4028370"/>
          </a:xfrm>
        </p:spPr>
      </p:pic>
      <p:sp>
        <p:nvSpPr>
          <p:cNvPr id="4" name="Slide Number Placeholder 3"/>
          <p:cNvSpPr>
            <a:spLocks noGrp="1"/>
          </p:cNvSpPr>
          <p:nvPr>
            <p:ph type="sldNum" sz="quarter" idx="12"/>
          </p:nvPr>
        </p:nvSpPr>
        <p:spPr/>
        <p:txBody>
          <a:bodyPr/>
          <a:lstStyle/>
          <a:p>
            <a:fld id="{5B75B92E-C504-4F72-91D6-D83D77D1C380}" type="slidenum">
              <a:rPr lang="en-US" smtClean="0"/>
              <a:pPr/>
              <a:t>11</a:t>
            </a:fld>
            <a:endParaRPr lang="en-US"/>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Cherokee Outlet</a:t>
            </a:r>
          </a:p>
        </p:txBody>
      </p:sp>
      <p:sp>
        <p:nvSpPr>
          <p:cNvPr id="6" name="Content Placeholder 5"/>
          <p:cNvSpPr>
            <a:spLocks noGrp="1"/>
          </p:cNvSpPr>
          <p:nvPr>
            <p:ph idx="1"/>
          </p:nvPr>
        </p:nvSpPr>
        <p:spPr>
          <a:xfrm>
            <a:off x="457200" y="1066800"/>
            <a:ext cx="8382000" cy="5059363"/>
          </a:xfrm>
        </p:spPr>
        <p:txBody>
          <a:bodyPr>
            <a:normAutofit/>
          </a:bodyPr>
          <a:lstStyle/>
          <a:p>
            <a:pPr>
              <a:lnSpc>
                <a:spcPct val="90000"/>
              </a:lnSpc>
            </a:pPr>
            <a:r>
              <a:rPr lang="en-US" dirty="0">
                <a:solidFill>
                  <a:srgbClr val="080808"/>
                </a:solidFill>
              </a:rPr>
              <a:t>1828: The treaty with Western Cherokees moved them west from Arkansas and reset the boundary for Indian Territory. </a:t>
            </a:r>
          </a:p>
          <a:p>
            <a:pPr>
              <a:lnSpc>
                <a:spcPct val="90000"/>
              </a:lnSpc>
            </a:pPr>
            <a:r>
              <a:rPr lang="en-US" dirty="0">
                <a:solidFill>
                  <a:srgbClr val="080808"/>
                </a:solidFill>
              </a:rPr>
              <a:t>The Cherokee got 7 million acres in northeast Oklahoma and a perpetual 60-mile wide strip west called the “Cherokee Outlet”, $50,000 plus additional funds. </a:t>
            </a:r>
          </a:p>
          <a:p>
            <a:pPr>
              <a:lnSpc>
                <a:spcPct val="90000"/>
              </a:lnSpc>
            </a:pPr>
            <a:r>
              <a:rPr lang="en-US" dirty="0">
                <a:solidFill>
                  <a:srgbClr val="080808"/>
                </a:solidFill>
              </a:rPr>
              <a:t>Eastern Cherokee were offered to participate, but few took the offer.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a:p>
        </p:txBody>
      </p:sp>
      <p:sp>
        <p:nvSpPr>
          <p:cNvPr id="8" name="TextBox 7"/>
          <p:cNvSpPr txBox="1"/>
          <p:nvPr/>
        </p:nvSpPr>
        <p:spPr>
          <a:xfrm>
            <a:off x="5867400" y="6488668"/>
            <a:ext cx="2214581" cy="369332"/>
          </a:xfrm>
          <a:prstGeom prst="rect">
            <a:avLst/>
          </a:prstGeom>
          <a:noFill/>
          <a:effectLst>
            <a:softEdge rad="31750"/>
          </a:effectLst>
        </p:spPr>
        <p:txBody>
          <a:bodyPr wrap="none" rtlCol="0">
            <a:spAutoFit/>
          </a:bodyPr>
          <a:lstStyle/>
          <a:p>
            <a:r>
              <a:rPr lang="en-US" dirty="0">
                <a:hlinkClick r:id="rId3" action="ppaction://hlinksldjump"/>
              </a:rPr>
              <a:t>Return to Main Menu</a:t>
            </a:r>
            <a:endParaRPr lang="en-US" dirty="0"/>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effectLst>
                  <a:outerShdw blurRad="38100" dist="38100" dir="2700000" algn="tl">
                    <a:srgbClr val="000000">
                      <a:alpha val="43137"/>
                    </a:srgbClr>
                  </a:outerShdw>
                </a:effectLst>
              </a:rPr>
              <a:t>Section 2: Trails of Tears</a:t>
            </a:r>
          </a:p>
        </p:txBody>
      </p:sp>
      <p:sp>
        <p:nvSpPr>
          <p:cNvPr id="3" name="Content Placeholder 2"/>
          <p:cNvSpPr>
            <a:spLocks noGrp="1"/>
          </p:cNvSpPr>
          <p:nvPr>
            <p:ph idx="1"/>
          </p:nvPr>
        </p:nvSpPr>
        <p:spPr/>
        <p:txBody>
          <a:bodyPr/>
          <a:lstStyle/>
          <a:p>
            <a:r>
              <a:rPr lang="en-US" dirty="0"/>
              <a:t>Essential Question:</a:t>
            </a:r>
          </a:p>
          <a:p>
            <a:pPr lvl="1"/>
            <a:r>
              <a:rPr lang="en-US" dirty="0">
                <a:solidFill>
                  <a:srgbClr val="080808"/>
                </a:solidFill>
              </a:rPr>
              <a:t>How did the U.S. force the removal of southeastern Indians to Indian Territory?</a:t>
            </a:r>
            <a:endParaRPr lang="en-US" dirty="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13</a:t>
            </a:fld>
            <a:endParaRPr lang="en-US"/>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Section 2: Trails of Tears</a:t>
            </a:r>
          </a:p>
        </p:txBody>
      </p:sp>
      <p:sp>
        <p:nvSpPr>
          <p:cNvPr id="3" name="Content Placeholder 2"/>
          <p:cNvSpPr>
            <a:spLocks noGrp="1"/>
          </p:cNvSpPr>
          <p:nvPr>
            <p:ph idx="1"/>
          </p:nvPr>
        </p:nvSpPr>
        <p:spPr>
          <a:xfrm>
            <a:off x="685800" y="1524000"/>
            <a:ext cx="8229600" cy="4800600"/>
          </a:xfrm>
        </p:spPr>
        <p:txBody>
          <a:bodyPr>
            <a:normAutofit/>
          </a:bodyPr>
          <a:lstStyle/>
          <a:p>
            <a:r>
              <a:rPr lang="en-US" dirty="0"/>
              <a:t>What terms do I need to know? </a:t>
            </a:r>
          </a:p>
          <a:p>
            <a:pPr lvl="1"/>
            <a:r>
              <a:rPr lang="en-US" dirty="0"/>
              <a:t>assimilation</a:t>
            </a:r>
          </a:p>
          <a:p>
            <a:pPr lvl="1"/>
            <a:r>
              <a:rPr lang="en-US" dirty="0" err="1"/>
              <a:t>syllabary</a:t>
            </a:r>
            <a:endParaRPr lang="en-US" dirty="0"/>
          </a:p>
          <a:p>
            <a:pPr lvl="1"/>
            <a:r>
              <a:rPr lang="en-US" dirty="0"/>
              <a:t>Indian Removal Act</a:t>
            </a:r>
          </a:p>
          <a:p>
            <a:pPr lvl="1"/>
            <a:r>
              <a:rPr lang="en-US" dirty="0"/>
              <a:t>allotment</a:t>
            </a:r>
          </a:p>
          <a:p>
            <a:pPr lvl="1"/>
            <a:r>
              <a:rPr lang="en-US" dirty="0"/>
              <a:t>lottery</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Removal</a:t>
            </a:r>
          </a:p>
        </p:txBody>
      </p:sp>
      <p:sp>
        <p:nvSpPr>
          <p:cNvPr id="6" name="Content Placeholder 5"/>
          <p:cNvSpPr>
            <a:spLocks noGrp="1"/>
          </p:cNvSpPr>
          <p:nvPr>
            <p:ph idx="1"/>
          </p:nvPr>
        </p:nvSpPr>
        <p:spPr>
          <a:xfrm>
            <a:off x="457200" y="914400"/>
            <a:ext cx="8382000" cy="4525963"/>
          </a:xfrm>
        </p:spPr>
        <p:txBody>
          <a:bodyPr>
            <a:normAutofit lnSpcReduction="10000"/>
          </a:bodyPr>
          <a:lstStyle/>
          <a:p>
            <a:r>
              <a:rPr lang="en-US" dirty="0">
                <a:solidFill>
                  <a:srgbClr val="080808"/>
                </a:solidFill>
              </a:rPr>
              <a:t>President Andrew Jackson (1829-1837) advocated removal as best for whites and Indians. </a:t>
            </a:r>
          </a:p>
          <a:p>
            <a:r>
              <a:rPr lang="en-US" dirty="0">
                <a:solidFill>
                  <a:srgbClr val="080808"/>
                </a:solidFill>
              </a:rPr>
              <a:t>He supported removal of all Indians, even those that had adopted the lifestyle of the European-Americans. </a:t>
            </a:r>
          </a:p>
          <a:p>
            <a:r>
              <a:rPr lang="en-US" dirty="0">
                <a:solidFill>
                  <a:srgbClr val="080808"/>
                </a:solidFill>
              </a:rPr>
              <a:t>Oklahoma, Kansas, southern Nebraska, and eastern Colorado became “Indian Territory” in 1834.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txBody>
          <a:bodyPr>
            <a:normAutofit/>
          </a:bodyPr>
          <a:lstStyle/>
          <a:p>
            <a:r>
              <a:rPr lang="en-US" dirty="0"/>
              <a:t>The Five Tribes</a:t>
            </a:r>
          </a:p>
        </p:txBody>
      </p:sp>
      <p:sp>
        <p:nvSpPr>
          <p:cNvPr id="6" name="Content Placeholder 5"/>
          <p:cNvSpPr>
            <a:spLocks noGrp="1"/>
          </p:cNvSpPr>
          <p:nvPr>
            <p:ph idx="1"/>
          </p:nvPr>
        </p:nvSpPr>
        <p:spPr>
          <a:xfrm>
            <a:off x="457200" y="762000"/>
            <a:ext cx="8458200" cy="6096000"/>
          </a:xfrm>
        </p:spPr>
        <p:txBody>
          <a:bodyPr>
            <a:normAutofit fontScale="85000" lnSpcReduction="10000"/>
          </a:bodyPr>
          <a:lstStyle/>
          <a:p>
            <a:pPr marL="758952" indent="-758952">
              <a:spcBef>
                <a:spcPts val="24"/>
              </a:spcBef>
            </a:pPr>
            <a:r>
              <a:rPr lang="en-US" dirty="0">
                <a:solidFill>
                  <a:srgbClr val="080808"/>
                </a:solidFill>
              </a:rPr>
              <a:t>Five major tribes of the southeastern U.S. were the Choctaw, Creek, Chickasaw, Cherokee, and Seminole. </a:t>
            </a:r>
          </a:p>
          <a:p>
            <a:pPr marL="758952" indent="-758952">
              <a:spcBef>
                <a:spcPts val="24"/>
              </a:spcBef>
            </a:pPr>
            <a:r>
              <a:rPr lang="en-US" dirty="0">
                <a:solidFill>
                  <a:srgbClr val="080808"/>
                </a:solidFill>
              </a:rPr>
              <a:t>The U.S. government and various churches had been working to educate and Christianize the Indians.</a:t>
            </a:r>
          </a:p>
          <a:p>
            <a:pPr marL="758952" indent="-758952">
              <a:spcBef>
                <a:spcPts val="24"/>
              </a:spcBef>
            </a:pPr>
            <a:r>
              <a:rPr lang="en-US" dirty="0">
                <a:solidFill>
                  <a:srgbClr val="080808"/>
                </a:solidFill>
              </a:rPr>
              <a:t>They were known as “civilized tribes” because many had adopted the ways of the European-Americans.</a:t>
            </a:r>
          </a:p>
          <a:p>
            <a:pPr marL="758952" indent="-758952">
              <a:spcBef>
                <a:spcPts val="24"/>
              </a:spcBef>
            </a:pPr>
            <a:r>
              <a:rPr lang="en-US" dirty="0">
                <a:solidFill>
                  <a:srgbClr val="080808"/>
                </a:solidFill>
              </a:rPr>
              <a:t>Many in the Five Tribes operated large farms and raised livestock. </a:t>
            </a:r>
          </a:p>
          <a:p>
            <a:pPr marL="758952" indent="-758952">
              <a:spcBef>
                <a:spcPts val="24"/>
              </a:spcBef>
            </a:pPr>
            <a:r>
              <a:rPr lang="en-US" dirty="0">
                <a:solidFill>
                  <a:srgbClr val="080808"/>
                </a:solidFill>
              </a:rPr>
              <a:t>Sequoyah invented a Cherokee </a:t>
            </a:r>
            <a:r>
              <a:rPr lang="en-US" dirty="0" err="1">
                <a:solidFill>
                  <a:srgbClr val="080808"/>
                </a:solidFill>
              </a:rPr>
              <a:t>syllabary</a:t>
            </a:r>
            <a:r>
              <a:rPr lang="en-US" dirty="0">
                <a:solidFill>
                  <a:srgbClr val="080808"/>
                </a:solidFill>
              </a:rPr>
              <a:t>, an alphabet based on syllables, for the Cherokee language. </a:t>
            </a:r>
          </a:p>
          <a:p>
            <a:pPr marL="758952" indent="-758952">
              <a:spcBef>
                <a:spcPts val="24"/>
              </a:spcBef>
            </a:pPr>
            <a:r>
              <a:rPr lang="en-US" dirty="0">
                <a:solidFill>
                  <a:srgbClr val="080808"/>
                </a:solidFill>
              </a:rPr>
              <a:t>The Cherokee developed a constitution based on the U.S. Constitution with a capital at New </a:t>
            </a:r>
            <a:r>
              <a:rPr lang="en-US" dirty="0" err="1">
                <a:solidFill>
                  <a:srgbClr val="080808"/>
                </a:solidFill>
              </a:rPr>
              <a:t>Echota</a:t>
            </a:r>
            <a:r>
              <a:rPr lang="en-US" dirty="0">
                <a:solidFill>
                  <a:srgbClr val="080808"/>
                </a:solidFill>
              </a:rPr>
              <a:t>, GA. </a:t>
            </a:r>
          </a:p>
          <a:p>
            <a:pPr marL="758952" indent="-758952">
              <a:spcBef>
                <a:spcPts val="24"/>
              </a:spcBef>
            </a:pPr>
            <a:r>
              <a:rPr lang="en-US" i="1" dirty="0">
                <a:solidFill>
                  <a:srgbClr val="080808"/>
                </a:solidFill>
              </a:rPr>
              <a:t>Worcester v. Georgia</a:t>
            </a:r>
            <a:r>
              <a:rPr lang="en-US" dirty="0">
                <a:solidFill>
                  <a:srgbClr val="080808"/>
                </a:solidFill>
              </a:rPr>
              <a:t>: Supreme Court sided with the Cherokee ruling that their lands were protected, but President Jackson refused to enforce the ruling. </a:t>
            </a:r>
          </a:p>
          <a:p>
            <a:pPr>
              <a:lnSpc>
                <a:spcPct val="90000"/>
              </a:lnSpc>
            </a:pPr>
            <a:endParaRPr lang="en-US" dirty="0">
              <a:solidFill>
                <a:srgbClr val="080808"/>
              </a:solidFill>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Indian Removal Act</a:t>
            </a:r>
          </a:p>
        </p:txBody>
      </p:sp>
      <p:sp>
        <p:nvSpPr>
          <p:cNvPr id="6" name="Content Placeholder 5"/>
          <p:cNvSpPr>
            <a:spLocks noGrp="1"/>
          </p:cNvSpPr>
          <p:nvPr>
            <p:ph idx="1"/>
          </p:nvPr>
        </p:nvSpPr>
        <p:spPr>
          <a:xfrm>
            <a:off x="457200" y="1143000"/>
            <a:ext cx="8382000" cy="4525963"/>
          </a:xfrm>
        </p:spPr>
        <p:txBody>
          <a:bodyPr>
            <a:normAutofit/>
          </a:bodyPr>
          <a:lstStyle/>
          <a:p>
            <a:pPr>
              <a:lnSpc>
                <a:spcPct val="90000"/>
              </a:lnSpc>
            </a:pPr>
            <a:r>
              <a:rPr lang="en-US" dirty="0">
                <a:solidFill>
                  <a:srgbClr val="080808"/>
                </a:solidFill>
              </a:rPr>
              <a:t>1830: Congress passed a law to negotiate treaties to get tribes to move west of the Mississippi River. </a:t>
            </a:r>
          </a:p>
          <a:p>
            <a:pPr>
              <a:lnSpc>
                <a:spcPct val="90000"/>
              </a:lnSpc>
            </a:pPr>
            <a:r>
              <a:rPr lang="en-US" dirty="0">
                <a:solidFill>
                  <a:srgbClr val="080808"/>
                </a:solidFill>
              </a:rPr>
              <a:t>Those who stayed would become citizens of the state, but many white settlers refused to accept the Indians’ presence.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Indian Removal Act: </a:t>
            </a:r>
            <a:br>
              <a:rPr lang="en-US" dirty="0"/>
            </a:br>
            <a:r>
              <a:rPr lang="en-US" dirty="0"/>
              <a:t>Choctaw Removal</a:t>
            </a:r>
          </a:p>
        </p:txBody>
      </p:sp>
      <p:sp>
        <p:nvSpPr>
          <p:cNvPr id="6" name="Content Placeholder 5"/>
          <p:cNvSpPr>
            <a:spLocks noGrp="1"/>
          </p:cNvSpPr>
          <p:nvPr>
            <p:ph idx="1"/>
          </p:nvPr>
        </p:nvSpPr>
        <p:spPr>
          <a:xfrm>
            <a:off x="381000" y="1219200"/>
            <a:ext cx="8610600" cy="4876800"/>
          </a:xfrm>
        </p:spPr>
        <p:txBody>
          <a:bodyPr>
            <a:normAutofit fontScale="92500" lnSpcReduction="10000"/>
          </a:bodyPr>
          <a:lstStyle/>
          <a:p>
            <a:pPr>
              <a:lnSpc>
                <a:spcPct val="90000"/>
              </a:lnSpc>
            </a:pPr>
            <a:r>
              <a:rPr lang="en-US" dirty="0">
                <a:solidFill>
                  <a:srgbClr val="080808"/>
                </a:solidFill>
              </a:rPr>
              <a:t>Treaty of </a:t>
            </a:r>
            <a:r>
              <a:rPr lang="en-US" dirty="0" err="1">
                <a:solidFill>
                  <a:srgbClr val="080808"/>
                </a:solidFill>
              </a:rPr>
              <a:t>Doak’s</a:t>
            </a:r>
            <a:r>
              <a:rPr lang="en-US" dirty="0">
                <a:solidFill>
                  <a:srgbClr val="080808"/>
                </a:solidFill>
              </a:rPr>
              <a:t> Stand (1820) &amp; Treaty of Dancing Rabbit Creek (1830): The Choctaw tribe agreed to relocate to Indian Territory in exchange for land and money. </a:t>
            </a:r>
          </a:p>
          <a:p>
            <a:pPr>
              <a:lnSpc>
                <a:spcPct val="90000"/>
              </a:lnSpc>
            </a:pPr>
            <a:r>
              <a:rPr lang="en-US" dirty="0">
                <a:solidFill>
                  <a:srgbClr val="080808"/>
                </a:solidFill>
              </a:rPr>
              <a:t>George Gaines was in charge of the removal for the Bureau of Indian Affairs. </a:t>
            </a:r>
          </a:p>
          <a:p>
            <a:pPr>
              <a:lnSpc>
                <a:spcPct val="90000"/>
              </a:lnSpc>
            </a:pPr>
            <a:r>
              <a:rPr lang="en-US" dirty="0">
                <a:solidFill>
                  <a:srgbClr val="080808"/>
                </a:solidFill>
              </a:rPr>
              <a:t>Thousands of Choctaw encountered many problems with weather, transportation, and supplies. </a:t>
            </a:r>
          </a:p>
          <a:p>
            <a:pPr>
              <a:lnSpc>
                <a:spcPct val="90000"/>
              </a:lnSpc>
            </a:pPr>
            <a:r>
              <a:rPr lang="en-US" dirty="0">
                <a:solidFill>
                  <a:srgbClr val="080808"/>
                </a:solidFill>
              </a:rPr>
              <a:t>More than 30% of the Indians died. </a:t>
            </a:r>
          </a:p>
          <a:p>
            <a:pPr>
              <a:lnSpc>
                <a:spcPct val="90000"/>
              </a:lnSpc>
            </a:pPr>
            <a:r>
              <a:rPr lang="en-US" dirty="0">
                <a:solidFill>
                  <a:srgbClr val="080808"/>
                </a:solidFill>
              </a:rPr>
              <a:t>By 1834, about 8,000 Choctaw had been moved to new lands in the west.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Indian Removal Act: Creek Removal</a:t>
            </a:r>
          </a:p>
        </p:txBody>
      </p:sp>
      <p:sp>
        <p:nvSpPr>
          <p:cNvPr id="6" name="Content Placeholder 5"/>
          <p:cNvSpPr>
            <a:spLocks noGrp="1"/>
          </p:cNvSpPr>
          <p:nvPr>
            <p:ph idx="1"/>
          </p:nvPr>
        </p:nvSpPr>
        <p:spPr>
          <a:xfrm>
            <a:off x="457200" y="1066800"/>
            <a:ext cx="8305800" cy="5257800"/>
          </a:xfrm>
        </p:spPr>
        <p:txBody>
          <a:bodyPr>
            <a:normAutofit lnSpcReduction="10000"/>
          </a:bodyPr>
          <a:lstStyle/>
          <a:p>
            <a:pPr>
              <a:lnSpc>
                <a:spcPct val="90000"/>
              </a:lnSpc>
            </a:pPr>
            <a:r>
              <a:rPr lang="en-US" dirty="0">
                <a:solidFill>
                  <a:srgbClr val="080808"/>
                </a:solidFill>
              </a:rPr>
              <a:t>Muscogee (Creek) was a confederacy of tribes from Georgia and Alabama. </a:t>
            </a:r>
          </a:p>
          <a:p>
            <a:pPr>
              <a:lnSpc>
                <a:spcPct val="90000"/>
              </a:lnSpc>
            </a:pPr>
            <a:r>
              <a:rPr lang="en-US" dirty="0">
                <a:solidFill>
                  <a:srgbClr val="080808"/>
                </a:solidFill>
              </a:rPr>
              <a:t>A series of treaties in the late 1820s led to their migration to Indian Territory. </a:t>
            </a:r>
          </a:p>
          <a:p>
            <a:pPr>
              <a:lnSpc>
                <a:spcPct val="90000"/>
              </a:lnSpc>
            </a:pPr>
            <a:r>
              <a:rPr lang="en-US" dirty="0">
                <a:solidFill>
                  <a:srgbClr val="080808"/>
                </a:solidFill>
              </a:rPr>
              <a:t>1830: About 3,000 Creeks lived in Indian Territory, but were facing raids by tribes already there. </a:t>
            </a:r>
          </a:p>
          <a:p>
            <a:pPr>
              <a:lnSpc>
                <a:spcPct val="90000"/>
              </a:lnSpc>
            </a:pPr>
            <a:r>
              <a:rPr lang="en-US" dirty="0">
                <a:solidFill>
                  <a:srgbClr val="080808"/>
                </a:solidFill>
              </a:rPr>
              <a:t>1836: Troops were sent to end the Creek War in Alabama which resulted from poor treatment of the Creek by white settlers. </a:t>
            </a:r>
          </a:p>
          <a:p>
            <a:pPr>
              <a:lnSpc>
                <a:spcPct val="90000"/>
              </a:lnSpc>
            </a:pPr>
            <a:r>
              <a:rPr lang="en-US" dirty="0">
                <a:solidFill>
                  <a:srgbClr val="080808"/>
                </a:solidFill>
              </a:rPr>
              <a:t>Thousands died from exposure and disease on their way to Fort Gibson in 1837. </a:t>
            </a:r>
            <a:endParaRPr lang="en-US" dirty="0"/>
          </a:p>
          <a:p>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4" cstate="print"/>
          <a:srcRect/>
          <a:stretch>
            <a:fillRect/>
          </a:stretch>
        </p:blipFill>
        <p:spPr bwMode="auto">
          <a:xfrm rot="709278">
            <a:off x="3101966" y="2003351"/>
            <a:ext cx="4267200" cy="3200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Mt_scott_lawton_ok.jpg"/>
          <p:cNvPicPr>
            <a:picLocks noChangeAspect="1"/>
          </p:cNvPicPr>
          <p:nvPr/>
        </p:nvPicPr>
        <p:blipFill>
          <a:blip r:embed="rId5" cstate="print"/>
          <a:stretch>
            <a:fillRect/>
          </a:stretch>
        </p:blipFill>
        <p:spPr>
          <a:xfrm rot="20706012">
            <a:off x="848954" y="664595"/>
            <a:ext cx="2413067" cy="15845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78" name="Picture 2" descr="http://upload.wikimedia.org/wikipedia/commons/thumb/1/11/2008_OK_Proof.png/239px-2008_OK_Proof.png"/>
          <p:cNvPicPr>
            <a:picLocks noChangeAspect="1" noChangeArrowheads="1"/>
          </p:cNvPicPr>
          <p:nvPr/>
        </p:nvPicPr>
        <p:blipFill>
          <a:blip r:embed="rId6" cstate="print"/>
          <a:srcRect/>
          <a:stretch>
            <a:fillRect/>
          </a:stretch>
        </p:blipFill>
        <p:spPr bwMode="auto">
          <a:xfrm rot="1011491">
            <a:off x="7066077" y="664110"/>
            <a:ext cx="1676400" cy="16834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80" name="Picture 4" descr="http://upload.wikimedia.org/wikipedia/commons/8/8e/Oklahoma_Sheild.png"/>
          <p:cNvPicPr>
            <a:picLocks noChangeAspect="1" noChangeArrowheads="1"/>
          </p:cNvPicPr>
          <p:nvPr/>
        </p:nvPicPr>
        <p:blipFill>
          <a:blip r:embed="rId7" cstate="print"/>
          <a:srcRect/>
          <a:stretch>
            <a:fillRect/>
          </a:stretch>
        </p:blipFill>
        <p:spPr bwMode="auto">
          <a:xfrm rot="20395839">
            <a:off x="413739" y="2878327"/>
            <a:ext cx="2628900" cy="28765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3191933" y="4114800"/>
            <a:ext cx="4275667" cy="7620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200400" y="4114800"/>
            <a:ext cx="5791200" cy="707886"/>
          </a:xfrm>
          <a:prstGeom prst="rect">
            <a:avLst/>
          </a:prstGeom>
          <a:noFill/>
        </p:spPr>
        <p:txBody>
          <a:bodyPr wrap="square" rtlCol="0">
            <a:spAutoFit/>
          </a:bodyPr>
          <a:lstStyle/>
          <a:p>
            <a:r>
              <a:rPr lang="en-US" sz="2000" b="1" dirty="0">
                <a:solidFill>
                  <a:srgbClr val="F8D506"/>
                </a:solidFill>
                <a:effectLst>
                  <a:outerShdw blurRad="38100" dist="38100" dir="2700000" algn="tl">
                    <a:srgbClr val="000000">
                      <a:alpha val="43137"/>
                    </a:srgbClr>
                  </a:outerShdw>
                </a:effectLst>
              </a:rPr>
              <a:t>Section 1:</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dirty="0">
                <a:solidFill>
                  <a:schemeClr val="accent1">
                    <a:lumMod val="20000"/>
                    <a:lumOff val="80000"/>
                  </a:schemeClr>
                </a:solidFill>
                <a:effectLst>
                  <a:outerShdw blurRad="38100" dist="38100" dir="2700000" algn="tl">
                    <a:srgbClr val="000000">
                      <a:alpha val="43137"/>
                    </a:srgbClr>
                  </a:outerShdw>
                </a:effectLst>
                <a:hlinkClick r:id="rId8" action="ppaction://hlinksldjump"/>
              </a:rPr>
              <a:t>Treaties</a:t>
            </a:r>
            <a:endParaRPr lang="en-US" sz="2000" b="1" dirty="0">
              <a:solidFill>
                <a:schemeClr val="accent1">
                  <a:lumMod val="20000"/>
                  <a:lumOff val="80000"/>
                </a:schemeClr>
              </a:solidFill>
              <a:effectLst>
                <a:outerShdw blurRad="38100" dist="38100" dir="2700000" algn="tl">
                  <a:srgbClr val="000000">
                    <a:alpha val="43137"/>
                  </a:srgbClr>
                </a:outerShdw>
              </a:effectLst>
            </a:endParaRPr>
          </a:p>
          <a:p>
            <a:r>
              <a:rPr lang="en-US" sz="2000" b="1" dirty="0">
                <a:solidFill>
                  <a:srgbClr val="F8D506"/>
                </a:solidFill>
                <a:effectLst>
                  <a:outerShdw blurRad="38100" dist="38100" dir="2700000" algn="tl">
                    <a:srgbClr val="000000">
                      <a:alpha val="43137"/>
                    </a:srgbClr>
                  </a:outerShdw>
                </a:effectLst>
              </a:rPr>
              <a:t>Section 2:</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dirty="0">
                <a:solidFill>
                  <a:schemeClr val="accent1">
                    <a:lumMod val="20000"/>
                    <a:lumOff val="80000"/>
                  </a:schemeClr>
                </a:solidFill>
                <a:effectLst>
                  <a:outerShdw blurRad="38100" dist="38100" dir="2700000" algn="tl">
                    <a:srgbClr val="000000">
                      <a:alpha val="43137"/>
                    </a:srgbClr>
                  </a:outerShdw>
                </a:effectLst>
                <a:hlinkClick r:id="rId9" action="ppaction://hlinksldjump"/>
              </a:rPr>
              <a:t>Trails of Tears</a:t>
            </a:r>
            <a:endParaRPr lang="en-US" sz="2000" b="1" dirty="0">
              <a:solidFill>
                <a:schemeClr val="accent1">
                  <a:lumMod val="20000"/>
                  <a:lumOff val="80000"/>
                </a:schemeClr>
              </a:solidFill>
              <a:effectLst>
                <a:outerShdw blurRad="38100" dist="38100" dir="2700000" algn="tl">
                  <a:srgbClr val="000000">
                    <a:alpha val="43137"/>
                  </a:srgbClr>
                </a:outerShdw>
              </a:effectLst>
            </a:endParaRPr>
          </a:p>
        </p:txBody>
      </p:sp>
      <p:pic>
        <p:nvPicPr>
          <p:cNvPr id="24582" name="Picture 6" descr="C:\Documents and Settings\Emmett\Local Settings\Temporary Internet Files\Content.IE5\NHHB81Q8\MP900385624[1].jpg"/>
          <p:cNvPicPr>
            <a:picLocks noChangeAspect="1" noChangeArrowheads="1"/>
          </p:cNvPicPr>
          <p:nvPr/>
        </p:nvPicPr>
        <p:blipFill>
          <a:blip r:embed="rId10" cstate="print"/>
          <a:srcRect/>
          <a:stretch>
            <a:fillRect/>
          </a:stretch>
        </p:blipFill>
        <p:spPr bwMode="auto">
          <a:xfrm rot="20820166">
            <a:off x="4411406" y="-236955"/>
            <a:ext cx="1524000" cy="2133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Scale>
                                      <p:cBhvr>
                                        <p:cTn id="7" dur="500" decel="50000" fill="hold">
                                          <p:stCondLst>
                                            <p:cond delay="0"/>
                                          </p:stCondLst>
                                        </p:cTn>
                                        <p:tgtEl>
                                          <p:spTgt spid="245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4580"/>
                                        </p:tgtEl>
                                        <p:attrNameLst>
                                          <p:attrName>ppt_x</p:attrName>
                                          <p:attrName>ppt_y</p:attrName>
                                        </p:attrNameLst>
                                      </p:cBhvr>
                                    </p:animMotion>
                                    <p:animEffect transition="in" filter="fade">
                                      <p:cBhvr>
                                        <p:cTn id="9" dur="500"/>
                                        <p:tgtEl>
                                          <p:spTgt spid="24580"/>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4581"/>
                                        </p:tgtEl>
                                        <p:attrNameLst>
                                          <p:attrName>style.visibility</p:attrName>
                                        </p:attrNameLst>
                                      </p:cBhvr>
                                      <p:to>
                                        <p:strVal val="visible"/>
                                      </p:to>
                                    </p:set>
                                    <p:animScale>
                                      <p:cBhvr>
                                        <p:cTn id="13" dur="500" decel="50000" fill="hold">
                                          <p:stCondLst>
                                            <p:cond delay="0"/>
                                          </p:stCondLst>
                                        </p:cTn>
                                        <p:tgtEl>
                                          <p:spTgt spid="245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4581"/>
                                        </p:tgtEl>
                                        <p:attrNameLst>
                                          <p:attrName>ppt_x</p:attrName>
                                          <p:attrName>ppt_y</p:attrName>
                                        </p:attrNameLst>
                                      </p:cBhvr>
                                    </p:animMotion>
                                    <p:animEffect transition="in" filter="fade">
                                      <p:cBhvr>
                                        <p:cTn id="15" dur="500"/>
                                        <p:tgtEl>
                                          <p:spTgt spid="24581"/>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24582"/>
                                        </p:tgtEl>
                                        <p:attrNameLst>
                                          <p:attrName>style.visibility</p:attrName>
                                        </p:attrNameLst>
                                      </p:cBhvr>
                                      <p:to>
                                        <p:strVal val="visible"/>
                                      </p:to>
                                    </p:set>
                                    <p:animScale>
                                      <p:cBhvr>
                                        <p:cTn id="19" dur="500" decel="50000" fill="hold">
                                          <p:stCondLst>
                                            <p:cond delay="0"/>
                                          </p:stCondLst>
                                        </p:cTn>
                                        <p:tgtEl>
                                          <p:spTgt spid="245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24582"/>
                                        </p:tgtEl>
                                        <p:attrNameLst>
                                          <p:attrName>ppt_x</p:attrName>
                                          <p:attrName>ppt_y</p:attrName>
                                        </p:attrNameLst>
                                      </p:cBhvr>
                                    </p:animMotion>
                                    <p:animEffect transition="in" filter="fade">
                                      <p:cBhvr>
                                        <p:cTn id="21" dur="500"/>
                                        <p:tgtEl>
                                          <p:spTgt spid="24582"/>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24578"/>
                                        </p:tgtEl>
                                        <p:attrNameLst>
                                          <p:attrName>style.visibility</p:attrName>
                                        </p:attrNameLst>
                                      </p:cBhvr>
                                      <p:to>
                                        <p:strVal val="visible"/>
                                      </p:to>
                                    </p:set>
                                    <p:animScale>
                                      <p:cBhvr>
                                        <p:cTn id="31" dur="5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24578"/>
                                        </p:tgtEl>
                                        <p:attrNameLst>
                                          <p:attrName>ppt_x</p:attrName>
                                          <p:attrName>ppt_y</p:attrName>
                                        </p:attrNameLst>
                                      </p:cBhvr>
                                    </p:animMotion>
                                    <p:animEffect transition="in" filter="fade">
                                      <p:cBhvr>
                                        <p:cTn id="33" dur="500"/>
                                        <p:tgtEl>
                                          <p:spTgt spid="24578"/>
                                        </p:tgtEl>
                                      </p:cBhvr>
                                    </p:animEffect>
                                  </p:childTnLst>
                                </p:cTn>
                              </p:par>
                              <p:par>
                                <p:cTn id="34" presetID="39" presetClass="entr" presetSubtype="0" ac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Indian Removal Act: </a:t>
            </a:r>
            <a:br>
              <a:rPr lang="en-US" dirty="0"/>
            </a:br>
            <a:r>
              <a:rPr lang="en-US" dirty="0"/>
              <a:t>Chickasaw Removal</a:t>
            </a:r>
          </a:p>
        </p:txBody>
      </p:sp>
      <p:sp>
        <p:nvSpPr>
          <p:cNvPr id="6" name="Content Placeholder 5"/>
          <p:cNvSpPr>
            <a:spLocks noGrp="1"/>
          </p:cNvSpPr>
          <p:nvPr>
            <p:ph idx="1"/>
          </p:nvPr>
        </p:nvSpPr>
        <p:spPr>
          <a:xfrm>
            <a:off x="457200" y="1600200"/>
            <a:ext cx="8382000" cy="4525963"/>
          </a:xfrm>
        </p:spPr>
        <p:txBody>
          <a:bodyPr>
            <a:normAutofit/>
          </a:bodyPr>
          <a:lstStyle/>
          <a:p>
            <a:pPr>
              <a:lnSpc>
                <a:spcPct val="90000"/>
              </a:lnSpc>
            </a:pPr>
            <a:r>
              <a:rPr lang="en-US" dirty="0">
                <a:solidFill>
                  <a:srgbClr val="080808"/>
                </a:solidFill>
              </a:rPr>
              <a:t>An 1818 treaty reduced Chickasaw lands in Mississippi and the Treaty of Pontotoc Creek (1836) ceded the remainder. </a:t>
            </a:r>
          </a:p>
          <a:p>
            <a:pPr>
              <a:lnSpc>
                <a:spcPct val="90000"/>
              </a:lnSpc>
            </a:pPr>
            <a:r>
              <a:rPr lang="en-US" dirty="0">
                <a:solidFill>
                  <a:srgbClr val="080808"/>
                </a:solidFill>
              </a:rPr>
              <a:t>Land could not be found for the Chickasaw, so they agreed to share lands with the Choctaw. </a:t>
            </a:r>
          </a:p>
          <a:p>
            <a:pPr>
              <a:lnSpc>
                <a:spcPct val="90000"/>
              </a:lnSpc>
            </a:pPr>
            <a:r>
              <a:rPr lang="en-US" dirty="0">
                <a:solidFill>
                  <a:srgbClr val="080808"/>
                </a:solidFill>
              </a:rPr>
              <a:t>This was the smoothest removal with most able to take their personal property and limited loss of life in comparison to other tribes.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20</a:t>
            </a:fld>
            <a:endParaRPr lang="en-US"/>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normAutofit fontScale="90000"/>
          </a:bodyPr>
          <a:lstStyle/>
          <a:p>
            <a:r>
              <a:rPr lang="en-US" dirty="0"/>
              <a:t>Indian Removal Act: Cherokee Removal</a:t>
            </a:r>
          </a:p>
        </p:txBody>
      </p:sp>
      <p:sp>
        <p:nvSpPr>
          <p:cNvPr id="6" name="Content Placeholder 5"/>
          <p:cNvSpPr>
            <a:spLocks noGrp="1"/>
          </p:cNvSpPr>
          <p:nvPr>
            <p:ph idx="1"/>
          </p:nvPr>
        </p:nvSpPr>
        <p:spPr>
          <a:xfrm>
            <a:off x="381000" y="685800"/>
            <a:ext cx="8610600" cy="5943600"/>
          </a:xfrm>
        </p:spPr>
        <p:txBody>
          <a:bodyPr>
            <a:noAutofit/>
          </a:bodyPr>
          <a:lstStyle/>
          <a:p>
            <a:pPr marL="758952" indent="-758952">
              <a:lnSpc>
                <a:spcPct val="80000"/>
              </a:lnSpc>
              <a:spcBef>
                <a:spcPts val="24"/>
              </a:spcBef>
            </a:pPr>
            <a:r>
              <a:rPr lang="en-US" sz="2400" dirty="0">
                <a:solidFill>
                  <a:srgbClr val="080808"/>
                </a:solidFill>
              </a:rPr>
              <a:t>1828: Georgia refused to recognize the borders and sovereignty of the Cherokee nation about the time gold was discovered in the region. </a:t>
            </a:r>
          </a:p>
          <a:p>
            <a:pPr marL="758952" indent="-758952">
              <a:lnSpc>
                <a:spcPct val="80000"/>
              </a:lnSpc>
              <a:spcBef>
                <a:spcPts val="24"/>
              </a:spcBef>
            </a:pPr>
            <a:r>
              <a:rPr lang="en-US" sz="2400" dirty="0">
                <a:solidFill>
                  <a:srgbClr val="080808"/>
                </a:solidFill>
              </a:rPr>
              <a:t>Though they won their Supreme Court case in </a:t>
            </a:r>
            <a:r>
              <a:rPr lang="en-US" sz="2400" i="1" dirty="0">
                <a:solidFill>
                  <a:srgbClr val="080808"/>
                </a:solidFill>
              </a:rPr>
              <a:t>Worcester v. Georgia</a:t>
            </a:r>
            <a:r>
              <a:rPr lang="en-US" sz="2400" dirty="0">
                <a:solidFill>
                  <a:srgbClr val="080808"/>
                </a:solidFill>
              </a:rPr>
              <a:t>, the President would not enforce the law. </a:t>
            </a:r>
          </a:p>
          <a:p>
            <a:pPr marL="758952" indent="-758952">
              <a:lnSpc>
                <a:spcPct val="80000"/>
              </a:lnSpc>
              <a:spcBef>
                <a:spcPts val="24"/>
              </a:spcBef>
            </a:pPr>
            <a:r>
              <a:rPr lang="en-US" sz="2400" dirty="0">
                <a:solidFill>
                  <a:srgbClr val="080808"/>
                </a:solidFill>
              </a:rPr>
              <a:t>A lottery was held to offer the land to white settlers. </a:t>
            </a:r>
          </a:p>
          <a:p>
            <a:pPr marL="758952" indent="-758952">
              <a:lnSpc>
                <a:spcPct val="80000"/>
              </a:lnSpc>
              <a:spcBef>
                <a:spcPts val="24"/>
              </a:spcBef>
            </a:pPr>
            <a:r>
              <a:rPr lang="en-US" sz="2400" dirty="0">
                <a:solidFill>
                  <a:srgbClr val="080808"/>
                </a:solidFill>
              </a:rPr>
              <a:t>One group of Cherokee, led by Major Ridge, signed the Treaty of New </a:t>
            </a:r>
            <a:r>
              <a:rPr lang="en-US" sz="2400" dirty="0" err="1">
                <a:solidFill>
                  <a:srgbClr val="080808"/>
                </a:solidFill>
              </a:rPr>
              <a:t>Echota</a:t>
            </a:r>
            <a:r>
              <a:rPr lang="en-US" sz="2400" dirty="0">
                <a:solidFill>
                  <a:srgbClr val="080808"/>
                </a:solidFill>
              </a:rPr>
              <a:t> (1835) and took money in exchange for land and </a:t>
            </a:r>
            <a:r>
              <a:rPr lang="en-US" sz="2400">
                <a:solidFill>
                  <a:srgbClr val="080808"/>
                </a:solidFill>
              </a:rPr>
              <a:t>began to move </a:t>
            </a:r>
            <a:r>
              <a:rPr lang="en-US" sz="2400" dirty="0">
                <a:solidFill>
                  <a:srgbClr val="080808"/>
                </a:solidFill>
              </a:rPr>
              <a:t>west. </a:t>
            </a:r>
          </a:p>
          <a:p>
            <a:pPr marL="758952" indent="-758952">
              <a:lnSpc>
                <a:spcPct val="80000"/>
              </a:lnSpc>
              <a:spcBef>
                <a:spcPts val="24"/>
              </a:spcBef>
            </a:pPr>
            <a:r>
              <a:rPr lang="en-US" sz="2400" dirty="0">
                <a:solidFill>
                  <a:srgbClr val="080808"/>
                </a:solidFill>
              </a:rPr>
              <a:t>Chief John Ross and most Cherokee refused to leave and did not accept the treaty. Most of these were rounded up by federal troops and forced to march west. Weather and disease claimed about 4,000 Cherokee in this “Trail of Tears.”</a:t>
            </a:r>
          </a:p>
          <a:p>
            <a:pPr marL="758952" indent="-758952">
              <a:lnSpc>
                <a:spcPct val="90000"/>
              </a:lnSpc>
              <a:spcBef>
                <a:spcPts val="24"/>
              </a:spcBef>
            </a:pPr>
            <a:r>
              <a:rPr lang="en-US" sz="2400" dirty="0">
                <a:solidFill>
                  <a:srgbClr val="080808"/>
                </a:solidFill>
              </a:rPr>
              <a:t>1839: Ridge and other leaders were assassinated because of the treaty. </a:t>
            </a:r>
          </a:p>
          <a:p>
            <a:pPr marL="758952" indent="-758952">
              <a:lnSpc>
                <a:spcPct val="90000"/>
              </a:lnSpc>
              <a:spcBef>
                <a:spcPts val="24"/>
              </a:spcBef>
            </a:pPr>
            <a:r>
              <a:rPr lang="en-US" sz="2400" dirty="0">
                <a:solidFill>
                  <a:srgbClr val="080808"/>
                </a:solidFill>
              </a:rPr>
              <a:t>Eastern and Western Cherokee adopted an “Act of Union” and became one nation with a new constitution in 1840.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Indian Removal Act: Seminole Removal</a:t>
            </a:r>
          </a:p>
        </p:txBody>
      </p:sp>
      <p:sp>
        <p:nvSpPr>
          <p:cNvPr id="6" name="Content Placeholder 5"/>
          <p:cNvSpPr>
            <a:spLocks noGrp="1"/>
          </p:cNvSpPr>
          <p:nvPr>
            <p:ph idx="1"/>
          </p:nvPr>
        </p:nvSpPr>
        <p:spPr>
          <a:xfrm>
            <a:off x="457200" y="1600200"/>
            <a:ext cx="8382000" cy="4525963"/>
          </a:xfrm>
        </p:spPr>
        <p:txBody>
          <a:bodyPr>
            <a:normAutofit/>
          </a:bodyPr>
          <a:lstStyle/>
          <a:p>
            <a:pPr>
              <a:lnSpc>
                <a:spcPct val="90000"/>
              </a:lnSpc>
            </a:pPr>
            <a:r>
              <a:rPr lang="en-US" dirty="0">
                <a:solidFill>
                  <a:srgbClr val="080808"/>
                </a:solidFill>
              </a:rPr>
              <a:t>Seminole were the last tribe removed. </a:t>
            </a:r>
          </a:p>
          <a:p>
            <a:pPr>
              <a:lnSpc>
                <a:spcPct val="90000"/>
              </a:lnSpc>
            </a:pPr>
            <a:r>
              <a:rPr lang="en-US" dirty="0">
                <a:solidFill>
                  <a:srgbClr val="080808"/>
                </a:solidFill>
              </a:rPr>
              <a:t>The Treaty of Moultrie Creek (1823) moved them to central Florida swampland. </a:t>
            </a:r>
          </a:p>
          <a:p>
            <a:pPr>
              <a:lnSpc>
                <a:spcPct val="90000"/>
              </a:lnSpc>
            </a:pPr>
            <a:r>
              <a:rPr lang="en-US" dirty="0">
                <a:solidFill>
                  <a:srgbClr val="080808"/>
                </a:solidFill>
              </a:rPr>
              <a:t>By 1836, continued pressure caused some Seminole to move peacefully to Indian Territory. </a:t>
            </a:r>
          </a:p>
          <a:p>
            <a:pPr>
              <a:lnSpc>
                <a:spcPct val="90000"/>
              </a:lnSpc>
            </a:pPr>
            <a:r>
              <a:rPr lang="en-US" dirty="0">
                <a:solidFill>
                  <a:srgbClr val="080808"/>
                </a:solidFill>
              </a:rPr>
              <a:t>The Second Seminole War (1835-1842) was an expensive war for the U.S. who finally forced the remaining Seminole out of Florida.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22</a:t>
            </a:fld>
            <a:endParaRPr lang="en-US"/>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solidFill>
                  <a:schemeClr val="bg1"/>
                </a:solidFill>
              </a:rPr>
              <a:t>Five Tribes in Indian Territory</a:t>
            </a:r>
          </a:p>
        </p:txBody>
      </p:sp>
      <p:pic>
        <p:nvPicPr>
          <p:cNvPr id="5" name="Content Placeholder 4" descr="OK Five Tribes Map.jpg"/>
          <p:cNvPicPr>
            <a:picLocks noGrp="1" noChangeAspect="1"/>
          </p:cNvPicPr>
          <p:nvPr>
            <p:ph idx="1"/>
          </p:nvPr>
        </p:nvPicPr>
        <p:blipFill>
          <a:blip r:embed="rId2" cstate="print"/>
          <a:stretch>
            <a:fillRect/>
          </a:stretch>
        </p:blipFill>
        <p:spPr>
          <a:xfrm>
            <a:off x="914400" y="1066800"/>
            <a:ext cx="7142672" cy="3505200"/>
          </a:xfrm>
        </p:spPr>
      </p:pic>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Indian Removal Act: Other Removals</a:t>
            </a:r>
          </a:p>
        </p:txBody>
      </p:sp>
      <p:sp>
        <p:nvSpPr>
          <p:cNvPr id="6" name="Content Placeholder 5"/>
          <p:cNvSpPr>
            <a:spLocks noGrp="1"/>
          </p:cNvSpPr>
          <p:nvPr>
            <p:ph idx="1"/>
          </p:nvPr>
        </p:nvSpPr>
        <p:spPr>
          <a:xfrm>
            <a:off x="457200" y="1600200"/>
            <a:ext cx="8382000" cy="4525963"/>
          </a:xfrm>
        </p:spPr>
        <p:txBody>
          <a:bodyPr>
            <a:normAutofit/>
          </a:bodyPr>
          <a:lstStyle/>
          <a:p>
            <a:pPr>
              <a:lnSpc>
                <a:spcPct val="90000"/>
              </a:lnSpc>
            </a:pPr>
            <a:r>
              <a:rPr lang="en-US" dirty="0">
                <a:solidFill>
                  <a:srgbClr val="080808"/>
                </a:solidFill>
              </a:rPr>
              <a:t>As more tribes arrived in the Oklahoma area, space for them became more scarce</a:t>
            </a:r>
          </a:p>
          <a:p>
            <a:pPr>
              <a:lnSpc>
                <a:spcPct val="90000"/>
              </a:lnSpc>
            </a:pPr>
            <a:r>
              <a:rPr lang="en-US" dirty="0">
                <a:solidFill>
                  <a:srgbClr val="080808"/>
                </a:solidFill>
              </a:rPr>
              <a:t>Seneca, </a:t>
            </a:r>
            <a:r>
              <a:rPr lang="en-US" dirty="0" err="1">
                <a:solidFill>
                  <a:srgbClr val="080808"/>
                </a:solidFill>
              </a:rPr>
              <a:t>Euchee</a:t>
            </a:r>
            <a:r>
              <a:rPr lang="en-US" dirty="0">
                <a:solidFill>
                  <a:srgbClr val="080808"/>
                </a:solidFill>
              </a:rPr>
              <a:t>, Cayuga, and Kickapoo were among those joining existing tribes. </a:t>
            </a:r>
          </a:p>
          <a:p>
            <a:pPr>
              <a:lnSpc>
                <a:spcPct val="90000"/>
              </a:lnSpc>
            </a:pPr>
            <a:r>
              <a:rPr lang="en-US" dirty="0">
                <a:solidFill>
                  <a:srgbClr val="080808"/>
                </a:solidFill>
              </a:rPr>
              <a:t>If possible, they joined or moved near to tribes that were of similar background. </a:t>
            </a:r>
          </a:p>
          <a:p>
            <a:pPr>
              <a:lnSpc>
                <a:spcPct val="90000"/>
              </a:lnSpc>
            </a:pPr>
            <a:r>
              <a:rPr lang="en-US" dirty="0">
                <a:solidFill>
                  <a:srgbClr val="080808"/>
                </a:solidFill>
              </a:rPr>
              <a:t>The Kickapoo eventually moved to Mexico.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24</a:t>
            </a:fld>
            <a:endParaRPr lang="en-US"/>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The Stokes Commission</a:t>
            </a:r>
          </a:p>
        </p:txBody>
      </p:sp>
      <p:sp>
        <p:nvSpPr>
          <p:cNvPr id="6" name="Content Placeholder 5"/>
          <p:cNvSpPr>
            <a:spLocks noGrp="1"/>
          </p:cNvSpPr>
          <p:nvPr>
            <p:ph idx="1"/>
          </p:nvPr>
        </p:nvSpPr>
        <p:spPr>
          <a:xfrm>
            <a:off x="457200" y="1143000"/>
            <a:ext cx="8382000" cy="5105400"/>
          </a:xfrm>
        </p:spPr>
        <p:txBody>
          <a:bodyPr>
            <a:normAutofit fontScale="92500"/>
          </a:bodyPr>
          <a:lstStyle/>
          <a:p>
            <a:pPr>
              <a:lnSpc>
                <a:spcPct val="90000"/>
              </a:lnSpc>
            </a:pPr>
            <a:r>
              <a:rPr lang="en-US" dirty="0">
                <a:solidFill>
                  <a:srgbClr val="080808"/>
                </a:solidFill>
              </a:rPr>
              <a:t>The Federal Indian Commission (1832) was created to work out problems related to removal. </a:t>
            </a:r>
          </a:p>
          <a:p>
            <a:pPr>
              <a:lnSpc>
                <a:spcPct val="90000"/>
              </a:lnSpc>
            </a:pPr>
            <a:r>
              <a:rPr lang="en-US" dirty="0">
                <a:solidFill>
                  <a:srgbClr val="080808"/>
                </a:solidFill>
              </a:rPr>
              <a:t>Montfort Stokes was the first chairman and worked hard for the Indian groups. </a:t>
            </a:r>
          </a:p>
          <a:p>
            <a:pPr>
              <a:lnSpc>
                <a:spcPct val="90000"/>
              </a:lnSpc>
            </a:pPr>
            <a:r>
              <a:rPr lang="en-US" dirty="0">
                <a:solidFill>
                  <a:srgbClr val="080808"/>
                </a:solidFill>
              </a:rPr>
              <a:t>Stokes remained in Indian Territory the rest of his life. </a:t>
            </a:r>
          </a:p>
          <a:p>
            <a:pPr>
              <a:lnSpc>
                <a:spcPct val="90000"/>
              </a:lnSpc>
            </a:pPr>
            <a:r>
              <a:rPr lang="en-US" dirty="0">
                <a:solidFill>
                  <a:srgbClr val="080808"/>
                </a:solidFill>
              </a:rPr>
              <a:t>The population grew as tribes adapted to the environment. </a:t>
            </a:r>
          </a:p>
          <a:p>
            <a:pPr>
              <a:lnSpc>
                <a:spcPct val="90000"/>
              </a:lnSpc>
            </a:pPr>
            <a:r>
              <a:rPr lang="en-US" dirty="0">
                <a:solidFill>
                  <a:srgbClr val="080808"/>
                </a:solidFill>
              </a:rPr>
              <a:t>Washington Irving, Charles Latrobe, and Count Albert-</a:t>
            </a:r>
            <a:r>
              <a:rPr lang="en-US" dirty="0" err="1">
                <a:solidFill>
                  <a:srgbClr val="080808"/>
                </a:solidFill>
              </a:rPr>
              <a:t>Alexandre</a:t>
            </a:r>
            <a:r>
              <a:rPr lang="en-US" dirty="0">
                <a:solidFill>
                  <a:srgbClr val="080808"/>
                </a:solidFill>
              </a:rPr>
              <a:t> de </a:t>
            </a:r>
            <a:r>
              <a:rPr lang="en-US" dirty="0" err="1">
                <a:solidFill>
                  <a:srgbClr val="080808"/>
                </a:solidFill>
              </a:rPr>
              <a:t>Pourtales</a:t>
            </a:r>
            <a:r>
              <a:rPr lang="en-US" dirty="0">
                <a:solidFill>
                  <a:srgbClr val="080808"/>
                </a:solidFill>
              </a:rPr>
              <a:t> wrote popular accounts of their travels to the region.</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26</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a:solidFill>
                  <a:schemeClr val="bg1"/>
                </a:solidFill>
              </a:rPr>
              <a:t>Image Credits</a:t>
            </a:r>
          </a:p>
          <a:p>
            <a:endParaRPr lang="en-US" sz="1200" dirty="0">
              <a:solidFill>
                <a:schemeClr val="bg1"/>
              </a:solidFill>
            </a:endParaRPr>
          </a:p>
          <a:p>
            <a:r>
              <a:rPr lang="en-US" sz="1200" dirty="0">
                <a:solidFill>
                  <a:schemeClr val="bg1"/>
                </a:solidFill>
              </a:rPr>
              <a:t>Slide 1: Daniel Mayer on Wikimedia Commons; Slide 2: Public Domain; Image Credits Slide: Thomas Jones on Wikimedia Commons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effectLst>
                  <a:outerShdw blurRad="38100" dist="38100" dir="2700000" algn="tl">
                    <a:srgbClr val="000000">
                      <a:alpha val="43137"/>
                    </a:srgbClr>
                  </a:outerShdw>
                </a:effectLst>
              </a:rPr>
              <a:t>Section 1: Treaties</a:t>
            </a:r>
          </a:p>
        </p:txBody>
      </p:sp>
      <p:sp>
        <p:nvSpPr>
          <p:cNvPr id="3" name="Content Placeholder 2"/>
          <p:cNvSpPr>
            <a:spLocks noGrp="1"/>
          </p:cNvSpPr>
          <p:nvPr>
            <p:ph idx="1"/>
          </p:nvPr>
        </p:nvSpPr>
        <p:spPr/>
        <p:txBody>
          <a:bodyPr/>
          <a:lstStyle/>
          <a:p>
            <a:r>
              <a:rPr lang="en-US" dirty="0"/>
              <a:t>Essential Question:</a:t>
            </a:r>
          </a:p>
          <a:p>
            <a:pPr lvl="1"/>
            <a:r>
              <a:rPr lang="en-US" dirty="0"/>
              <a:t>How did various treaties cause the westward movement of American Indians?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Section 1: Treaties</a:t>
            </a:r>
          </a:p>
        </p:txBody>
      </p:sp>
      <p:sp>
        <p:nvSpPr>
          <p:cNvPr id="3" name="Content Placeholder 2"/>
          <p:cNvSpPr>
            <a:spLocks noGrp="1"/>
          </p:cNvSpPr>
          <p:nvPr>
            <p:ph idx="1"/>
          </p:nvPr>
        </p:nvSpPr>
        <p:spPr>
          <a:xfrm>
            <a:off x="609600" y="1219200"/>
            <a:ext cx="8229600" cy="4525963"/>
          </a:xfrm>
        </p:spPr>
        <p:txBody>
          <a:bodyPr/>
          <a:lstStyle/>
          <a:p>
            <a:r>
              <a:rPr lang="en-US" dirty="0"/>
              <a:t>What terms do I need to know? </a:t>
            </a:r>
          </a:p>
          <a:p>
            <a:pPr lvl="1"/>
            <a:r>
              <a:rPr lang="en-US" dirty="0" err="1"/>
              <a:t>impressment</a:t>
            </a:r>
            <a:endParaRPr lang="en-US" dirty="0"/>
          </a:p>
          <a:p>
            <a:pPr lvl="1"/>
            <a:r>
              <a:rPr lang="en-US" dirty="0"/>
              <a:t>Missouri Compromise</a:t>
            </a:r>
          </a:p>
          <a:p>
            <a:pPr lvl="1"/>
            <a:r>
              <a:rPr lang="en-US" dirty="0"/>
              <a:t>migrate</a:t>
            </a:r>
          </a:p>
          <a:p>
            <a:pPr lvl="1"/>
            <a:r>
              <a:rPr lang="en-US" dirty="0"/>
              <a:t>cede</a:t>
            </a:r>
          </a:p>
          <a:p>
            <a:pPr lvl="1"/>
            <a:r>
              <a:rPr lang="en-US" dirty="0"/>
              <a:t>subsistence</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Introduction</a:t>
            </a:r>
          </a:p>
        </p:txBody>
      </p:sp>
      <p:sp>
        <p:nvSpPr>
          <p:cNvPr id="6" name="Content Placeholder 5"/>
          <p:cNvSpPr>
            <a:spLocks noGrp="1"/>
          </p:cNvSpPr>
          <p:nvPr>
            <p:ph idx="1"/>
          </p:nvPr>
        </p:nvSpPr>
        <p:spPr>
          <a:xfrm>
            <a:off x="457200" y="1066800"/>
            <a:ext cx="8382000" cy="4800600"/>
          </a:xfrm>
        </p:spPr>
        <p:txBody>
          <a:bodyPr>
            <a:normAutofit/>
          </a:bodyPr>
          <a:lstStyle/>
          <a:p>
            <a:r>
              <a:rPr lang="en-US" dirty="0"/>
              <a:t>President Jefferson wanted treaties between Indian nations and the United States for the security of the new country.</a:t>
            </a:r>
          </a:p>
          <a:p>
            <a:r>
              <a:rPr lang="en-US" dirty="0"/>
              <a:t>Treaties were used to gain land more rapidly, increase trade, and encourage Indians to adopt a European way of life. </a:t>
            </a:r>
          </a:p>
          <a:p>
            <a:r>
              <a:rPr lang="en-US" dirty="0"/>
              <a:t>Western land could be traded to the Indians for their eastern lands, but no one knew the U.S. would eventually reach from coast to coast.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normAutofit/>
          </a:bodyPr>
          <a:lstStyle/>
          <a:p>
            <a:r>
              <a:rPr lang="en-US" dirty="0"/>
              <a:t>New States</a:t>
            </a:r>
          </a:p>
        </p:txBody>
      </p:sp>
      <p:sp>
        <p:nvSpPr>
          <p:cNvPr id="6" name="Content Placeholder 5"/>
          <p:cNvSpPr>
            <a:spLocks noGrp="1"/>
          </p:cNvSpPr>
          <p:nvPr>
            <p:ph idx="1"/>
          </p:nvPr>
        </p:nvSpPr>
        <p:spPr>
          <a:xfrm>
            <a:off x="304800" y="762000"/>
            <a:ext cx="8610600" cy="5943600"/>
          </a:xfrm>
        </p:spPr>
        <p:txBody>
          <a:bodyPr>
            <a:normAutofit fontScale="85000" lnSpcReduction="10000"/>
          </a:bodyPr>
          <a:lstStyle/>
          <a:p>
            <a:pPr marL="758952" indent="-758952">
              <a:lnSpc>
                <a:spcPct val="90000"/>
              </a:lnSpc>
              <a:spcBef>
                <a:spcPts val="24"/>
              </a:spcBef>
            </a:pPr>
            <a:r>
              <a:rPr lang="en-US" dirty="0">
                <a:solidFill>
                  <a:srgbClr val="080808"/>
                </a:solidFill>
              </a:rPr>
              <a:t>The Northwest Ordinance (1787) said territories could apply for statehood when they had 60,000 people. </a:t>
            </a:r>
          </a:p>
          <a:p>
            <a:pPr marL="758952" indent="-758952">
              <a:lnSpc>
                <a:spcPct val="90000"/>
              </a:lnSpc>
              <a:spcBef>
                <a:spcPts val="24"/>
              </a:spcBef>
            </a:pPr>
            <a:r>
              <a:rPr lang="en-US" dirty="0">
                <a:solidFill>
                  <a:srgbClr val="080808"/>
                </a:solidFill>
              </a:rPr>
              <a:t>In 1812, the Territory of Orleans became the state of Louisiana. </a:t>
            </a:r>
          </a:p>
          <a:p>
            <a:pPr marL="758952" indent="-758952">
              <a:lnSpc>
                <a:spcPct val="90000"/>
              </a:lnSpc>
              <a:spcBef>
                <a:spcPts val="24"/>
              </a:spcBef>
            </a:pPr>
            <a:r>
              <a:rPr lang="en-US" dirty="0">
                <a:solidFill>
                  <a:srgbClr val="080808"/>
                </a:solidFill>
              </a:rPr>
              <a:t>Oklahoma became a part of Missouri Territory. </a:t>
            </a:r>
          </a:p>
          <a:p>
            <a:pPr marL="758952" indent="-758952">
              <a:lnSpc>
                <a:spcPct val="90000"/>
              </a:lnSpc>
              <a:spcBef>
                <a:spcPts val="24"/>
              </a:spcBef>
            </a:pPr>
            <a:r>
              <a:rPr lang="en-US" dirty="0">
                <a:solidFill>
                  <a:srgbClr val="080808"/>
                </a:solidFill>
              </a:rPr>
              <a:t>In the War of 1812, the U.S. fought Britain which resulted in clear boundaries for the U.S. and proved America’s strength. </a:t>
            </a:r>
          </a:p>
          <a:p>
            <a:pPr marL="758952" indent="-758952">
              <a:lnSpc>
                <a:spcPct val="90000"/>
              </a:lnSpc>
              <a:spcBef>
                <a:spcPts val="24"/>
              </a:spcBef>
            </a:pPr>
            <a:r>
              <a:rPr lang="en-US" dirty="0">
                <a:solidFill>
                  <a:srgbClr val="080808"/>
                </a:solidFill>
              </a:rPr>
              <a:t>In 1819, Oklahoma became part of the new Arkansas Territory. </a:t>
            </a:r>
          </a:p>
          <a:p>
            <a:pPr marL="758952" indent="-758952">
              <a:lnSpc>
                <a:spcPct val="90000"/>
              </a:lnSpc>
              <a:spcBef>
                <a:spcPts val="24"/>
              </a:spcBef>
            </a:pPr>
            <a:r>
              <a:rPr lang="en-US" dirty="0">
                <a:solidFill>
                  <a:srgbClr val="080808"/>
                </a:solidFill>
              </a:rPr>
              <a:t>Missouri Compromise (1820): Henry Clay’s solution to keep balance of free and slave states with no slaves in the rest of Louisiana Purchase lands. </a:t>
            </a:r>
          </a:p>
          <a:p>
            <a:pPr marL="758952" indent="-758952">
              <a:lnSpc>
                <a:spcPct val="90000"/>
              </a:lnSpc>
              <a:spcBef>
                <a:spcPts val="24"/>
              </a:spcBef>
            </a:pPr>
            <a:r>
              <a:rPr lang="en-US" dirty="0">
                <a:solidFill>
                  <a:srgbClr val="080808"/>
                </a:solidFill>
              </a:rPr>
              <a:t>Kansas-Nebraska Act (1854): abolished the Missouri Compromise by allowing slavery in Kansas. </a:t>
            </a:r>
          </a:p>
          <a:p>
            <a:pPr marL="758952" indent="-758952">
              <a:lnSpc>
                <a:spcPct val="90000"/>
              </a:lnSpc>
              <a:spcBef>
                <a:spcPts val="24"/>
              </a:spcBef>
            </a:pPr>
            <a:r>
              <a:rPr lang="en-US" i="1" dirty="0" err="1">
                <a:solidFill>
                  <a:srgbClr val="080808"/>
                </a:solidFill>
              </a:rPr>
              <a:t>Dred</a:t>
            </a:r>
            <a:r>
              <a:rPr lang="en-US" i="1" dirty="0">
                <a:solidFill>
                  <a:srgbClr val="080808"/>
                </a:solidFill>
              </a:rPr>
              <a:t> Scott</a:t>
            </a:r>
            <a:r>
              <a:rPr lang="en-US" dirty="0">
                <a:solidFill>
                  <a:srgbClr val="080808"/>
                </a:solidFill>
              </a:rPr>
              <a:t> was a Supreme Court decision which said Congress could not stop slavery in new territories.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solidFill>
                  <a:schemeClr val="bg1"/>
                </a:solidFill>
              </a:rPr>
              <a:t>Missouri Compromise</a:t>
            </a:r>
          </a:p>
        </p:txBody>
      </p:sp>
      <p:pic>
        <p:nvPicPr>
          <p:cNvPr id="5" name="Content Placeholder 4" descr="missouri compromise map.jpg"/>
          <p:cNvPicPr>
            <a:picLocks noGrp="1" noChangeAspect="1"/>
          </p:cNvPicPr>
          <p:nvPr>
            <p:ph idx="1"/>
          </p:nvPr>
        </p:nvPicPr>
        <p:blipFill>
          <a:blip r:embed="rId2" cstate="print"/>
          <a:stretch>
            <a:fillRect/>
          </a:stretch>
        </p:blipFill>
        <p:spPr>
          <a:xfrm>
            <a:off x="1143000" y="838200"/>
            <a:ext cx="6945369" cy="5147145"/>
          </a:xfrm>
        </p:spPr>
      </p:pic>
      <p:sp>
        <p:nvSpPr>
          <p:cNvPr id="4" name="Slide Number Placeholder 3"/>
          <p:cNvSpPr>
            <a:spLocks noGrp="1"/>
          </p:cNvSpPr>
          <p:nvPr>
            <p:ph type="sldNum" sz="quarter" idx="12"/>
          </p:nvPr>
        </p:nvSpPr>
        <p:spPr/>
        <p:txBody>
          <a:bodyPr/>
          <a:lstStyle/>
          <a:p>
            <a:fld id="{5B75B92E-C504-4F72-91D6-D83D77D1C380}" type="slidenum">
              <a:rPr lang="en-US" smtClean="0"/>
              <a:pPr/>
              <a:t>7</a:t>
            </a:fld>
            <a:endParaRPr lang="en-US"/>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normAutofit/>
          </a:bodyPr>
          <a:lstStyle/>
          <a:p>
            <a:r>
              <a:rPr lang="en-US" dirty="0"/>
              <a:t>Early Migrations</a:t>
            </a:r>
          </a:p>
        </p:txBody>
      </p:sp>
      <p:sp>
        <p:nvSpPr>
          <p:cNvPr id="6" name="Content Placeholder 5"/>
          <p:cNvSpPr>
            <a:spLocks noGrp="1"/>
          </p:cNvSpPr>
          <p:nvPr>
            <p:ph idx="1"/>
          </p:nvPr>
        </p:nvSpPr>
        <p:spPr>
          <a:xfrm>
            <a:off x="152400" y="838200"/>
            <a:ext cx="8991600" cy="5715000"/>
          </a:xfrm>
        </p:spPr>
        <p:txBody>
          <a:bodyPr>
            <a:normAutofit lnSpcReduction="10000"/>
          </a:bodyPr>
          <a:lstStyle/>
          <a:p>
            <a:pPr marL="758952" indent="-758952">
              <a:spcBef>
                <a:spcPts val="24"/>
              </a:spcBef>
            </a:pPr>
            <a:r>
              <a:rPr lang="en-US" dirty="0">
                <a:solidFill>
                  <a:srgbClr val="080808"/>
                </a:solidFill>
              </a:rPr>
              <a:t>Plains Indians roamed areas of 500-800 miles; many tribes roamed through Oklahoma.</a:t>
            </a:r>
          </a:p>
          <a:p>
            <a:pPr marL="758952" indent="-758952">
              <a:spcBef>
                <a:spcPts val="24"/>
              </a:spcBef>
            </a:pPr>
            <a:r>
              <a:rPr lang="en-US" dirty="0">
                <a:solidFill>
                  <a:srgbClr val="080808"/>
                </a:solidFill>
              </a:rPr>
              <a:t>The Wichita tribe was known as reliable and hospitable; they grew corn, pumpkins, beans and tobacco. </a:t>
            </a:r>
          </a:p>
          <a:p>
            <a:pPr marL="758952" indent="-758952">
              <a:spcBef>
                <a:spcPts val="24"/>
              </a:spcBef>
            </a:pPr>
            <a:r>
              <a:rPr lang="en-US" dirty="0">
                <a:solidFill>
                  <a:srgbClr val="080808"/>
                </a:solidFill>
              </a:rPr>
              <a:t>The Caddo tribe lived in SE Oklahoma. Their numbers decreased after the Louisiana Purchase due to war and disease. </a:t>
            </a:r>
          </a:p>
          <a:p>
            <a:pPr marL="758952" indent="-758952">
              <a:spcBef>
                <a:spcPts val="24"/>
              </a:spcBef>
            </a:pPr>
            <a:r>
              <a:rPr lang="en-US" dirty="0">
                <a:solidFill>
                  <a:srgbClr val="080808"/>
                </a:solidFill>
              </a:rPr>
              <a:t>The Comanche tribe moved into the area in the 1700s and were known for horses, hunting, and warfare.</a:t>
            </a:r>
          </a:p>
          <a:p>
            <a:pPr marL="758952" indent="-758952">
              <a:spcBef>
                <a:spcPts val="24"/>
              </a:spcBef>
            </a:pPr>
            <a:r>
              <a:rPr lang="en-US" dirty="0">
                <a:solidFill>
                  <a:srgbClr val="080808"/>
                </a:solidFill>
              </a:rPr>
              <a:t>The Kiowa tribe moved to plains in late 1700s.</a:t>
            </a:r>
          </a:p>
          <a:p>
            <a:pPr>
              <a:lnSpc>
                <a:spcPct val="80000"/>
              </a:lnSpc>
            </a:pPr>
            <a:endParaRPr lang="en-US" dirty="0">
              <a:solidFill>
                <a:srgbClr val="080808"/>
              </a:solidFill>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normAutofit/>
          </a:bodyPr>
          <a:lstStyle/>
          <a:p>
            <a:r>
              <a:rPr lang="en-US" dirty="0"/>
              <a:t>Early Migrations (cont.)</a:t>
            </a:r>
          </a:p>
        </p:txBody>
      </p:sp>
      <p:sp>
        <p:nvSpPr>
          <p:cNvPr id="6" name="Content Placeholder 5"/>
          <p:cNvSpPr>
            <a:spLocks noGrp="1"/>
          </p:cNvSpPr>
          <p:nvPr>
            <p:ph idx="1"/>
          </p:nvPr>
        </p:nvSpPr>
        <p:spPr>
          <a:xfrm>
            <a:off x="152400" y="838200"/>
            <a:ext cx="8991600" cy="5715000"/>
          </a:xfrm>
        </p:spPr>
        <p:txBody>
          <a:bodyPr>
            <a:normAutofit fontScale="85000" lnSpcReduction="20000"/>
          </a:bodyPr>
          <a:lstStyle/>
          <a:p>
            <a:pPr marL="758952" indent="-758952">
              <a:spcBef>
                <a:spcPts val="24"/>
              </a:spcBef>
            </a:pPr>
            <a:r>
              <a:rPr lang="en-US" dirty="0">
                <a:solidFill>
                  <a:srgbClr val="080808"/>
                </a:solidFill>
              </a:rPr>
              <a:t>The </a:t>
            </a:r>
            <a:r>
              <a:rPr lang="en-US" dirty="0" err="1">
                <a:solidFill>
                  <a:srgbClr val="080808"/>
                </a:solidFill>
              </a:rPr>
              <a:t>Kichai</a:t>
            </a:r>
            <a:r>
              <a:rPr lang="en-US" dirty="0">
                <a:solidFill>
                  <a:srgbClr val="080808"/>
                </a:solidFill>
              </a:rPr>
              <a:t> moved from Texas and Louisiana to western Oklahoma by the 1800s along with the Shawnee and Delaware Indians. </a:t>
            </a:r>
          </a:p>
          <a:p>
            <a:pPr marL="758952" indent="-758952">
              <a:spcBef>
                <a:spcPts val="24"/>
              </a:spcBef>
            </a:pPr>
            <a:r>
              <a:rPr lang="en-US" dirty="0">
                <a:solidFill>
                  <a:srgbClr val="080808"/>
                </a:solidFill>
              </a:rPr>
              <a:t>Osage territory spanned a large area of Oklahoma in the 1700s (Missouri to Arkansas rivers) and often fought with other tribes coming into the area. </a:t>
            </a:r>
          </a:p>
          <a:p>
            <a:pPr marL="758952" indent="-758952">
              <a:spcBef>
                <a:spcPts val="24"/>
              </a:spcBef>
            </a:pPr>
            <a:r>
              <a:rPr lang="en-US" dirty="0">
                <a:solidFill>
                  <a:srgbClr val="080808"/>
                </a:solidFill>
              </a:rPr>
              <a:t>Salina was the earliest permanent white settlement in Oklahoma. It was originally a trading post. </a:t>
            </a:r>
          </a:p>
          <a:p>
            <a:pPr marL="758952" indent="-758952">
              <a:spcBef>
                <a:spcPts val="24"/>
              </a:spcBef>
            </a:pPr>
            <a:r>
              <a:rPr lang="en-US" dirty="0">
                <a:solidFill>
                  <a:srgbClr val="080808"/>
                </a:solidFill>
              </a:rPr>
              <a:t>The Quapaw Indians were more peaceful residents of eastern Oklahoma; treaties, disease and conflict with other tribes forced their movement. </a:t>
            </a:r>
          </a:p>
          <a:p>
            <a:pPr marL="758952" indent="-758952">
              <a:spcBef>
                <a:spcPts val="24"/>
              </a:spcBef>
            </a:pPr>
            <a:r>
              <a:rPr lang="en-US" dirty="0">
                <a:solidFill>
                  <a:srgbClr val="080808"/>
                </a:solidFill>
              </a:rPr>
              <a:t>The Western Cherokee from along the Tennessee River often fought with Osage. </a:t>
            </a:r>
          </a:p>
          <a:p>
            <a:pPr marL="758952" indent="-758952">
              <a:spcBef>
                <a:spcPts val="24"/>
              </a:spcBef>
            </a:pPr>
            <a:r>
              <a:rPr lang="en-US" dirty="0">
                <a:solidFill>
                  <a:srgbClr val="080808"/>
                </a:solidFill>
              </a:rPr>
              <a:t>Lovely’s Purchase Treaty (1816) failed to stop the fighting. </a:t>
            </a:r>
          </a:p>
          <a:p>
            <a:pPr marL="758952" indent="-758952">
              <a:spcBef>
                <a:spcPts val="24"/>
              </a:spcBef>
            </a:pPr>
            <a:r>
              <a:rPr lang="en-US" dirty="0">
                <a:solidFill>
                  <a:srgbClr val="080808"/>
                </a:solidFill>
              </a:rPr>
              <a:t>Fort Smith built in Arkansas Territory in a failed attempt to stop fighting among the tribes. </a:t>
            </a:r>
          </a:p>
          <a:p>
            <a:pPr>
              <a:lnSpc>
                <a:spcPct val="80000"/>
              </a:lnSpc>
            </a:pPr>
            <a:endParaRPr lang="en-US" dirty="0">
              <a:solidFill>
                <a:srgbClr val="080808"/>
              </a:solidFill>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3892</TotalTime>
  <Words>1604</Words>
  <Application>Microsoft Macintosh PowerPoint</Application>
  <PresentationFormat>On-screen Show (4:3)</PresentationFormat>
  <Paragraphs>155</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Berlin Sans FB</vt:lpstr>
      <vt:lpstr>Calibri</vt:lpstr>
      <vt:lpstr>Wingdings</vt:lpstr>
      <vt:lpstr>Office Theme</vt:lpstr>
      <vt:lpstr>PowerPoint Presentation</vt:lpstr>
      <vt:lpstr>PowerPoint Presentation</vt:lpstr>
      <vt:lpstr>Section 1: Treaties</vt:lpstr>
      <vt:lpstr>Section 1: Treaties</vt:lpstr>
      <vt:lpstr>Introduction</vt:lpstr>
      <vt:lpstr>New States</vt:lpstr>
      <vt:lpstr>Missouri Compromise</vt:lpstr>
      <vt:lpstr>Early Migrations</vt:lpstr>
      <vt:lpstr>Early Migrations (cont.)</vt:lpstr>
      <vt:lpstr>Early Forts</vt:lpstr>
      <vt:lpstr>Early Indian Territory</vt:lpstr>
      <vt:lpstr>Cherokee Outlet</vt:lpstr>
      <vt:lpstr>Section 2: Trails of Tears</vt:lpstr>
      <vt:lpstr>Section 2: Trails of Tears</vt:lpstr>
      <vt:lpstr>Removal</vt:lpstr>
      <vt:lpstr>The Five Tribes</vt:lpstr>
      <vt:lpstr>Indian Removal Act</vt:lpstr>
      <vt:lpstr>Indian Removal Act:  Choctaw Removal</vt:lpstr>
      <vt:lpstr>Indian Removal Act: Creek Removal</vt:lpstr>
      <vt:lpstr>Indian Removal Act:  Chickasaw Removal</vt:lpstr>
      <vt:lpstr>Indian Removal Act: Cherokee Removal</vt:lpstr>
      <vt:lpstr>Indian Removal Act: Seminole Removal</vt:lpstr>
      <vt:lpstr>Five Tribes in Indian Territory</vt:lpstr>
      <vt:lpstr>Indian Removal Act: Other Removals</vt:lpstr>
      <vt:lpstr>The Stokes Commission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Land of Opportunity</dc:title>
  <dc:subject>©2013 Clairmont Press</dc:subject>
  <dc:creator>Emmett R. Mullins, Ed.D.</dc:creator>
  <dc:description>Study presentation to accompany student textbook.</dc:description>
  <cp:lastModifiedBy>marionl clairmontpress.com</cp:lastModifiedBy>
  <cp:revision>445</cp:revision>
  <dcterms:created xsi:type="dcterms:W3CDTF">2010-06-02T19:20:05Z</dcterms:created>
  <dcterms:modified xsi:type="dcterms:W3CDTF">2019-08-27T16:19:49Z</dcterms:modified>
</cp:coreProperties>
</file>