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22"/>
  </p:notesMasterIdLst>
  <p:handoutMasterIdLst>
    <p:handoutMasterId r:id="rId23"/>
  </p:handoutMasterIdLst>
  <p:sldIdLst>
    <p:sldId id="259" r:id="rId2"/>
    <p:sldId id="260" r:id="rId3"/>
    <p:sldId id="258" r:id="rId4"/>
    <p:sldId id="268" r:id="rId5"/>
    <p:sldId id="322" r:id="rId6"/>
    <p:sldId id="321" r:id="rId7"/>
    <p:sldId id="320" r:id="rId8"/>
    <p:sldId id="319" r:id="rId9"/>
    <p:sldId id="270" r:id="rId10"/>
    <p:sldId id="276" r:id="rId11"/>
    <p:sldId id="324" r:id="rId12"/>
    <p:sldId id="328" r:id="rId13"/>
    <p:sldId id="333" r:id="rId14"/>
    <p:sldId id="327" r:id="rId15"/>
    <p:sldId id="326" r:id="rId16"/>
    <p:sldId id="330" r:id="rId17"/>
    <p:sldId id="329" r:id="rId18"/>
    <p:sldId id="325" r:id="rId19"/>
    <p:sldId id="332" r:id="rId20"/>
    <p:sldId id="31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91" autoAdjust="0"/>
    <p:restoredTop sz="88980" autoAdjust="0"/>
  </p:normalViewPr>
  <p:slideViewPr>
    <p:cSldViewPr>
      <p:cViewPr varScale="1">
        <p:scale>
          <a:sx n="113" d="100"/>
          <a:sy n="113" d="100"/>
        </p:scale>
        <p:origin x="178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8/27/19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a:p>
        </p:txBody>
      </p:sp>
    </p:spTree>
    <p:extLst>
      <p:ext uri="{BB962C8B-B14F-4D97-AF65-F5344CB8AC3E}">
        <p14:creationId xmlns:p14="http://schemas.microsoft.com/office/powerpoint/2010/main" val="9315647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8/27/19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a:p>
        </p:txBody>
      </p:sp>
    </p:spTree>
    <p:extLst>
      <p:ext uri="{BB962C8B-B14F-4D97-AF65-F5344CB8AC3E}">
        <p14:creationId xmlns:p14="http://schemas.microsoft.com/office/powerpoint/2010/main" val="355691071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BA35DE-C53D-464B-87B2-9C182F7C043A}" type="datetime1">
              <a:rPr lang="en-US" smtClean="0"/>
              <a:pPr/>
              <a:t>8/27/19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1026" name="Picture 2" descr="C:\Documents and Settings\Emmett\Local Settings\Temporary Internet Files\Content.IE5\VJSO3138\MP900362789[1].jpg"/>
          <p:cNvPicPr>
            <a:picLocks noChangeAspect="1" noChangeArrowheads="1"/>
          </p:cNvPicPr>
          <p:nvPr userDrawn="1"/>
        </p:nvPicPr>
        <p:blipFill>
          <a:blip r:embed="rId2" cstate="print"/>
          <a:srcRect/>
          <a:stretch>
            <a:fillRect/>
          </a:stretch>
        </p:blipFill>
        <p:spPr bwMode="auto">
          <a:xfrm rot="20310921">
            <a:off x="271861" y="6175230"/>
            <a:ext cx="495300" cy="330200"/>
          </a:xfrm>
          <a:prstGeom prst="rect">
            <a:avLst/>
          </a:prstGeom>
          <a:no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C3BC316-8B67-4C24-8B37-CF997F8807BD}" type="datetime1">
              <a:rPr lang="en-US" smtClean="0"/>
              <a:pPr/>
              <a:t>8/27/19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a:p>
        </p:txBody>
      </p:sp>
      <p:pic>
        <p:nvPicPr>
          <p:cNvPr id="7" name="Picture 2" descr="C:\Documents and Settings\Emmett\Local Settings\Temporary Internet Files\Content.IE5\VJSO3138\MP900362789[1].jpg"/>
          <p:cNvPicPr>
            <a:picLocks noChangeAspect="1" noChangeArrowheads="1"/>
          </p:cNvPicPr>
          <p:nvPr userDrawn="1"/>
        </p:nvPicPr>
        <p:blipFill>
          <a:blip r:embed="rId2" cstate="print"/>
          <a:srcRect/>
          <a:stretch>
            <a:fillRect/>
          </a:stretch>
        </p:blipFill>
        <p:spPr bwMode="auto">
          <a:xfrm rot="20310921">
            <a:off x="271861" y="6175230"/>
            <a:ext cx="495300" cy="330200"/>
          </a:xfrm>
          <a:prstGeom prst="rect">
            <a:avLst/>
          </a:prstGeom>
          <a:no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B98E69-793B-4CF3-8D70-00DA8A1D08E0}" type="datetime1">
              <a:rPr lang="en-US" smtClean="0"/>
              <a:pPr/>
              <a:t>8/27/19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pic>
        <p:nvPicPr>
          <p:cNvPr id="8" name="Picture 2" descr="C:\Documents and Settings\Emmett\Local Settings\Temporary Internet Files\Content.IE5\VJSO3138\MP900362789[1].jpg"/>
          <p:cNvPicPr>
            <a:picLocks noChangeAspect="1" noChangeArrowheads="1"/>
          </p:cNvPicPr>
          <p:nvPr userDrawn="1"/>
        </p:nvPicPr>
        <p:blipFill>
          <a:blip r:embed="rId2" cstate="print"/>
          <a:srcRect/>
          <a:stretch>
            <a:fillRect/>
          </a:stretch>
        </p:blipFill>
        <p:spPr bwMode="auto">
          <a:xfrm rot="20310921">
            <a:off x="271861" y="6175230"/>
            <a:ext cx="495300" cy="330200"/>
          </a:xfrm>
          <a:prstGeom prst="rect">
            <a:avLst/>
          </a:prstGeom>
          <a:no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640951-C29D-4786-935A-1F568872D7DC}" type="datetime1">
              <a:rPr lang="en-US" smtClean="0"/>
              <a:pPr/>
              <a:t>8/27/19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a:p>
        </p:txBody>
      </p:sp>
      <p:pic>
        <p:nvPicPr>
          <p:cNvPr id="10" name="Picture 2" descr="C:\Documents and Settings\Emmett\Local Settings\Temporary Internet Files\Content.IE5\VJSO3138\MP900362789[1].jpg"/>
          <p:cNvPicPr>
            <a:picLocks noChangeAspect="1" noChangeArrowheads="1"/>
          </p:cNvPicPr>
          <p:nvPr userDrawn="1"/>
        </p:nvPicPr>
        <p:blipFill>
          <a:blip r:embed="rId2" cstate="print"/>
          <a:srcRect/>
          <a:stretch>
            <a:fillRect/>
          </a:stretch>
        </p:blipFill>
        <p:spPr bwMode="auto">
          <a:xfrm rot="20310921">
            <a:off x="271861" y="6175230"/>
            <a:ext cx="495300" cy="330200"/>
          </a:xfrm>
          <a:prstGeom prst="rect">
            <a:avLst/>
          </a:prstGeom>
          <a:no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8/27/19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a:p>
        </p:txBody>
      </p:sp>
      <p:pic>
        <p:nvPicPr>
          <p:cNvPr id="5" name="Picture 2" descr="C:\Documents and Settings\Emmett\Local Settings\Temporary Internet Files\Content.IE5\VJSO3138\MP900362789[1].jpg"/>
          <p:cNvPicPr>
            <a:picLocks noChangeAspect="1" noChangeArrowheads="1"/>
          </p:cNvPicPr>
          <p:nvPr userDrawn="1"/>
        </p:nvPicPr>
        <p:blipFill>
          <a:blip r:embed="rId2" cstate="print"/>
          <a:srcRect/>
          <a:stretch>
            <a:fillRect/>
          </a:stretch>
        </p:blipFill>
        <p:spPr bwMode="auto">
          <a:xfrm rot="20310921">
            <a:off x="271861" y="6175230"/>
            <a:ext cx="495300" cy="330200"/>
          </a:xfrm>
          <a:prstGeom prst="rect">
            <a:avLst/>
          </a:prstGeom>
          <a:no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8/27/19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userDrawn="1"/>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spd="med">
    <p:wipe dir="r"/>
  </p:transition>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image" Target="../media/image6.png"/><Relationship Id="rId9"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hyperlink" Target="http://www.sonofthesouth.net/texas/pictures/map-texas-republic-1500.jp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pic>
        <p:nvPicPr>
          <p:cNvPr id="25602" name="Picture 2" descr="File:Seal of Oklahoma.svg"/>
          <p:cNvPicPr>
            <a:picLocks noChangeAspect="1" noChangeArrowheads="1"/>
          </p:cNvPicPr>
          <p:nvPr/>
        </p:nvPicPr>
        <p:blipFill>
          <a:blip r:embed="rId4" cstate="print"/>
          <a:srcRect/>
          <a:stretch>
            <a:fillRect/>
          </a:stretch>
        </p:blipFill>
        <p:spPr bwMode="auto">
          <a:xfrm rot="576296">
            <a:off x="7006990" y="151541"/>
            <a:ext cx="1984265" cy="1997605"/>
          </a:xfrm>
          <a:prstGeom prst="rect">
            <a:avLst/>
          </a:prstGeom>
          <a:noFill/>
          <a:effectLst>
            <a:glow rad="228600">
              <a:schemeClr val="accent3">
                <a:satMod val="175000"/>
                <a:alpha val="40000"/>
              </a:schemeClr>
            </a:glow>
          </a:effectLst>
        </p:spPr>
      </p:pic>
      <p:sp>
        <p:nvSpPr>
          <p:cNvPr id="4" name="TextBox 3"/>
          <p:cNvSpPr txBox="1"/>
          <p:nvPr/>
        </p:nvSpPr>
        <p:spPr>
          <a:xfrm>
            <a:off x="1066800" y="4495800"/>
            <a:ext cx="7543800" cy="156966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3200" b="1" dirty="0">
                <a:ln w="17780" cmpd="sng">
                  <a:noFill/>
                  <a:prstDash val="solid"/>
                  <a:miter lim="800000"/>
                </a:ln>
                <a:solidFill>
                  <a:srgbClr val="F8D506"/>
                </a:solidFill>
                <a:effectLst>
                  <a:outerShdw blurRad="55000" dist="50800" dir="5400000" algn="tl">
                    <a:srgbClr val="000000">
                      <a:alpha val="33000"/>
                    </a:srgbClr>
                  </a:outerShdw>
                </a:effectLst>
              </a:rPr>
              <a:t>Chapter 6:</a:t>
            </a:r>
          </a:p>
          <a:p>
            <a:pPr algn="r"/>
            <a:r>
              <a:rPr lang="en-US" sz="3200" b="1" dirty="0">
                <a:ln w="17780" cmpd="sng">
                  <a:noFill/>
                  <a:prstDash val="solid"/>
                  <a:miter lim="800000"/>
                </a:ln>
                <a:solidFill>
                  <a:srgbClr val="F8D506"/>
                </a:solidFill>
                <a:effectLst>
                  <a:outerShdw blurRad="55000" dist="50800" dir="5400000" algn="tl">
                    <a:srgbClr val="000000">
                      <a:alpha val="33000"/>
                    </a:srgbClr>
                  </a:outerShdw>
                </a:effectLst>
              </a:rPr>
              <a:t>New Land, New Beginnings</a:t>
            </a:r>
          </a:p>
          <a:p>
            <a:pPr algn="r"/>
            <a:r>
              <a:rPr lang="en-US" sz="3200" b="1" dirty="0">
                <a:ln w="17780" cmpd="sng">
                  <a:noFill/>
                  <a:prstDash val="solid"/>
                  <a:miter lim="800000"/>
                </a:ln>
                <a:solidFill>
                  <a:srgbClr val="F8D506"/>
                </a:solidFill>
                <a:effectLst>
                  <a:outerShdw blurRad="55000" dist="50800" dir="5400000" algn="tl">
                    <a:srgbClr val="000000">
                      <a:alpha val="33000"/>
                    </a:srgbClr>
                  </a:outerShdw>
                </a:effectLst>
              </a:rPr>
              <a:t>STUDY PRES6hh6ENTATION</a:t>
            </a: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dirty="0">
                <a:solidFill>
                  <a:srgbClr val="D9D9D9"/>
                </a:solidFill>
                <a:effectLst>
                  <a:outerShdw blurRad="38100" dist="38100" dir="2700000" algn="tl">
                    <a:srgbClr val="C0C0C0"/>
                  </a:outerShdw>
                </a:effectLst>
                <a:latin typeface="Arial" charset="0"/>
              </a:rPr>
              <a:t>© 2020 Clairmont Press</a:t>
            </a:r>
          </a:p>
        </p:txBody>
      </p:sp>
      <p:sp>
        <p:nvSpPr>
          <p:cNvPr id="8" name="Rectangle 7"/>
          <p:cNvSpPr/>
          <p:nvPr/>
        </p:nvSpPr>
        <p:spPr>
          <a:xfrm>
            <a:off x="609600" y="762000"/>
            <a:ext cx="7239000" cy="3416320"/>
          </a:xfrm>
          <a:prstGeom prst="rect">
            <a:avLst/>
          </a:prstGeom>
          <a:noFill/>
          <a:effectLst>
            <a:glow rad="228600">
              <a:schemeClr val="accent3">
                <a:satMod val="175000"/>
                <a:alpha val="40000"/>
              </a:schemeClr>
            </a:glow>
          </a:effectLst>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cap="none" spc="0" dirty="0">
                <a:ln w="12700">
                  <a:solidFill>
                    <a:schemeClr val="bg1"/>
                  </a:solidFill>
                </a:ln>
                <a:solidFill>
                  <a:srgbClr val="A20000"/>
                </a:solidFill>
                <a:effectLst>
                  <a:glow rad="101600">
                    <a:schemeClr val="bg1">
                      <a:alpha val="60000"/>
                    </a:schemeClr>
                  </a:glow>
                  <a:outerShdw blurRad="50800" dist="38100" dir="8100000" algn="tr" rotWithShape="0">
                    <a:prstClr val="black">
                      <a:alpha val="40000"/>
                    </a:prstClr>
                  </a:outerShdw>
                </a:effectLst>
                <a:latin typeface="Berlin Sans FB" pitchFamily="34" charset="0"/>
              </a:rPr>
              <a:t>OKLAHOMA:</a:t>
            </a:r>
          </a:p>
          <a:p>
            <a:pPr algn="ctr"/>
            <a:r>
              <a:rPr lang="en-US" sz="7200" b="1" dirty="0">
                <a:ln w="12700">
                  <a:solidFill>
                    <a:schemeClr val="bg1"/>
                  </a:solidFill>
                </a:ln>
                <a:solidFill>
                  <a:srgbClr val="A20000"/>
                </a:solidFill>
                <a:effectLst>
                  <a:glow rad="101600">
                    <a:schemeClr val="bg1">
                      <a:alpha val="60000"/>
                    </a:schemeClr>
                  </a:glow>
                  <a:outerShdw blurRad="50800" dist="38100" dir="8100000" algn="tr" rotWithShape="0">
                    <a:prstClr val="black">
                      <a:alpha val="40000"/>
                    </a:prstClr>
                  </a:outerShdw>
                </a:effectLst>
                <a:latin typeface="Berlin Sans FB" pitchFamily="34" charset="0"/>
              </a:rPr>
              <a:t>Our History Our Home</a:t>
            </a:r>
            <a:endParaRPr lang="en-US" sz="7200" b="1" cap="none" spc="0" dirty="0">
              <a:ln w="12700">
                <a:solidFill>
                  <a:schemeClr val="bg1"/>
                </a:solidFill>
              </a:ln>
              <a:solidFill>
                <a:srgbClr val="A20000"/>
              </a:solidFill>
              <a:effectLst>
                <a:glow rad="101600">
                  <a:schemeClr val="bg1">
                    <a:alpha val="60000"/>
                  </a:schemeClr>
                </a:glow>
                <a:outerShdw blurRad="50800" dist="38100" dir="8100000" algn="tr" rotWithShape="0">
                  <a:prstClr val="black">
                    <a:alpha val="40000"/>
                  </a:prstClr>
                </a:outerShdw>
              </a:effectLst>
              <a:latin typeface="Berlin Sans FB"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0" presetClass="entr" presetSubtype="0" fill="hold" nodeType="after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fade">
                                      <p:cBhvr>
                                        <p:cTn id="17" dur="800" decel="100000"/>
                                        <p:tgtEl>
                                          <p:spTgt spid="25602"/>
                                        </p:tgtEl>
                                      </p:cBhvr>
                                    </p:animEffect>
                                    <p:anim calcmode="lin" valueType="num">
                                      <p:cBhvr>
                                        <p:cTn id="18" dur="800" decel="100000" fill="hold"/>
                                        <p:tgtEl>
                                          <p:spTgt spid="25602"/>
                                        </p:tgtEl>
                                        <p:attrNameLst>
                                          <p:attrName>style.rotation</p:attrName>
                                        </p:attrNameLst>
                                      </p:cBhvr>
                                      <p:tavLst>
                                        <p:tav tm="0">
                                          <p:val>
                                            <p:fltVal val="-90"/>
                                          </p:val>
                                        </p:tav>
                                        <p:tav tm="100000">
                                          <p:val>
                                            <p:fltVal val="0"/>
                                          </p:val>
                                        </p:tav>
                                      </p:tavLst>
                                    </p:anim>
                                    <p:anim calcmode="lin" valueType="num">
                                      <p:cBhvr>
                                        <p:cTn id="19" dur="800" decel="100000" fill="hold"/>
                                        <p:tgtEl>
                                          <p:spTgt spid="25602"/>
                                        </p:tgtEl>
                                        <p:attrNameLst>
                                          <p:attrName>ppt_x</p:attrName>
                                        </p:attrNameLst>
                                      </p:cBhvr>
                                      <p:tavLst>
                                        <p:tav tm="0">
                                          <p:val>
                                            <p:strVal val="#ppt_x+0.4"/>
                                          </p:val>
                                        </p:tav>
                                        <p:tav tm="100000">
                                          <p:val>
                                            <p:strVal val="#ppt_x-0.05"/>
                                          </p:val>
                                        </p:tav>
                                      </p:tavLst>
                                    </p:anim>
                                    <p:anim calcmode="lin" valueType="num">
                                      <p:cBhvr>
                                        <p:cTn id="20" dur="800" decel="100000" fill="hold"/>
                                        <p:tgtEl>
                                          <p:spTgt spid="2560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560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56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Section 2: Adapting to Indian Territory</a:t>
            </a:r>
          </a:p>
        </p:txBody>
      </p:sp>
      <p:sp>
        <p:nvSpPr>
          <p:cNvPr id="3" name="Content Placeholder 2"/>
          <p:cNvSpPr>
            <a:spLocks noGrp="1"/>
          </p:cNvSpPr>
          <p:nvPr>
            <p:ph idx="1"/>
          </p:nvPr>
        </p:nvSpPr>
        <p:spPr>
          <a:xfrm>
            <a:off x="914400" y="1219200"/>
            <a:ext cx="8229600" cy="4800600"/>
          </a:xfrm>
        </p:spPr>
        <p:txBody>
          <a:bodyPr>
            <a:normAutofit/>
          </a:bodyPr>
          <a:lstStyle/>
          <a:p>
            <a:r>
              <a:rPr lang="en-US" dirty="0"/>
              <a:t>What terms do I need to know? </a:t>
            </a:r>
          </a:p>
          <a:p>
            <a:pPr lvl="1"/>
            <a:r>
              <a:rPr lang="en-US" dirty="0"/>
              <a:t>destitute</a:t>
            </a:r>
          </a:p>
          <a:p>
            <a:pPr lvl="1"/>
            <a:r>
              <a:rPr lang="en-US" dirty="0"/>
              <a:t>human rights</a:t>
            </a:r>
          </a:p>
          <a:p>
            <a:pPr lvl="1"/>
            <a:r>
              <a:rPr lang="en-US" dirty="0"/>
              <a:t>literacy</a:t>
            </a:r>
          </a:p>
          <a:p>
            <a:pPr lvl="1"/>
            <a:r>
              <a:rPr lang="en-US" dirty="0"/>
              <a:t>mission</a:t>
            </a:r>
          </a:p>
          <a:p>
            <a:pPr lvl="1"/>
            <a:r>
              <a:rPr lang="en-US" dirty="0"/>
              <a:t>annuity</a:t>
            </a:r>
          </a:p>
          <a:p>
            <a:pPr lvl="1"/>
            <a:r>
              <a:rPr lang="en-US" dirty="0"/>
              <a:t>emigrant</a:t>
            </a:r>
          </a:p>
          <a:p>
            <a:pPr lvl="1"/>
            <a:r>
              <a:rPr lang="en-US" dirty="0"/>
              <a:t>desperado</a:t>
            </a:r>
          </a:p>
          <a:p>
            <a:pPr lvl="1"/>
            <a:r>
              <a:rPr lang="en-US" dirty="0"/>
              <a:t>minority</a:t>
            </a:r>
          </a:p>
          <a:p>
            <a:pPr lvl="1">
              <a:buNone/>
            </a:pPr>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10</a:t>
            </a:fld>
            <a:endParaRPr lang="en-US"/>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14400"/>
          </a:xfrm>
        </p:spPr>
        <p:txBody>
          <a:bodyPr>
            <a:normAutofit/>
          </a:bodyPr>
          <a:lstStyle/>
          <a:p>
            <a:r>
              <a:rPr lang="en-US" dirty="0"/>
              <a:t>Introduction</a:t>
            </a:r>
          </a:p>
        </p:txBody>
      </p:sp>
      <p:sp>
        <p:nvSpPr>
          <p:cNvPr id="6" name="Content Placeholder 5"/>
          <p:cNvSpPr>
            <a:spLocks noGrp="1"/>
          </p:cNvSpPr>
          <p:nvPr>
            <p:ph idx="1"/>
          </p:nvPr>
        </p:nvSpPr>
        <p:spPr>
          <a:xfrm>
            <a:off x="381000" y="914400"/>
            <a:ext cx="8382000" cy="5334000"/>
          </a:xfrm>
        </p:spPr>
        <p:txBody>
          <a:bodyPr>
            <a:normAutofit fontScale="92500" lnSpcReduction="20000"/>
          </a:bodyPr>
          <a:lstStyle/>
          <a:p>
            <a:r>
              <a:rPr lang="en-US" dirty="0"/>
              <a:t>There were no established towns in Indian Territory when tribes moved west. </a:t>
            </a:r>
          </a:p>
          <a:p>
            <a:r>
              <a:rPr lang="en-US" dirty="0"/>
              <a:t>Indians lacked shelter, had very little or lost everything, households goods and livestock were stolen or destroyed, and many family members were sick or dead. </a:t>
            </a:r>
          </a:p>
          <a:p>
            <a:r>
              <a:rPr lang="en-US" dirty="0"/>
              <a:t>The government did not keep promises of tools, household goods, livestock, food, or money. </a:t>
            </a:r>
          </a:p>
          <a:p>
            <a:r>
              <a:rPr lang="en-US" dirty="0"/>
              <a:t>The first weeks and months in the new land were the hardest. </a:t>
            </a:r>
          </a:p>
          <a:p>
            <a:r>
              <a:rPr lang="en-US" dirty="0"/>
              <a:t>There were both dishonest traders and trusted traders. </a:t>
            </a:r>
          </a:p>
          <a:p>
            <a:r>
              <a:rPr lang="en-US" dirty="0"/>
              <a:t>Some tribes were torn apart.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11</a:t>
            </a:fld>
            <a:endParaRPr lang="en-US"/>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t>The Five Nations</a:t>
            </a:r>
          </a:p>
        </p:txBody>
      </p:sp>
      <p:sp>
        <p:nvSpPr>
          <p:cNvPr id="6" name="Content Placeholder 5"/>
          <p:cNvSpPr>
            <a:spLocks noGrp="1"/>
          </p:cNvSpPr>
          <p:nvPr>
            <p:ph idx="1"/>
          </p:nvPr>
        </p:nvSpPr>
        <p:spPr>
          <a:xfrm>
            <a:off x="457200" y="1600200"/>
            <a:ext cx="8382000" cy="4525963"/>
          </a:xfrm>
        </p:spPr>
        <p:txBody>
          <a:bodyPr>
            <a:normAutofit/>
          </a:bodyPr>
          <a:lstStyle/>
          <a:p>
            <a:pPr>
              <a:lnSpc>
                <a:spcPct val="90000"/>
              </a:lnSpc>
            </a:pPr>
            <a:r>
              <a:rPr lang="en-US" dirty="0">
                <a:solidFill>
                  <a:srgbClr val="080808"/>
                </a:solidFill>
              </a:rPr>
              <a:t>Food, clothing, and shelter were basic needs on arrival in Indian Territory.</a:t>
            </a:r>
          </a:p>
          <a:p>
            <a:pPr>
              <a:lnSpc>
                <a:spcPct val="90000"/>
              </a:lnSpc>
            </a:pPr>
            <a:r>
              <a:rPr lang="en-US" dirty="0">
                <a:solidFill>
                  <a:srgbClr val="080808"/>
                </a:solidFill>
              </a:rPr>
              <a:t>Government had to be established to regain order. </a:t>
            </a:r>
          </a:p>
          <a:p>
            <a:pPr>
              <a:lnSpc>
                <a:spcPct val="90000"/>
              </a:lnSpc>
            </a:pPr>
            <a:r>
              <a:rPr lang="en-US" dirty="0">
                <a:solidFill>
                  <a:srgbClr val="080808"/>
                </a:solidFill>
              </a:rPr>
              <a:t>Farms, homes, towns, schools had to be built.</a:t>
            </a:r>
          </a:p>
          <a:p>
            <a:pPr>
              <a:lnSpc>
                <a:spcPct val="90000"/>
              </a:lnSpc>
            </a:pPr>
            <a:r>
              <a:rPr lang="en-US" dirty="0">
                <a:solidFill>
                  <a:srgbClr val="080808"/>
                </a:solidFill>
              </a:rPr>
              <a:t>Some had money; some did not.</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12</a:t>
            </a:fld>
            <a:endParaRPr lang="en-US"/>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a:solidFill>
                  <a:schemeClr val="bg1"/>
                </a:solidFill>
              </a:rPr>
              <a:t>Indian Territory 1850</a:t>
            </a:r>
          </a:p>
        </p:txBody>
      </p:sp>
      <p:pic>
        <p:nvPicPr>
          <p:cNvPr id="5" name="Content Placeholder 4" descr="Indian Territory Map 1850.jpg"/>
          <p:cNvPicPr>
            <a:picLocks noGrp="1" noChangeAspect="1"/>
          </p:cNvPicPr>
          <p:nvPr>
            <p:ph idx="1"/>
          </p:nvPr>
        </p:nvPicPr>
        <p:blipFill>
          <a:blip r:embed="rId3" cstate="print"/>
          <a:stretch>
            <a:fillRect/>
          </a:stretch>
        </p:blipFill>
        <p:spPr>
          <a:xfrm>
            <a:off x="381000" y="1066800"/>
            <a:ext cx="8229600" cy="4111049"/>
          </a:xfrm>
        </p:spPr>
      </p:pic>
      <p:sp>
        <p:nvSpPr>
          <p:cNvPr id="4" name="Slide Number Placeholder 3"/>
          <p:cNvSpPr>
            <a:spLocks noGrp="1"/>
          </p:cNvSpPr>
          <p:nvPr>
            <p:ph type="sldNum" sz="quarter" idx="12"/>
          </p:nvPr>
        </p:nvSpPr>
        <p:spPr/>
        <p:txBody>
          <a:bodyPr/>
          <a:lstStyle/>
          <a:p>
            <a:fld id="{5B75B92E-C504-4F72-91D6-D83D77D1C380}" type="slidenum">
              <a:rPr lang="en-US" smtClean="0"/>
              <a:pPr/>
              <a:t>13</a:t>
            </a:fld>
            <a:endParaRPr lang="en-US"/>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838200"/>
          </a:xfrm>
        </p:spPr>
        <p:txBody>
          <a:bodyPr>
            <a:normAutofit/>
          </a:bodyPr>
          <a:lstStyle/>
          <a:p>
            <a:r>
              <a:rPr lang="en-US" dirty="0"/>
              <a:t>Choctaw</a:t>
            </a:r>
          </a:p>
        </p:txBody>
      </p:sp>
      <p:sp>
        <p:nvSpPr>
          <p:cNvPr id="6" name="Content Placeholder 5"/>
          <p:cNvSpPr>
            <a:spLocks noGrp="1"/>
          </p:cNvSpPr>
          <p:nvPr>
            <p:ph idx="1"/>
          </p:nvPr>
        </p:nvSpPr>
        <p:spPr>
          <a:xfrm>
            <a:off x="304800" y="762000"/>
            <a:ext cx="8610600" cy="5943600"/>
          </a:xfrm>
        </p:spPr>
        <p:txBody>
          <a:bodyPr>
            <a:normAutofit fontScale="32500" lnSpcReduction="20000"/>
          </a:bodyPr>
          <a:lstStyle/>
          <a:p>
            <a:pPr marL="758952" indent="-758952">
              <a:spcBef>
                <a:spcPts val="24"/>
              </a:spcBef>
            </a:pPr>
            <a:r>
              <a:rPr lang="en-US" sz="6800" dirty="0">
                <a:solidFill>
                  <a:srgbClr val="080808"/>
                </a:solidFill>
              </a:rPr>
              <a:t>1825: The Choctaw constitution was written in Mississippi. </a:t>
            </a:r>
          </a:p>
          <a:p>
            <a:pPr marL="758952" indent="-758952">
              <a:spcBef>
                <a:spcPts val="24"/>
              </a:spcBef>
            </a:pPr>
            <a:r>
              <a:rPr lang="en-US" sz="6800" dirty="0">
                <a:solidFill>
                  <a:srgbClr val="080808"/>
                </a:solidFill>
              </a:rPr>
              <a:t>The capital was relocated several times; by 1860 it was in </a:t>
            </a:r>
            <a:r>
              <a:rPr lang="en-US" sz="6800" dirty="0" err="1">
                <a:solidFill>
                  <a:srgbClr val="080808"/>
                </a:solidFill>
              </a:rPr>
              <a:t>Doaksville</a:t>
            </a:r>
            <a:r>
              <a:rPr lang="en-US" sz="6800" dirty="0">
                <a:solidFill>
                  <a:srgbClr val="080808"/>
                </a:solidFill>
              </a:rPr>
              <a:t>.</a:t>
            </a:r>
          </a:p>
          <a:p>
            <a:pPr marL="758952" indent="-758952">
              <a:spcBef>
                <a:spcPts val="24"/>
              </a:spcBef>
            </a:pPr>
            <a:r>
              <a:rPr lang="en-US" sz="6800" dirty="0">
                <a:solidFill>
                  <a:srgbClr val="080808"/>
                </a:solidFill>
              </a:rPr>
              <a:t>Government was led by a 27-member council.</a:t>
            </a:r>
          </a:p>
          <a:p>
            <a:pPr marL="758952" indent="-758952">
              <a:spcBef>
                <a:spcPts val="24"/>
              </a:spcBef>
            </a:pPr>
            <a:r>
              <a:rPr lang="en-US" sz="6800" dirty="0">
                <a:solidFill>
                  <a:srgbClr val="080808"/>
                </a:solidFill>
              </a:rPr>
              <a:t>Missionaries had been working among Choctaw and encouraging education of children, etc. Presbyterian missionaries followed them during relocation.</a:t>
            </a:r>
          </a:p>
          <a:p>
            <a:pPr marL="758952" indent="-758952">
              <a:spcBef>
                <a:spcPts val="24"/>
              </a:spcBef>
            </a:pPr>
            <a:r>
              <a:rPr lang="en-US" sz="6800" dirty="0">
                <a:solidFill>
                  <a:srgbClr val="080808"/>
                </a:solidFill>
              </a:rPr>
              <a:t>1821: Choctaw schools were established before relocation; Wheelock Academy (1833) started after relocation.</a:t>
            </a:r>
          </a:p>
          <a:p>
            <a:pPr marL="758952" indent="-758952">
              <a:spcBef>
                <a:spcPts val="24"/>
              </a:spcBef>
            </a:pPr>
            <a:r>
              <a:rPr lang="en-US" sz="6800" dirty="0">
                <a:solidFill>
                  <a:srgbClr val="080808"/>
                </a:solidFill>
              </a:rPr>
              <a:t>Cyrus </a:t>
            </a:r>
            <a:r>
              <a:rPr lang="en-US" sz="6800" dirty="0" err="1">
                <a:solidFill>
                  <a:srgbClr val="080808"/>
                </a:solidFill>
              </a:rPr>
              <a:t>Byington</a:t>
            </a:r>
            <a:r>
              <a:rPr lang="en-US" sz="6800" dirty="0">
                <a:solidFill>
                  <a:srgbClr val="080808"/>
                </a:solidFill>
              </a:rPr>
              <a:t> and Alfred Wright were missionaries that helped develop a written form of Choctaw language.</a:t>
            </a:r>
          </a:p>
          <a:p>
            <a:pPr marL="758952" indent="-758952">
              <a:spcBef>
                <a:spcPts val="24"/>
              </a:spcBef>
            </a:pPr>
            <a:r>
              <a:rPr lang="en-US" sz="6800" dirty="0">
                <a:solidFill>
                  <a:srgbClr val="080808"/>
                </a:solidFill>
              </a:rPr>
              <a:t>By 1837, Choctaw had successful farming, cotton gins, grist mills, sawmills, and salt works.</a:t>
            </a:r>
          </a:p>
          <a:p>
            <a:pPr marL="758952" indent="-758952">
              <a:spcBef>
                <a:spcPts val="24"/>
              </a:spcBef>
            </a:pPr>
            <a:r>
              <a:rPr lang="en-US" sz="6800" dirty="0">
                <a:solidFill>
                  <a:srgbClr val="080808"/>
                </a:solidFill>
              </a:rPr>
              <a:t>Slaves were used as labor on growing plantations.</a:t>
            </a:r>
          </a:p>
          <a:p>
            <a:pPr marL="758952" indent="-758952">
              <a:spcBef>
                <a:spcPts val="24"/>
              </a:spcBef>
            </a:pPr>
            <a:r>
              <a:rPr lang="en-US" sz="6800" dirty="0">
                <a:solidFill>
                  <a:srgbClr val="080808"/>
                </a:solidFill>
              </a:rPr>
              <a:t>Newspapers were </a:t>
            </a:r>
            <a:r>
              <a:rPr lang="en-US" sz="6800" i="1" dirty="0">
                <a:solidFill>
                  <a:srgbClr val="080808"/>
                </a:solidFill>
              </a:rPr>
              <a:t>The Choctaw Telegraph</a:t>
            </a:r>
            <a:r>
              <a:rPr lang="en-US" sz="6800" dirty="0">
                <a:solidFill>
                  <a:srgbClr val="080808"/>
                </a:solidFill>
              </a:rPr>
              <a:t> (1848) and </a:t>
            </a:r>
            <a:r>
              <a:rPr lang="en-US" sz="6800" i="1" dirty="0">
                <a:solidFill>
                  <a:srgbClr val="080808"/>
                </a:solidFill>
              </a:rPr>
              <a:t>Choctaw Intelligencer</a:t>
            </a:r>
            <a:r>
              <a:rPr lang="en-US" sz="6800" dirty="0">
                <a:solidFill>
                  <a:srgbClr val="080808"/>
                </a:solidFill>
              </a:rPr>
              <a:t> (1850).</a:t>
            </a:r>
          </a:p>
          <a:p>
            <a:pPr marL="758952" indent="-758952">
              <a:spcBef>
                <a:spcPts val="24"/>
              </a:spcBef>
            </a:pPr>
            <a:r>
              <a:rPr lang="en-US" sz="6800" dirty="0">
                <a:solidFill>
                  <a:srgbClr val="080808"/>
                </a:solidFill>
              </a:rPr>
              <a:t>Fort Towson became the capital (1854) as the population moved toward the Red River. </a:t>
            </a:r>
          </a:p>
          <a:p>
            <a:pPr marL="758952" indent="-758952">
              <a:spcBef>
                <a:spcPts val="24"/>
              </a:spcBef>
            </a:pPr>
            <a:r>
              <a:rPr lang="en-US" sz="6800" dirty="0">
                <a:solidFill>
                  <a:srgbClr val="080808"/>
                </a:solidFill>
              </a:rPr>
              <a:t>Light Horsemen policed the area. </a:t>
            </a:r>
          </a:p>
          <a:p>
            <a:pPr>
              <a:lnSpc>
                <a:spcPct val="90000"/>
              </a:lnSpc>
            </a:pPr>
            <a:endParaRPr lang="en-US" dirty="0">
              <a:solidFill>
                <a:srgbClr val="080808"/>
              </a:solidFill>
              <a:latin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14</a:t>
            </a:fld>
            <a:endParaRPr lang="en-US"/>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14400"/>
          </a:xfrm>
        </p:spPr>
        <p:txBody>
          <a:bodyPr>
            <a:normAutofit/>
          </a:bodyPr>
          <a:lstStyle/>
          <a:p>
            <a:r>
              <a:rPr lang="en-US" dirty="0"/>
              <a:t>Creek</a:t>
            </a:r>
          </a:p>
        </p:txBody>
      </p:sp>
      <p:sp>
        <p:nvSpPr>
          <p:cNvPr id="6" name="Content Placeholder 5"/>
          <p:cNvSpPr>
            <a:spLocks noGrp="1"/>
          </p:cNvSpPr>
          <p:nvPr>
            <p:ph idx="1"/>
          </p:nvPr>
        </p:nvSpPr>
        <p:spPr>
          <a:xfrm>
            <a:off x="304800" y="762000"/>
            <a:ext cx="8534400" cy="6096000"/>
          </a:xfrm>
        </p:spPr>
        <p:txBody>
          <a:bodyPr>
            <a:normAutofit fontScale="25000" lnSpcReduction="20000"/>
          </a:bodyPr>
          <a:lstStyle/>
          <a:p>
            <a:pPr marL="758952" indent="-758952">
              <a:lnSpc>
                <a:spcPct val="120000"/>
              </a:lnSpc>
              <a:spcBef>
                <a:spcPts val="24"/>
              </a:spcBef>
            </a:pPr>
            <a:r>
              <a:rPr lang="en-US" sz="8000" dirty="0">
                <a:solidFill>
                  <a:srgbClr val="080808"/>
                </a:solidFill>
              </a:rPr>
              <a:t>The Muscogee Confederacy relocated in two groups, the Lower Creeks along the Arkansas and Verdigris Rivers and the Upper Creeks along the Canadian River. </a:t>
            </a:r>
          </a:p>
          <a:p>
            <a:pPr marL="758952" indent="-758952">
              <a:lnSpc>
                <a:spcPct val="120000"/>
              </a:lnSpc>
              <a:spcBef>
                <a:spcPts val="24"/>
              </a:spcBef>
            </a:pPr>
            <a:r>
              <a:rPr lang="en-US" sz="8000" dirty="0">
                <a:solidFill>
                  <a:srgbClr val="080808"/>
                </a:solidFill>
              </a:rPr>
              <a:t>They built homes of log cabins with each town (</a:t>
            </a:r>
            <a:r>
              <a:rPr lang="en-US" sz="8000" dirty="0" err="1">
                <a:solidFill>
                  <a:srgbClr val="080808"/>
                </a:solidFill>
              </a:rPr>
              <a:t>talwa</a:t>
            </a:r>
            <a:r>
              <a:rPr lang="en-US" sz="8000" dirty="0">
                <a:solidFill>
                  <a:srgbClr val="080808"/>
                </a:solidFill>
              </a:rPr>
              <a:t>) having its own leader and government (chief, </a:t>
            </a:r>
            <a:r>
              <a:rPr lang="en-US" sz="8000" dirty="0" err="1">
                <a:solidFill>
                  <a:srgbClr val="080808"/>
                </a:solidFill>
              </a:rPr>
              <a:t>subchief</a:t>
            </a:r>
            <a:r>
              <a:rPr lang="en-US" sz="8000" dirty="0">
                <a:solidFill>
                  <a:srgbClr val="080808"/>
                </a:solidFill>
              </a:rPr>
              <a:t>, lawyers to enforce laws).</a:t>
            </a:r>
          </a:p>
          <a:p>
            <a:pPr marL="758952" indent="-758952">
              <a:lnSpc>
                <a:spcPct val="120000"/>
              </a:lnSpc>
              <a:spcBef>
                <a:spcPts val="24"/>
              </a:spcBef>
            </a:pPr>
            <a:r>
              <a:rPr lang="en-US" sz="8000" dirty="0">
                <a:solidFill>
                  <a:srgbClr val="080808"/>
                </a:solidFill>
              </a:rPr>
              <a:t>1839: The two groups created a National Council at High Springs with capital at O-hi-a-</a:t>
            </a:r>
            <a:r>
              <a:rPr lang="en-US" sz="8000" dirty="0" err="1">
                <a:solidFill>
                  <a:srgbClr val="080808"/>
                </a:solidFill>
              </a:rPr>
              <a:t>hul</a:t>
            </a:r>
            <a:r>
              <a:rPr lang="en-US" sz="8000" dirty="0">
                <a:solidFill>
                  <a:srgbClr val="080808"/>
                </a:solidFill>
              </a:rPr>
              <a:t>-way (1848), now Council Hill, OK. </a:t>
            </a:r>
          </a:p>
          <a:p>
            <a:pPr marL="758952" indent="-758952">
              <a:lnSpc>
                <a:spcPct val="120000"/>
              </a:lnSpc>
              <a:spcBef>
                <a:spcPts val="24"/>
              </a:spcBef>
            </a:pPr>
            <a:r>
              <a:rPr lang="en-US" sz="8000" dirty="0">
                <a:solidFill>
                  <a:srgbClr val="080808"/>
                </a:solidFill>
              </a:rPr>
              <a:t>Light Horse became the policemen. </a:t>
            </a:r>
          </a:p>
          <a:p>
            <a:pPr marL="758952" indent="-758952">
              <a:lnSpc>
                <a:spcPct val="120000"/>
              </a:lnSpc>
              <a:spcBef>
                <a:spcPts val="24"/>
              </a:spcBef>
            </a:pPr>
            <a:r>
              <a:rPr lang="en-US" sz="8000" dirty="0">
                <a:solidFill>
                  <a:srgbClr val="080808"/>
                </a:solidFill>
              </a:rPr>
              <a:t>Town members worked in fields and tended farms; slaves were owned by some Creek.</a:t>
            </a:r>
          </a:p>
          <a:p>
            <a:pPr marL="758952" indent="-758952">
              <a:lnSpc>
                <a:spcPct val="120000"/>
              </a:lnSpc>
              <a:spcBef>
                <a:spcPts val="24"/>
              </a:spcBef>
            </a:pPr>
            <a:r>
              <a:rPr lang="en-US" sz="8000" dirty="0">
                <a:solidFill>
                  <a:srgbClr val="080808"/>
                </a:solidFill>
              </a:rPr>
              <a:t>Whiskey, drought, and raids by Plains Indians were each challenges to the Creek.</a:t>
            </a:r>
          </a:p>
          <a:p>
            <a:pPr marL="758952" indent="-758952">
              <a:lnSpc>
                <a:spcPct val="120000"/>
              </a:lnSpc>
              <a:spcBef>
                <a:spcPts val="24"/>
              </a:spcBef>
            </a:pPr>
            <a:r>
              <a:rPr lang="en-US" sz="8000" dirty="0">
                <a:solidFill>
                  <a:srgbClr val="080808"/>
                </a:solidFill>
              </a:rPr>
              <a:t>Missionaries were sent by the Presbyterian and Baptist churches and encouraged development of schools; some Creek opposed this, but others saw the value of skilled labor.</a:t>
            </a:r>
          </a:p>
          <a:p>
            <a:pPr marL="758952" indent="-758952">
              <a:lnSpc>
                <a:spcPct val="120000"/>
              </a:lnSpc>
              <a:spcBef>
                <a:spcPts val="24"/>
              </a:spcBef>
            </a:pPr>
            <a:r>
              <a:rPr lang="en-US" sz="8000" dirty="0">
                <a:solidFill>
                  <a:srgbClr val="080808"/>
                </a:solidFill>
              </a:rPr>
              <a:t>1860: A constitution was written with a central government. </a:t>
            </a:r>
          </a:p>
          <a:p>
            <a:pPr marL="758952" indent="-758952">
              <a:lnSpc>
                <a:spcPct val="120000"/>
              </a:lnSpc>
              <a:spcBef>
                <a:spcPts val="24"/>
              </a:spcBef>
            </a:pPr>
            <a:r>
              <a:rPr lang="en-US" sz="8000" dirty="0">
                <a:solidFill>
                  <a:srgbClr val="080808"/>
                </a:solidFill>
              </a:rPr>
              <a:t>First principal chiefs: </a:t>
            </a:r>
            <a:r>
              <a:rPr lang="en-US" sz="8000" dirty="0" err="1">
                <a:solidFill>
                  <a:srgbClr val="080808"/>
                </a:solidFill>
              </a:rPr>
              <a:t>Motey</a:t>
            </a:r>
            <a:r>
              <a:rPr lang="en-US" sz="8000" dirty="0">
                <a:solidFill>
                  <a:srgbClr val="080808"/>
                </a:solidFill>
              </a:rPr>
              <a:t> Kennard (Lower Creek); Echo </a:t>
            </a:r>
            <a:r>
              <a:rPr lang="en-US" sz="8000" dirty="0" err="1">
                <a:solidFill>
                  <a:srgbClr val="080808"/>
                </a:solidFill>
              </a:rPr>
              <a:t>Harjo</a:t>
            </a:r>
            <a:r>
              <a:rPr lang="en-US" sz="8000" dirty="0">
                <a:solidFill>
                  <a:srgbClr val="080808"/>
                </a:solidFill>
              </a:rPr>
              <a:t> (Upper Creek)</a:t>
            </a:r>
          </a:p>
          <a:p>
            <a:pPr>
              <a:lnSpc>
                <a:spcPct val="90000"/>
              </a:lnSpc>
            </a:pPr>
            <a:endParaRPr lang="en-US" dirty="0">
              <a:solidFill>
                <a:srgbClr val="080808"/>
              </a:solidFill>
              <a:latin typeface="Arial" charset="0"/>
            </a:endParaRPr>
          </a:p>
          <a:p>
            <a:pPr>
              <a:lnSpc>
                <a:spcPct val="90000"/>
              </a:lnSpc>
            </a:pPr>
            <a:endParaRPr lang="en-US" dirty="0">
              <a:solidFill>
                <a:srgbClr val="080808"/>
              </a:solidFill>
              <a:latin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15</a:t>
            </a:fld>
            <a:endParaRPr lang="en-US"/>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838200"/>
          </a:xfrm>
        </p:spPr>
        <p:txBody>
          <a:bodyPr>
            <a:normAutofit/>
          </a:bodyPr>
          <a:lstStyle/>
          <a:p>
            <a:r>
              <a:rPr lang="en-US" dirty="0"/>
              <a:t>Chickasaw</a:t>
            </a:r>
          </a:p>
        </p:txBody>
      </p:sp>
      <p:sp>
        <p:nvSpPr>
          <p:cNvPr id="6" name="Content Placeholder 5"/>
          <p:cNvSpPr>
            <a:spLocks noGrp="1"/>
          </p:cNvSpPr>
          <p:nvPr>
            <p:ph idx="1"/>
          </p:nvPr>
        </p:nvSpPr>
        <p:spPr>
          <a:xfrm>
            <a:off x="304800" y="762000"/>
            <a:ext cx="8610600" cy="5791200"/>
          </a:xfrm>
        </p:spPr>
        <p:txBody>
          <a:bodyPr>
            <a:normAutofit fontScale="62500" lnSpcReduction="20000"/>
          </a:bodyPr>
          <a:lstStyle/>
          <a:p>
            <a:pPr>
              <a:lnSpc>
                <a:spcPct val="120000"/>
              </a:lnSpc>
            </a:pPr>
            <a:r>
              <a:rPr lang="en-US" dirty="0">
                <a:solidFill>
                  <a:srgbClr val="080808"/>
                </a:solidFill>
              </a:rPr>
              <a:t>The Chickasaw district was within in Choctaw lands headed by the </a:t>
            </a:r>
            <a:r>
              <a:rPr lang="en-US" dirty="0" err="1">
                <a:solidFill>
                  <a:srgbClr val="080808"/>
                </a:solidFill>
              </a:rPr>
              <a:t>minko</a:t>
            </a:r>
            <a:r>
              <a:rPr lang="en-US" dirty="0">
                <a:solidFill>
                  <a:srgbClr val="080808"/>
                </a:solidFill>
              </a:rPr>
              <a:t>, or hereditary chief. </a:t>
            </a:r>
          </a:p>
          <a:p>
            <a:pPr>
              <a:lnSpc>
                <a:spcPct val="120000"/>
              </a:lnSpc>
            </a:pPr>
            <a:r>
              <a:rPr lang="en-US" dirty="0">
                <a:solidFill>
                  <a:srgbClr val="080808"/>
                </a:solidFill>
              </a:rPr>
              <a:t>Cyrus Harris built a home in Old Boggy Depot; Harris was governor (1856-1858 &amp; 1866-1870).</a:t>
            </a:r>
          </a:p>
          <a:p>
            <a:pPr>
              <a:lnSpc>
                <a:spcPct val="120000"/>
              </a:lnSpc>
            </a:pPr>
            <a:r>
              <a:rPr lang="en-US" dirty="0">
                <a:solidFill>
                  <a:srgbClr val="080808"/>
                </a:solidFill>
              </a:rPr>
              <a:t>They raised many crops to sell and supplied emigrants to Texas and California (gold rush). </a:t>
            </a:r>
          </a:p>
          <a:p>
            <a:pPr>
              <a:lnSpc>
                <a:spcPct val="120000"/>
              </a:lnSpc>
            </a:pPr>
            <a:r>
              <a:rPr lang="en-US" dirty="0">
                <a:solidFill>
                  <a:srgbClr val="080808"/>
                </a:solidFill>
              </a:rPr>
              <a:t>Light Horsemen tried to stop desperados, whiskey runners, and raids of hostile Indians.</a:t>
            </a:r>
          </a:p>
          <a:p>
            <a:pPr>
              <a:lnSpc>
                <a:spcPct val="120000"/>
              </a:lnSpc>
            </a:pPr>
            <a:r>
              <a:rPr lang="en-US" dirty="0">
                <a:solidFill>
                  <a:srgbClr val="080808"/>
                </a:solidFill>
              </a:rPr>
              <a:t>Methodist missionaries started Chickasaw Academy (1848), a school for reading, writing, and farming; girls learned household skills.</a:t>
            </a:r>
          </a:p>
          <a:p>
            <a:pPr>
              <a:lnSpc>
                <a:spcPct val="120000"/>
              </a:lnSpc>
            </a:pPr>
            <a:r>
              <a:rPr lang="en-US" dirty="0">
                <a:solidFill>
                  <a:srgbClr val="080808"/>
                </a:solidFill>
              </a:rPr>
              <a:t>1848: first constitution; wanted to be separate from the Choctaw Nation (Treaty of 1855).</a:t>
            </a:r>
          </a:p>
          <a:p>
            <a:pPr>
              <a:lnSpc>
                <a:spcPct val="120000"/>
              </a:lnSpc>
            </a:pPr>
            <a:r>
              <a:rPr lang="en-US" dirty="0">
                <a:solidFill>
                  <a:srgbClr val="080808"/>
                </a:solidFill>
              </a:rPr>
              <a:t>The Tishomingo constitution (1856) had three branches of government and four counties.</a:t>
            </a:r>
          </a:p>
          <a:p>
            <a:pPr>
              <a:lnSpc>
                <a:spcPct val="120000"/>
              </a:lnSpc>
            </a:pPr>
            <a:r>
              <a:rPr lang="en-US" i="1" dirty="0">
                <a:solidFill>
                  <a:srgbClr val="080808"/>
                </a:solidFill>
              </a:rPr>
              <a:t>The Chickasaw and Choctaw Herald</a:t>
            </a:r>
            <a:r>
              <a:rPr lang="en-US" dirty="0">
                <a:solidFill>
                  <a:srgbClr val="080808"/>
                </a:solidFill>
              </a:rPr>
              <a:t> (1858) was published in Tishomingo City in English since most of the readers read and spoke English.</a:t>
            </a:r>
          </a:p>
          <a:p>
            <a:pPr>
              <a:lnSpc>
                <a:spcPct val="90000"/>
              </a:lnSpc>
            </a:pPr>
            <a:endParaRPr lang="en-US" dirty="0">
              <a:solidFill>
                <a:srgbClr val="080808"/>
              </a:solidFill>
              <a:latin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16</a:t>
            </a:fld>
            <a:endParaRPr lang="en-US"/>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5416"/>
            <a:ext cx="9144000" cy="762000"/>
          </a:xfrm>
        </p:spPr>
        <p:txBody>
          <a:bodyPr>
            <a:normAutofit/>
          </a:bodyPr>
          <a:lstStyle/>
          <a:p>
            <a:r>
              <a:rPr lang="en-US" dirty="0"/>
              <a:t>Cherokee</a:t>
            </a:r>
          </a:p>
        </p:txBody>
      </p:sp>
      <p:sp>
        <p:nvSpPr>
          <p:cNvPr id="6" name="Content Placeholder 5"/>
          <p:cNvSpPr>
            <a:spLocks noGrp="1"/>
          </p:cNvSpPr>
          <p:nvPr>
            <p:ph idx="1"/>
          </p:nvPr>
        </p:nvSpPr>
        <p:spPr>
          <a:xfrm>
            <a:off x="304800" y="515330"/>
            <a:ext cx="8686800" cy="6096000"/>
          </a:xfrm>
        </p:spPr>
        <p:txBody>
          <a:bodyPr>
            <a:normAutofit fontScale="25000" lnSpcReduction="20000"/>
          </a:bodyPr>
          <a:lstStyle/>
          <a:p>
            <a:pPr>
              <a:lnSpc>
                <a:spcPct val="120000"/>
              </a:lnSpc>
            </a:pPr>
            <a:r>
              <a:rPr lang="en-US" sz="8000" dirty="0">
                <a:solidFill>
                  <a:srgbClr val="080808"/>
                </a:solidFill>
              </a:rPr>
              <a:t>Arkansas (Western) Cherokee were led by John Jolly in 1820s -1838; John Ross was leader of Eastern Cherokee in the 1820s and led development of constitutional government. </a:t>
            </a:r>
          </a:p>
          <a:p>
            <a:pPr>
              <a:lnSpc>
                <a:spcPct val="120000"/>
              </a:lnSpc>
            </a:pPr>
            <a:r>
              <a:rPr lang="en-US" sz="8000" dirty="0">
                <a:solidFill>
                  <a:srgbClr val="080808"/>
                </a:solidFill>
              </a:rPr>
              <a:t>Eastern Cherokee and Cherokee from East Texas arrived in Indian Territory in 1839. </a:t>
            </a:r>
          </a:p>
          <a:p>
            <a:pPr>
              <a:lnSpc>
                <a:spcPct val="120000"/>
              </a:lnSpc>
            </a:pPr>
            <a:r>
              <a:rPr lang="en-US" sz="8000" dirty="0">
                <a:solidFill>
                  <a:srgbClr val="080808"/>
                </a:solidFill>
              </a:rPr>
              <a:t>A new compromise constitution joined the people on July 13, 1839 with Ross as principal chief. Tahlequah became capital in 1840, but the two sides had trouble getting along. </a:t>
            </a:r>
          </a:p>
          <a:p>
            <a:pPr>
              <a:lnSpc>
                <a:spcPct val="120000"/>
              </a:lnSpc>
            </a:pPr>
            <a:r>
              <a:rPr lang="en-US" sz="8000" dirty="0">
                <a:solidFill>
                  <a:srgbClr val="080808"/>
                </a:solidFill>
              </a:rPr>
              <a:t>Missionaries set up numerous missions to promote education and skill development. Park Hill missions had a printing press, grist mill shops, stables, book binderies, etc. </a:t>
            </a:r>
          </a:p>
          <a:p>
            <a:pPr>
              <a:lnSpc>
                <a:spcPct val="120000"/>
              </a:lnSpc>
            </a:pPr>
            <a:r>
              <a:rPr lang="en-US" sz="8000" dirty="0">
                <a:solidFill>
                  <a:srgbClr val="080808"/>
                </a:solidFill>
              </a:rPr>
              <a:t>Samuel Worcester was a missionary known for advocating on behalf of the Cherokee with the federal government. </a:t>
            </a:r>
          </a:p>
          <a:p>
            <a:pPr>
              <a:lnSpc>
                <a:spcPct val="120000"/>
              </a:lnSpc>
            </a:pPr>
            <a:r>
              <a:rPr lang="en-US" sz="8000" dirty="0">
                <a:solidFill>
                  <a:srgbClr val="080808"/>
                </a:solidFill>
              </a:rPr>
              <a:t>They planned for schools at the primary level (by 1841) and a school for boys, and one for girls for higher learning in 1851. </a:t>
            </a:r>
          </a:p>
          <a:p>
            <a:pPr>
              <a:lnSpc>
                <a:spcPct val="120000"/>
              </a:lnSpc>
            </a:pPr>
            <a:r>
              <a:rPr lang="en-US" sz="8000" i="1" dirty="0">
                <a:solidFill>
                  <a:srgbClr val="080808"/>
                </a:solidFill>
              </a:rPr>
              <a:t>The Cherokee Advocate</a:t>
            </a:r>
            <a:r>
              <a:rPr lang="en-US" sz="8000" dirty="0">
                <a:solidFill>
                  <a:srgbClr val="080808"/>
                </a:solidFill>
              </a:rPr>
              <a:t> was published in English and Cherokee. </a:t>
            </a:r>
          </a:p>
          <a:p>
            <a:pPr>
              <a:lnSpc>
                <a:spcPct val="120000"/>
              </a:lnSpc>
            </a:pPr>
            <a:r>
              <a:rPr lang="en-US" sz="8000" dirty="0">
                <a:solidFill>
                  <a:srgbClr val="080808"/>
                </a:solidFill>
              </a:rPr>
              <a:t>Farms began to prosper along with merchants and skilled workers such as blacksmiths and wheelwrights.</a:t>
            </a:r>
          </a:p>
          <a:p>
            <a:pPr>
              <a:lnSpc>
                <a:spcPct val="120000"/>
              </a:lnSpc>
            </a:pPr>
            <a:endParaRPr lang="en-US" dirty="0">
              <a:solidFill>
                <a:srgbClr val="080808"/>
              </a:solidFill>
              <a:latin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17</a:t>
            </a:fld>
            <a:endParaRPr lang="en-US"/>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762000"/>
          </a:xfrm>
        </p:spPr>
        <p:txBody>
          <a:bodyPr>
            <a:normAutofit/>
          </a:bodyPr>
          <a:lstStyle/>
          <a:p>
            <a:r>
              <a:rPr lang="en-US" dirty="0"/>
              <a:t>Seminole</a:t>
            </a:r>
          </a:p>
        </p:txBody>
      </p:sp>
      <p:sp>
        <p:nvSpPr>
          <p:cNvPr id="6" name="Content Placeholder 5"/>
          <p:cNvSpPr>
            <a:spLocks noGrp="1"/>
          </p:cNvSpPr>
          <p:nvPr>
            <p:ph idx="1"/>
          </p:nvPr>
        </p:nvSpPr>
        <p:spPr>
          <a:xfrm>
            <a:off x="457200" y="685800"/>
            <a:ext cx="8382000" cy="6172200"/>
          </a:xfrm>
        </p:spPr>
        <p:txBody>
          <a:bodyPr>
            <a:normAutofit fontScale="55000" lnSpcReduction="20000"/>
          </a:bodyPr>
          <a:lstStyle/>
          <a:p>
            <a:pPr>
              <a:lnSpc>
                <a:spcPct val="120000"/>
              </a:lnSpc>
            </a:pPr>
            <a:r>
              <a:rPr lang="en-US" sz="3800" dirty="0">
                <a:solidFill>
                  <a:srgbClr val="080808"/>
                </a:solidFill>
              </a:rPr>
              <a:t>The Seminole had trouble adjusting to cold climate. The first group located north of Canadian River (1836) at the town of Black Dirt. They refused to live under Creek government. </a:t>
            </a:r>
          </a:p>
          <a:p>
            <a:pPr>
              <a:lnSpc>
                <a:spcPct val="120000"/>
              </a:lnSpc>
            </a:pPr>
            <a:r>
              <a:rPr lang="en-US" sz="3800" dirty="0">
                <a:solidFill>
                  <a:srgbClr val="080808"/>
                </a:solidFill>
              </a:rPr>
              <a:t>An 1845 treaty gave the Seminole their own area to govern and to protect their legal rights. Most (along with their slaves) moved to the area between the Deep Fork and Canadian Rivers, though the issue of slaves and free blacks continued to be a problem. </a:t>
            </a:r>
          </a:p>
          <a:p>
            <a:pPr>
              <a:lnSpc>
                <a:spcPct val="120000"/>
              </a:lnSpc>
            </a:pPr>
            <a:r>
              <a:rPr lang="en-US" sz="3800" dirty="0">
                <a:solidFill>
                  <a:srgbClr val="080808"/>
                </a:solidFill>
              </a:rPr>
              <a:t>One group moved to Mexico, led by Wild Cat (1850). </a:t>
            </a:r>
          </a:p>
          <a:p>
            <a:pPr>
              <a:lnSpc>
                <a:spcPct val="120000"/>
              </a:lnSpc>
            </a:pPr>
            <a:r>
              <a:rPr lang="en-US" sz="3800" dirty="0">
                <a:solidFill>
                  <a:srgbClr val="080808"/>
                </a:solidFill>
              </a:rPr>
              <a:t>1856: A treaty created new territory for the Seminole Nation between the North and South Canadian rivers.</a:t>
            </a:r>
          </a:p>
          <a:p>
            <a:pPr>
              <a:lnSpc>
                <a:spcPct val="120000"/>
              </a:lnSpc>
            </a:pPr>
            <a:r>
              <a:rPr lang="en-US" sz="3800" dirty="0">
                <a:solidFill>
                  <a:srgbClr val="080808"/>
                </a:solidFill>
              </a:rPr>
              <a:t>Chief John Jumper started the Green Head Prairie community and was joined by more Florida Seminole in 1858.</a:t>
            </a:r>
          </a:p>
          <a:p>
            <a:pPr>
              <a:lnSpc>
                <a:spcPct val="120000"/>
              </a:lnSpc>
            </a:pPr>
            <a:r>
              <a:rPr lang="en-US" sz="3800" dirty="0">
                <a:solidFill>
                  <a:srgbClr val="080808"/>
                </a:solidFill>
              </a:rPr>
              <a:t>Rev. Orson Douglas tried to create a way to preach to the Seminole. The Oak Ridge Mission School (1849) was the first school; others were established after the Civil War. </a:t>
            </a:r>
          </a:p>
          <a:p>
            <a:pPr>
              <a:lnSpc>
                <a:spcPct val="120000"/>
              </a:lnSpc>
            </a:pPr>
            <a:r>
              <a:rPr lang="en-US" sz="3800" dirty="0">
                <a:solidFill>
                  <a:srgbClr val="080808"/>
                </a:solidFill>
              </a:rPr>
              <a:t>The time from relocation to the Civil War was known as “golden years.” </a:t>
            </a:r>
          </a:p>
          <a:p>
            <a:pPr>
              <a:lnSpc>
                <a:spcPct val="90000"/>
              </a:lnSpc>
            </a:pPr>
            <a:endParaRPr lang="en-US" dirty="0">
              <a:solidFill>
                <a:srgbClr val="080808"/>
              </a:solidFill>
              <a:latin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18</a:t>
            </a:fld>
            <a:endParaRPr lang="en-US"/>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838200"/>
          </a:xfrm>
        </p:spPr>
        <p:txBody>
          <a:bodyPr>
            <a:normAutofit/>
          </a:bodyPr>
          <a:lstStyle/>
          <a:p>
            <a:r>
              <a:rPr lang="en-US" dirty="0"/>
              <a:t>Later Removals</a:t>
            </a:r>
          </a:p>
        </p:txBody>
      </p:sp>
      <p:sp>
        <p:nvSpPr>
          <p:cNvPr id="6" name="Content Placeholder 5"/>
          <p:cNvSpPr>
            <a:spLocks noGrp="1"/>
          </p:cNvSpPr>
          <p:nvPr>
            <p:ph idx="1"/>
          </p:nvPr>
        </p:nvSpPr>
        <p:spPr>
          <a:xfrm>
            <a:off x="381000" y="990600"/>
            <a:ext cx="8382000" cy="4525963"/>
          </a:xfrm>
        </p:spPr>
        <p:txBody>
          <a:bodyPr>
            <a:normAutofit fontScale="70000" lnSpcReduction="20000"/>
          </a:bodyPr>
          <a:lstStyle/>
          <a:p>
            <a:pPr>
              <a:lnSpc>
                <a:spcPct val="120000"/>
              </a:lnSpc>
            </a:pPr>
            <a:r>
              <a:rPr lang="en-US" dirty="0">
                <a:solidFill>
                  <a:srgbClr val="080808"/>
                </a:solidFill>
              </a:rPr>
              <a:t>Fort Cobb was built in the Wichita Mountains to protect against hostile Plains Indians. </a:t>
            </a:r>
          </a:p>
          <a:p>
            <a:pPr>
              <a:lnSpc>
                <a:spcPct val="120000"/>
              </a:lnSpc>
            </a:pPr>
            <a:r>
              <a:rPr lang="en-US" dirty="0">
                <a:solidFill>
                  <a:srgbClr val="080808"/>
                </a:solidFill>
              </a:rPr>
              <a:t>Catawba from South Carolina asked to join the Chickasaw, were refused, and joined the Choctaw (1853). </a:t>
            </a:r>
          </a:p>
          <a:p>
            <a:pPr>
              <a:lnSpc>
                <a:spcPct val="120000"/>
              </a:lnSpc>
            </a:pPr>
            <a:r>
              <a:rPr lang="en-US" dirty="0">
                <a:solidFill>
                  <a:srgbClr val="080808"/>
                </a:solidFill>
              </a:rPr>
              <a:t>In 1852, over 300 Quapaw joined earlier arrivals between the Grand River and Missouri border. </a:t>
            </a:r>
          </a:p>
          <a:p>
            <a:pPr>
              <a:lnSpc>
                <a:spcPct val="120000"/>
              </a:lnSpc>
            </a:pPr>
            <a:r>
              <a:rPr lang="en-US" dirty="0">
                <a:solidFill>
                  <a:srgbClr val="080808"/>
                </a:solidFill>
              </a:rPr>
              <a:t>Seneca chief Little John Spicer gave 200 Wyandot 33,000 acres. </a:t>
            </a:r>
          </a:p>
          <a:p>
            <a:pPr>
              <a:lnSpc>
                <a:spcPct val="120000"/>
              </a:lnSpc>
            </a:pPr>
            <a:r>
              <a:rPr lang="en-US" dirty="0">
                <a:solidFill>
                  <a:srgbClr val="080808"/>
                </a:solidFill>
              </a:rPr>
              <a:t>Additional relocations included </a:t>
            </a:r>
            <a:r>
              <a:rPr lang="en-US" dirty="0" err="1">
                <a:solidFill>
                  <a:srgbClr val="080808"/>
                </a:solidFill>
              </a:rPr>
              <a:t>Kichai</a:t>
            </a:r>
            <a:r>
              <a:rPr lang="en-US" dirty="0">
                <a:solidFill>
                  <a:srgbClr val="080808"/>
                </a:solidFill>
              </a:rPr>
              <a:t>, Anadarko, Tonkawa, Caddo, Tawakoni, and </a:t>
            </a:r>
            <a:r>
              <a:rPr lang="en-US" dirty="0" err="1">
                <a:solidFill>
                  <a:srgbClr val="080808"/>
                </a:solidFill>
              </a:rPr>
              <a:t>Hainai</a:t>
            </a:r>
            <a:r>
              <a:rPr lang="en-US" dirty="0">
                <a:solidFill>
                  <a:srgbClr val="080808"/>
                </a:solidFill>
              </a:rPr>
              <a:t> along with the </a:t>
            </a:r>
            <a:r>
              <a:rPr lang="en-US" dirty="0" err="1">
                <a:solidFill>
                  <a:srgbClr val="080808"/>
                </a:solidFill>
              </a:rPr>
              <a:t>Penateka</a:t>
            </a:r>
            <a:r>
              <a:rPr lang="en-US" dirty="0">
                <a:solidFill>
                  <a:srgbClr val="080808"/>
                </a:solidFill>
              </a:rPr>
              <a:t> band of Comanche.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19</a:t>
            </a:fld>
            <a:endParaRPr lang="en-US"/>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3000" r="-13000"/>
          </a:stretch>
        </a:blipFill>
        <a:effectLst/>
      </p:bgPr>
    </p:bg>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4" cstate="print"/>
          <a:srcRect/>
          <a:stretch>
            <a:fillRect/>
          </a:stretch>
        </p:blipFill>
        <p:spPr bwMode="auto">
          <a:xfrm rot="709278">
            <a:off x="3101966" y="2003351"/>
            <a:ext cx="4267200" cy="32004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5" descr="Mt_scott_lawton_ok.jpg"/>
          <p:cNvPicPr>
            <a:picLocks noChangeAspect="1"/>
          </p:cNvPicPr>
          <p:nvPr/>
        </p:nvPicPr>
        <p:blipFill>
          <a:blip r:embed="rId5" cstate="print"/>
          <a:stretch>
            <a:fillRect/>
          </a:stretch>
        </p:blipFill>
        <p:spPr>
          <a:xfrm rot="20706012">
            <a:off x="848954" y="664595"/>
            <a:ext cx="2413067" cy="158458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578" name="Picture 2" descr="http://upload.wikimedia.org/wikipedia/commons/thumb/1/11/2008_OK_Proof.png/239px-2008_OK_Proof.png"/>
          <p:cNvPicPr>
            <a:picLocks noChangeAspect="1" noChangeArrowheads="1"/>
          </p:cNvPicPr>
          <p:nvPr/>
        </p:nvPicPr>
        <p:blipFill>
          <a:blip r:embed="rId6" cstate="print"/>
          <a:srcRect/>
          <a:stretch>
            <a:fillRect/>
          </a:stretch>
        </p:blipFill>
        <p:spPr bwMode="auto">
          <a:xfrm rot="1011491">
            <a:off x="7066077" y="664110"/>
            <a:ext cx="1676400" cy="16834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580" name="Picture 4" descr="http://upload.wikimedia.org/wikipedia/commons/8/8e/Oklahoma_Sheild.png"/>
          <p:cNvPicPr>
            <a:picLocks noChangeAspect="1" noChangeArrowheads="1"/>
          </p:cNvPicPr>
          <p:nvPr/>
        </p:nvPicPr>
        <p:blipFill>
          <a:blip r:embed="rId7" cstate="print"/>
          <a:srcRect/>
          <a:stretch>
            <a:fillRect/>
          </a:stretch>
        </p:blipFill>
        <p:spPr bwMode="auto">
          <a:xfrm rot="20395839">
            <a:off x="413739" y="2878327"/>
            <a:ext cx="2628900" cy="287655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ctangle 6"/>
          <p:cNvSpPr/>
          <p:nvPr/>
        </p:nvSpPr>
        <p:spPr>
          <a:xfrm>
            <a:off x="3191933" y="4114800"/>
            <a:ext cx="5113867" cy="762000"/>
          </a:xfrm>
          <a:prstGeom prst="rect">
            <a:avLst/>
          </a:prstGeom>
          <a:solidFill>
            <a:srgbClr val="10253F">
              <a:alpha val="8196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3200400" y="4114800"/>
            <a:ext cx="5791200" cy="707886"/>
          </a:xfrm>
          <a:prstGeom prst="rect">
            <a:avLst/>
          </a:prstGeom>
          <a:noFill/>
        </p:spPr>
        <p:txBody>
          <a:bodyPr wrap="square" rtlCol="0">
            <a:spAutoFit/>
          </a:bodyPr>
          <a:lstStyle/>
          <a:p>
            <a:r>
              <a:rPr lang="en-US" sz="2000" b="1" dirty="0">
                <a:solidFill>
                  <a:srgbClr val="F8D506"/>
                </a:solidFill>
                <a:effectLst>
                  <a:outerShdw blurRad="38100" dist="38100" dir="2700000" algn="tl">
                    <a:srgbClr val="000000">
                      <a:alpha val="43137"/>
                    </a:srgbClr>
                  </a:outerShdw>
                </a:effectLst>
              </a:rPr>
              <a:t>Section 1:</a:t>
            </a:r>
            <a:r>
              <a:rPr lang="en-US" sz="2000" b="1" dirty="0">
                <a:solidFill>
                  <a:schemeClr val="accent1">
                    <a:lumMod val="20000"/>
                    <a:lumOff val="80000"/>
                  </a:schemeClr>
                </a:solidFill>
                <a:effectLst>
                  <a:outerShdw blurRad="38100" dist="38100" dir="2700000" algn="tl">
                    <a:srgbClr val="000000">
                      <a:alpha val="43137"/>
                    </a:srgbClr>
                  </a:outerShdw>
                </a:effectLst>
              </a:rPr>
              <a:t> </a:t>
            </a:r>
            <a:r>
              <a:rPr lang="en-US" sz="2000" b="1" dirty="0">
                <a:solidFill>
                  <a:schemeClr val="accent1">
                    <a:lumMod val="20000"/>
                    <a:lumOff val="80000"/>
                  </a:schemeClr>
                </a:solidFill>
                <a:effectLst>
                  <a:outerShdw blurRad="38100" dist="38100" dir="2700000" algn="tl">
                    <a:srgbClr val="000000">
                      <a:alpha val="43137"/>
                    </a:srgbClr>
                  </a:outerShdw>
                </a:effectLst>
                <a:hlinkClick r:id="rId8" action="ppaction://hlinksldjump"/>
              </a:rPr>
              <a:t>Forts</a:t>
            </a:r>
            <a:endParaRPr lang="en-US" sz="2000" b="1" dirty="0">
              <a:solidFill>
                <a:schemeClr val="accent1">
                  <a:lumMod val="20000"/>
                  <a:lumOff val="80000"/>
                </a:schemeClr>
              </a:solidFill>
              <a:effectLst>
                <a:outerShdw blurRad="38100" dist="38100" dir="2700000" algn="tl">
                  <a:srgbClr val="000000">
                    <a:alpha val="43137"/>
                  </a:srgbClr>
                </a:outerShdw>
              </a:effectLst>
            </a:endParaRPr>
          </a:p>
          <a:p>
            <a:r>
              <a:rPr lang="en-US" sz="2000" b="1" dirty="0">
                <a:solidFill>
                  <a:srgbClr val="F8D506"/>
                </a:solidFill>
                <a:effectLst>
                  <a:outerShdw blurRad="38100" dist="38100" dir="2700000" algn="tl">
                    <a:srgbClr val="000000">
                      <a:alpha val="43137"/>
                    </a:srgbClr>
                  </a:outerShdw>
                </a:effectLst>
              </a:rPr>
              <a:t>Section 2:</a:t>
            </a:r>
            <a:r>
              <a:rPr lang="en-US" sz="2000" b="1" dirty="0">
                <a:solidFill>
                  <a:schemeClr val="accent1">
                    <a:lumMod val="20000"/>
                    <a:lumOff val="80000"/>
                  </a:schemeClr>
                </a:solidFill>
                <a:effectLst>
                  <a:outerShdw blurRad="38100" dist="38100" dir="2700000" algn="tl">
                    <a:srgbClr val="000000">
                      <a:alpha val="43137"/>
                    </a:srgbClr>
                  </a:outerShdw>
                </a:effectLst>
              </a:rPr>
              <a:t> </a:t>
            </a:r>
            <a:r>
              <a:rPr lang="en-US" sz="2000" b="1" dirty="0">
                <a:solidFill>
                  <a:schemeClr val="accent1">
                    <a:lumMod val="20000"/>
                    <a:lumOff val="80000"/>
                  </a:schemeClr>
                </a:solidFill>
                <a:effectLst>
                  <a:outerShdw blurRad="38100" dist="38100" dir="2700000" algn="tl">
                    <a:srgbClr val="000000">
                      <a:alpha val="43137"/>
                    </a:srgbClr>
                  </a:outerShdw>
                </a:effectLst>
                <a:hlinkClick r:id="rId9" action="ppaction://hlinksldjump"/>
              </a:rPr>
              <a:t>Adapting to Indian Territory</a:t>
            </a:r>
            <a:endParaRPr lang="en-US" sz="2000" b="1" dirty="0">
              <a:solidFill>
                <a:schemeClr val="accent1">
                  <a:lumMod val="20000"/>
                  <a:lumOff val="80000"/>
                </a:schemeClr>
              </a:solidFill>
              <a:effectLst>
                <a:outerShdw blurRad="38100" dist="38100" dir="2700000" algn="tl">
                  <a:srgbClr val="000000">
                    <a:alpha val="43137"/>
                  </a:srgbClr>
                </a:outerShdw>
              </a:effectLst>
            </a:endParaRPr>
          </a:p>
        </p:txBody>
      </p:sp>
      <p:pic>
        <p:nvPicPr>
          <p:cNvPr id="24582" name="Picture 6" descr="C:\Documents and Settings\Emmett\Local Settings\Temporary Internet Files\Content.IE5\NHHB81Q8\MP900385624[1].jpg"/>
          <p:cNvPicPr>
            <a:picLocks noChangeAspect="1" noChangeArrowheads="1"/>
          </p:cNvPicPr>
          <p:nvPr/>
        </p:nvPicPr>
        <p:blipFill>
          <a:blip r:embed="rId10" cstate="print"/>
          <a:srcRect/>
          <a:stretch>
            <a:fillRect/>
          </a:stretch>
        </p:blipFill>
        <p:spPr bwMode="auto">
          <a:xfrm rot="20820166">
            <a:off x="4411406" y="-236955"/>
            <a:ext cx="1524000" cy="21336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Slide Number Placeholder 4"/>
          <p:cNvSpPr>
            <a:spLocks noGrp="1"/>
          </p:cNvSpPr>
          <p:nvPr>
            <p:ph type="sldNum" sz="quarter" idx="12"/>
          </p:nvPr>
        </p:nvSpPr>
        <p:spPr>
          <a:xfrm>
            <a:off x="6705600" y="6492875"/>
            <a:ext cx="2133600" cy="365125"/>
          </a:xfrm>
        </p:spPr>
        <p:txBody>
          <a:bodyPr/>
          <a:lstStyle/>
          <a:p>
            <a:fld id="{5B75B92E-C504-4F72-91D6-D83D77D1C380}" type="slidenum">
              <a:rPr lang="en-US" smtClean="0"/>
              <a:pPr/>
              <a:t>2</a:t>
            </a:fld>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Scale>
                                      <p:cBhvr>
                                        <p:cTn id="7" dur="500" decel="50000" fill="hold">
                                          <p:stCondLst>
                                            <p:cond delay="0"/>
                                          </p:stCondLst>
                                        </p:cTn>
                                        <p:tgtEl>
                                          <p:spTgt spid="245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4580"/>
                                        </p:tgtEl>
                                        <p:attrNameLst>
                                          <p:attrName>ppt_x</p:attrName>
                                          <p:attrName>ppt_y</p:attrName>
                                        </p:attrNameLst>
                                      </p:cBhvr>
                                    </p:animMotion>
                                    <p:animEffect transition="in" filter="fade">
                                      <p:cBhvr>
                                        <p:cTn id="9" dur="500"/>
                                        <p:tgtEl>
                                          <p:spTgt spid="24580"/>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24581"/>
                                        </p:tgtEl>
                                        <p:attrNameLst>
                                          <p:attrName>style.visibility</p:attrName>
                                        </p:attrNameLst>
                                      </p:cBhvr>
                                      <p:to>
                                        <p:strVal val="visible"/>
                                      </p:to>
                                    </p:set>
                                    <p:animScale>
                                      <p:cBhvr>
                                        <p:cTn id="13" dur="500" decel="50000" fill="hold">
                                          <p:stCondLst>
                                            <p:cond delay="0"/>
                                          </p:stCondLst>
                                        </p:cTn>
                                        <p:tgtEl>
                                          <p:spTgt spid="245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24581"/>
                                        </p:tgtEl>
                                        <p:attrNameLst>
                                          <p:attrName>ppt_x</p:attrName>
                                          <p:attrName>ppt_y</p:attrName>
                                        </p:attrNameLst>
                                      </p:cBhvr>
                                    </p:animMotion>
                                    <p:animEffect transition="in" filter="fade">
                                      <p:cBhvr>
                                        <p:cTn id="15" dur="500"/>
                                        <p:tgtEl>
                                          <p:spTgt spid="24581"/>
                                        </p:tgtEl>
                                      </p:cBhvr>
                                    </p:animEffect>
                                  </p:childTnLst>
                                </p:cTn>
                              </p:par>
                            </p:childTnLst>
                          </p:cTn>
                        </p:par>
                        <p:par>
                          <p:cTn id="16" fill="hold">
                            <p:stCondLst>
                              <p:cond delay="1000"/>
                            </p:stCondLst>
                            <p:childTnLst>
                              <p:par>
                                <p:cTn id="17" presetID="52" presetClass="entr" presetSubtype="0" fill="hold" nodeType="afterEffect">
                                  <p:stCondLst>
                                    <p:cond delay="0"/>
                                  </p:stCondLst>
                                  <p:childTnLst>
                                    <p:set>
                                      <p:cBhvr>
                                        <p:cTn id="18" dur="1" fill="hold">
                                          <p:stCondLst>
                                            <p:cond delay="0"/>
                                          </p:stCondLst>
                                        </p:cTn>
                                        <p:tgtEl>
                                          <p:spTgt spid="24582"/>
                                        </p:tgtEl>
                                        <p:attrNameLst>
                                          <p:attrName>style.visibility</p:attrName>
                                        </p:attrNameLst>
                                      </p:cBhvr>
                                      <p:to>
                                        <p:strVal val="visible"/>
                                      </p:to>
                                    </p:set>
                                    <p:animScale>
                                      <p:cBhvr>
                                        <p:cTn id="19" dur="500" decel="50000" fill="hold">
                                          <p:stCondLst>
                                            <p:cond delay="0"/>
                                          </p:stCondLst>
                                        </p:cTn>
                                        <p:tgtEl>
                                          <p:spTgt spid="245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24582"/>
                                        </p:tgtEl>
                                        <p:attrNameLst>
                                          <p:attrName>ppt_x</p:attrName>
                                          <p:attrName>ppt_y</p:attrName>
                                        </p:attrNameLst>
                                      </p:cBhvr>
                                    </p:animMotion>
                                    <p:animEffect transition="in" filter="fade">
                                      <p:cBhvr>
                                        <p:cTn id="21" dur="500"/>
                                        <p:tgtEl>
                                          <p:spTgt spid="24582"/>
                                        </p:tgtEl>
                                      </p:cBhvr>
                                    </p:animEffect>
                                  </p:childTnLst>
                                </p:cTn>
                              </p:par>
                            </p:childTnLst>
                          </p:cTn>
                        </p:par>
                        <p:par>
                          <p:cTn id="22" fill="hold">
                            <p:stCondLst>
                              <p:cond delay="1500"/>
                            </p:stCondLst>
                            <p:childTnLst>
                              <p:par>
                                <p:cTn id="23" presetID="5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Scale>
                                      <p:cBhvr>
                                        <p:cTn id="25"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6"/>
                                        </p:tgtEl>
                                        <p:attrNameLst>
                                          <p:attrName>ppt_x</p:attrName>
                                          <p:attrName>ppt_y</p:attrName>
                                        </p:attrNameLst>
                                      </p:cBhvr>
                                    </p:animMotion>
                                    <p:animEffect transition="in" filter="fade">
                                      <p:cBhvr>
                                        <p:cTn id="27" dur="500"/>
                                        <p:tgtEl>
                                          <p:spTgt spid="6"/>
                                        </p:tgtEl>
                                      </p:cBhvr>
                                    </p:animEffect>
                                  </p:childTnLst>
                                </p:cTn>
                              </p:par>
                            </p:childTnLst>
                          </p:cTn>
                        </p:par>
                        <p:par>
                          <p:cTn id="28" fill="hold">
                            <p:stCondLst>
                              <p:cond delay="2000"/>
                            </p:stCondLst>
                            <p:childTnLst>
                              <p:par>
                                <p:cTn id="29" presetID="52" presetClass="entr" presetSubtype="0" fill="hold" nodeType="afterEffect">
                                  <p:stCondLst>
                                    <p:cond delay="0"/>
                                  </p:stCondLst>
                                  <p:childTnLst>
                                    <p:set>
                                      <p:cBhvr>
                                        <p:cTn id="30" dur="1" fill="hold">
                                          <p:stCondLst>
                                            <p:cond delay="0"/>
                                          </p:stCondLst>
                                        </p:cTn>
                                        <p:tgtEl>
                                          <p:spTgt spid="24578"/>
                                        </p:tgtEl>
                                        <p:attrNameLst>
                                          <p:attrName>style.visibility</p:attrName>
                                        </p:attrNameLst>
                                      </p:cBhvr>
                                      <p:to>
                                        <p:strVal val="visible"/>
                                      </p:to>
                                    </p:set>
                                    <p:animScale>
                                      <p:cBhvr>
                                        <p:cTn id="31" dur="500" decel="50000" fill="hold">
                                          <p:stCondLst>
                                            <p:cond delay="0"/>
                                          </p:stCondLst>
                                        </p:cTn>
                                        <p:tgtEl>
                                          <p:spTgt spid="245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24578"/>
                                        </p:tgtEl>
                                        <p:attrNameLst>
                                          <p:attrName>ppt_x</p:attrName>
                                          <p:attrName>ppt_y</p:attrName>
                                        </p:attrNameLst>
                                      </p:cBhvr>
                                    </p:animMotion>
                                    <p:animEffect transition="in" filter="fade">
                                      <p:cBhvr>
                                        <p:cTn id="33" dur="500"/>
                                        <p:tgtEl>
                                          <p:spTgt spid="24578"/>
                                        </p:tgtEl>
                                      </p:cBhvr>
                                    </p:animEffect>
                                  </p:childTnLst>
                                </p:cTn>
                              </p:par>
                              <p:par>
                                <p:cTn id="34" presetID="39" presetClass="entr" presetSubtype="0" accel="10000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7"/>
                                        </p:tgtEl>
                                        <p:attrNameLst>
                                          <p:attrName>ppt_y</p:attrName>
                                        </p:attrNameLst>
                                      </p:cBhvr>
                                      <p:tavLst>
                                        <p:tav tm="0">
                                          <p:val>
                                            <p:strVal val="#ppt_y"/>
                                          </p:val>
                                        </p:tav>
                                        <p:tav tm="100000">
                                          <p:val>
                                            <p:strVal val="#ppt_y"/>
                                          </p:val>
                                        </p:tav>
                                      </p:tavLst>
                                    </p:anim>
                                  </p:childTnLst>
                                </p:cTn>
                              </p:par>
                              <p:par>
                                <p:cTn id="40" presetID="39" presetClass="entr" presetSubtype="0" accel="10000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67400" y="6488668"/>
            <a:ext cx="2214581" cy="369332"/>
          </a:xfrm>
          <a:prstGeom prst="rect">
            <a:avLst/>
          </a:prstGeom>
          <a:noFill/>
          <a:effectLst>
            <a:softEdge rad="31750"/>
          </a:effectLst>
        </p:spPr>
        <p:txBody>
          <a:bodyPr wrap="none" rtlCol="0">
            <a:spAutoFit/>
          </a:bodyPr>
          <a:lstStyle/>
          <a:p>
            <a:r>
              <a:rPr lang="en-US" dirty="0">
                <a:hlinkClick r:id="rId4" action="ppaction://hlinksldjump"/>
              </a:rPr>
              <a:t>Return to Main Menu</a:t>
            </a:r>
            <a:endParaRPr lang="en-US" dirty="0"/>
          </a:p>
        </p:txBody>
      </p:sp>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20</a:t>
            </a:fld>
            <a:endParaRPr lang="en-US" dirty="0"/>
          </a:p>
        </p:txBody>
      </p:sp>
      <p:sp>
        <p:nvSpPr>
          <p:cNvPr id="5" name="TextBox 4"/>
          <p:cNvSpPr txBox="1"/>
          <p:nvPr/>
        </p:nvSpPr>
        <p:spPr>
          <a:xfrm>
            <a:off x="533400" y="3657600"/>
            <a:ext cx="7924800" cy="923330"/>
          </a:xfrm>
          <a:prstGeom prst="rect">
            <a:avLst/>
          </a:prstGeom>
          <a:noFill/>
        </p:spPr>
        <p:txBody>
          <a:bodyPr wrap="square" rtlCol="0">
            <a:spAutoFit/>
          </a:bodyPr>
          <a:lstStyle/>
          <a:p>
            <a:r>
              <a:rPr lang="en-US" dirty="0">
                <a:solidFill>
                  <a:schemeClr val="bg1"/>
                </a:solidFill>
              </a:rPr>
              <a:t>Image Credits</a:t>
            </a:r>
          </a:p>
          <a:p>
            <a:endParaRPr lang="en-US" sz="1200" dirty="0">
              <a:solidFill>
                <a:schemeClr val="bg1"/>
              </a:solidFill>
            </a:endParaRPr>
          </a:p>
          <a:p>
            <a:r>
              <a:rPr lang="en-US" sz="1200" dirty="0">
                <a:solidFill>
                  <a:schemeClr val="bg1"/>
                </a:solidFill>
              </a:rPr>
              <a:t>Slide 1: Daniel Mayer on Wikimedia Commons; Slide 2: Public Domain; Image Credits Slide: Thomas Jones on Wikimedia Commons; all others public domain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effectLst>
                  <a:outerShdw blurRad="38100" dist="38100" dir="2700000" algn="tl">
                    <a:srgbClr val="000000">
                      <a:alpha val="43137"/>
                    </a:srgbClr>
                  </a:outerShdw>
                </a:effectLst>
              </a:rPr>
              <a:t>Section 1: Forts</a:t>
            </a:r>
          </a:p>
        </p:txBody>
      </p:sp>
      <p:sp>
        <p:nvSpPr>
          <p:cNvPr id="3" name="Content Placeholder 2"/>
          <p:cNvSpPr>
            <a:spLocks noGrp="1"/>
          </p:cNvSpPr>
          <p:nvPr>
            <p:ph idx="1"/>
          </p:nvPr>
        </p:nvSpPr>
        <p:spPr/>
        <p:txBody>
          <a:bodyPr/>
          <a:lstStyle/>
          <a:p>
            <a:r>
              <a:rPr lang="en-US" dirty="0"/>
              <a:t>Essential Question:</a:t>
            </a:r>
          </a:p>
          <a:p>
            <a:pPr lvl="1"/>
            <a:r>
              <a:rPr lang="en-US" dirty="0"/>
              <a:t>What purposes did forts in Indian Territory serve in the early 1800s? </a:t>
            </a:r>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Section 1: Forts</a:t>
            </a:r>
          </a:p>
        </p:txBody>
      </p:sp>
      <p:sp>
        <p:nvSpPr>
          <p:cNvPr id="3" name="Content Placeholder 2"/>
          <p:cNvSpPr>
            <a:spLocks noGrp="1"/>
          </p:cNvSpPr>
          <p:nvPr>
            <p:ph idx="1"/>
          </p:nvPr>
        </p:nvSpPr>
        <p:spPr/>
        <p:txBody>
          <a:bodyPr/>
          <a:lstStyle/>
          <a:p>
            <a:r>
              <a:rPr lang="en-US" dirty="0"/>
              <a:t>What terms do I need to know? </a:t>
            </a:r>
          </a:p>
          <a:p>
            <a:pPr lvl="1"/>
            <a:r>
              <a:rPr lang="en-US" dirty="0"/>
              <a:t>negotiations</a:t>
            </a:r>
          </a:p>
          <a:p>
            <a:pPr lvl="1"/>
            <a:r>
              <a:rPr lang="en-US" dirty="0"/>
              <a:t>academy</a:t>
            </a:r>
          </a:p>
          <a:p>
            <a:pPr lvl="1"/>
            <a:r>
              <a:rPr lang="en-US" dirty="0"/>
              <a:t>peacekeeping mission</a:t>
            </a:r>
          </a:p>
          <a:p>
            <a:pPr lvl="1"/>
            <a:r>
              <a:rPr lang="en-US" dirty="0"/>
              <a:t>survey</a:t>
            </a:r>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14400"/>
          </a:xfrm>
        </p:spPr>
        <p:txBody>
          <a:bodyPr>
            <a:normAutofit/>
          </a:bodyPr>
          <a:lstStyle/>
          <a:p>
            <a:r>
              <a:rPr lang="en-US" dirty="0"/>
              <a:t>Negotiating Peace</a:t>
            </a:r>
          </a:p>
        </p:txBody>
      </p:sp>
      <p:sp>
        <p:nvSpPr>
          <p:cNvPr id="6" name="Content Placeholder 5"/>
          <p:cNvSpPr>
            <a:spLocks noGrp="1"/>
          </p:cNvSpPr>
          <p:nvPr>
            <p:ph idx="1"/>
          </p:nvPr>
        </p:nvSpPr>
        <p:spPr>
          <a:xfrm>
            <a:off x="457200" y="914400"/>
            <a:ext cx="8305800" cy="5562600"/>
          </a:xfrm>
        </p:spPr>
        <p:txBody>
          <a:bodyPr>
            <a:normAutofit fontScale="85000" lnSpcReduction="10000"/>
          </a:bodyPr>
          <a:lstStyle/>
          <a:p>
            <a:pPr marL="758952" indent="-758952">
              <a:spcBef>
                <a:spcPts val="24"/>
              </a:spcBef>
            </a:pPr>
            <a:r>
              <a:rPr lang="en-US" dirty="0">
                <a:solidFill>
                  <a:srgbClr val="080808"/>
                </a:solidFill>
              </a:rPr>
              <a:t>The Cutthroat Gap Massacre (1833) led by the Osage against the Kiowa led to a push for negotiations and military force to stop attacks. </a:t>
            </a:r>
          </a:p>
          <a:p>
            <a:pPr marL="758952" indent="-758952">
              <a:spcBef>
                <a:spcPts val="24"/>
              </a:spcBef>
            </a:pPr>
            <a:r>
              <a:rPr lang="en-US" dirty="0">
                <a:solidFill>
                  <a:srgbClr val="080808"/>
                </a:solidFill>
              </a:rPr>
              <a:t>General Henry Leavenworth led 4000 highly armed and ornamented mounted troops (dragoons) to the region to impress Indians with their military power (1834). </a:t>
            </a:r>
          </a:p>
          <a:p>
            <a:pPr marL="758952" indent="-758952">
              <a:spcBef>
                <a:spcPts val="24"/>
              </a:spcBef>
            </a:pPr>
            <a:r>
              <a:rPr lang="en-US" dirty="0">
                <a:solidFill>
                  <a:srgbClr val="080808"/>
                </a:solidFill>
              </a:rPr>
              <a:t>The group suffered from disease and injury; Col. Dodge led 250 dragoons to Wichita Mountains and exchanged prisoners. </a:t>
            </a:r>
          </a:p>
          <a:p>
            <a:pPr marL="758952" indent="-758952">
              <a:spcBef>
                <a:spcPts val="24"/>
              </a:spcBef>
            </a:pPr>
            <a:r>
              <a:rPr lang="en-US" dirty="0">
                <a:solidFill>
                  <a:srgbClr val="080808"/>
                </a:solidFill>
              </a:rPr>
              <a:t>Famous painter, George Catlin, was with the group. </a:t>
            </a:r>
          </a:p>
          <a:p>
            <a:pPr marL="758952" indent="-758952">
              <a:spcBef>
                <a:spcPts val="24"/>
              </a:spcBef>
            </a:pPr>
            <a:r>
              <a:rPr lang="en-US" dirty="0">
                <a:solidFill>
                  <a:srgbClr val="080808"/>
                </a:solidFill>
              </a:rPr>
              <a:t>Camp Mason (1835) was established for further negotiations which ended with a treaty to allow peace among tribes and with traders.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5</a:t>
            </a:fld>
            <a:endParaRPr lang="en-US"/>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t>New Forts</a:t>
            </a:r>
          </a:p>
        </p:txBody>
      </p:sp>
      <p:sp>
        <p:nvSpPr>
          <p:cNvPr id="6" name="Content Placeholder 5"/>
          <p:cNvSpPr>
            <a:spLocks noGrp="1"/>
          </p:cNvSpPr>
          <p:nvPr>
            <p:ph idx="1"/>
          </p:nvPr>
        </p:nvSpPr>
        <p:spPr>
          <a:xfrm>
            <a:off x="457200" y="1066800"/>
            <a:ext cx="8382000" cy="5059363"/>
          </a:xfrm>
        </p:spPr>
        <p:txBody>
          <a:bodyPr>
            <a:normAutofit/>
          </a:bodyPr>
          <a:lstStyle/>
          <a:p>
            <a:pPr>
              <a:lnSpc>
                <a:spcPct val="90000"/>
              </a:lnSpc>
            </a:pPr>
            <a:r>
              <a:rPr lang="en-US" dirty="0">
                <a:solidFill>
                  <a:srgbClr val="080808"/>
                </a:solidFill>
              </a:rPr>
              <a:t>Fort Coffee (1834) was built near Swallow Rock on the Arkansas River and served as an entry point for relocated Choctaw. It was a site for stopping whisky imports, and it became an academy for Choctaw boys.</a:t>
            </a:r>
          </a:p>
          <a:p>
            <a:pPr>
              <a:lnSpc>
                <a:spcPct val="90000"/>
              </a:lnSpc>
            </a:pPr>
            <a:r>
              <a:rPr lang="en-US" dirty="0">
                <a:solidFill>
                  <a:srgbClr val="080808"/>
                </a:solidFill>
              </a:rPr>
              <a:t>Fort Wayne (1838), Fort Durant (1842), and Fort Arbuckle (1851) were founded to protect Cherokee, Chickasaw, and Choctaw. </a:t>
            </a:r>
          </a:p>
          <a:p>
            <a:pPr>
              <a:lnSpc>
                <a:spcPct val="90000"/>
              </a:lnSpc>
            </a:pPr>
            <a:r>
              <a:rPr lang="en-US" dirty="0">
                <a:solidFill>
                  <a:srgbClr val="080808"/>
                </a:solidFill>
              </a:rPr>
              <a:t>Camp </a:t>
            </a:r>
            <a:r>
              <a:rPr lang="en-US" dirty="0" err="1">
                <a:solidFill>
                  <a:srgbClr val="080808"/>
                </a:solidFill>
              </a:rPr>
              <a:t>Radziminski</a:t>
            </a:r>
            <a:r>
              <a:rPr lang="en-US" dirty="0">
                <a:solidFill>
                  <a:srgbClr val="080808"/>
                </a:solidFill>
              </a:rPr>
              <a:t> (1858) and Fort Cobb (1859) were founded as peacekeeping missions.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6</a:t>
            </a:fld>
            <a:endParaRPr lang="en-US"/>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t>Surveying the Land</a:t>
            </a:r>
          </a:p>
        </p:txBody>
      </p:sp>
      <p:sp>
        <p:nvSpPr>
          <p:cNvPr id="6" name="Content Placeholder 5"/>
          <p:cNvSpPr>
            <a:spLocks noGrp="1"/>
          </p:cNvSpPr>
          <p:nvPr>
            <p:ph idx="1"/>
          </p:nvPr>
        </p:nvSpPr>
        <p:spPr>
          <a:xfrm>
            <a:off x="381000" y="1295400"/>
            <a:ext cx="8382000" cy="4525963"/>
          </a:xfrm>
        </p:spPr>
        <p:txBody>
          <a:bodyPr>
            <a:normAutofit/>
          </a:bodyPr>
          <a:lstStyle/>
          <a:p>
            <a:pPr>
              <a:lnSpc>
                <a:spcPct val="90000"/>
              </a:lnSpc>
            </a:pPr>
            <a:r>
              <a:rPr lang="en-US" dirty="0">
                <a:solidFill>
                  <a:srgbClr val="080808"/>
                </a:solidFill>
              </a:rPr>
              <a:t>Confusion and conflict resulted from treaties signed without precise land surveys. </a:t>
            </a:r>
          </a:p>
          <a:p>
            <a:pPr>
              <a:lnSpc>
                <a:spcPct val="90000"/>
              </a:lnSpc>
            </a:pPr>
            <a:r>
              <a:rPr lang="en-US" dirty="0">
                <a:solidFill>
                  <a:srgbClr val="080808"/>
                </a:solidFill>
              </a:rPr>
              <a:t>Isaac McCoy (1831) was commissioned to survey the Cherokee Nation.</a:t>
            </a:r>
          </a:p>
          <a:p>
            <a:pPr>
              <a:lnSpc>
                <a:spcPct val="90000"/>
              </a:lnSpc>
            </a:pPr>
            <a:r>
              <a:rPr lang="en-US" dirty="0">
                <a:solidFill>
                  <a:srgbClr val="080808"/>
                </a:solidFill>
              </a:rPr>
              <a:t>Further surveys done of Seneca, Ottawa, and Shawnee reservations and the Cherokee Outlet (1837). </a:t>
            </a:r>
          </a:p>
          <a:p>
            <a:pPr>
              <a:lnSpc>
                <a:spcPct val="90000"/>
              </a:lnSpc>
            </a:pPr>
            <a:r>
              <a:rPr lang="en-US" dirty="0">
                <a:solidFill>
                  <a:srgbClr val="080808"/>
                </a:solidFill>
              </a:rPr>
              <a:t>Full surveys were not complete until 1866.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7</a:t>
            </a:fld>
            <a:endParaRPr lang="en-US"/>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990600"/>
            <a:ext cx="5791200" cy="5715000"/>
          </a:xfrm>
        </p:spPr>
        <p:txBody>
          <a:bodyPr>
            <a:normAutofit fontScale="92500" lnSpcReduction="10000"/>
          </a:bodyPr>
          <a:lstStyle/>
          <a:p>
            <a:pPr marL="758952" indent="-758952">
              <a:lnSpc>
                <a:spcPct val="90000"/>
              </a:lnSpc>
              <a:spcBef>
                <a:spcPts val="24"/>
              </a:spcBef>
            </a:pPr>
            <a:r>
              <a:rPr lang="en-US" dirty="0">
                <a:solidFill>
                  <a:srgbClr val="080808"/>
                </a:solidFill>
              </a:rPr>
              <a:t>The panhandle was claimed by Mexico until Texas’ claim in 1836. </a:t>
            </a:r>
          </a:p>
          <a:p>
            <a:pPr marL="758952" indent="-758952">
              <a:lnSpc>
                <a:spcPct val="90000"/>
              </a:lnSpc>
              <a:spcBef>
                <a:spcPts val="24"/>
              </a:spcBef>
            </a:pPr>
            <a:r>
              <a:rPr lang="en-US" dirty="0">
                <a:solidFill>
                  <a:srgbClr val="080808"/>
                </a:solidFill>
              </a:rPr>
              <a:t>Texans refused to follow Mexican laws (no slavery, convert to Catholicism) and stop American immigrants. </a:t>
            </a:r>
          </a:p>
          <a:p>
            <a:pPr marL="758952" indent="-758952">
              <a:lnSpc>
                <a:spcPct val="90000"/>
              </a:lnSpc>
              <a:spcBef>
                <a:spcPts val="24"/>
              </a:spcBef>
            </a:pPr>
            <a:r>
              <a:rPr lang="en-US" dirty="0">
                <a:solidFill>
                  <a:srgbClr val="080808"/>
                </a:solidFill>
              </a:rPr>
              <a:t>Battle of the Alamo (1836): Texans were defeated but became legendary.  </a:t>
            </a:r>
          </a:p>
          <a:p>
            <a:pPr marL="758952" indent="-758952">
              <a:lnSpc>
                <a:spcPct val="90000"/>
              </a:lnSpc>
              <a:spcBef>
                <a:spcPts val="24"/>
              </a:spcBef>
            </a:pPr>
            <a:r>
              <a:rPr lang="en-US" dirty="0">
                <a:solidFill>
                  <a:srgbClr val="080808"/>
                </a:solidFill>
              </a:rPr>
              <a:t>Mexico (Gen. Santa Anna) defeated at San Jacinto and Texans won independence. </a:t>
            </a:r>
          </a:p>
          <a:p>
            <a:pPr marL="758952" indent="-758952">
              <a:lnSpc>
                <a:spcPct val="90000"/>
              </a:lnSpc>
              <a:spcBef>
                <a:spcPts val="24"/>
              </a:spcBef>
            </a:pPr>
            <a:r>
              <a:rPr lang="en-US" dirty="0">
                <a:solidFill>
                  <a:srgbClr val="080808"/>
                </a:solidFill>
              </a:rPr>
              <a:t>The statehood of Arkansas (1836) and Texas (1845) resulted in relocation of 10,000 Native Americans to Indian Territory. </a:t>
            </a:r>
          </a:p>
        </p:txBody>
      </p:sp>
      <p:pic>
        <p:nvPicPr>
          <p:cNvPr id="9" name="Content Placeholder 8" descr="texas seal.jpg"/>
          <p:cNvPicPr>
            <a:picLocks noGrp="1" noChangeAspect="1"/>
          </p:cNvPicPr>
          <p:nvPr>
            <p:ph sz="half" idx="2"/>
          </p:nvPr>
        </p:nvPicPr>
        <p:blipFill>
          <a:blip r:embed="rId3" cstate="print"/>
          <a:stretch>
            <a:fillRect/>
          </a:stretch>
        </p:blipFill>
        <p:spPr>
          <a:xfrm>
            <a:off x="6172200" y="1752600"/>
            <a:ext cx="2533095" cy="2438400"/>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5B75B92E-C504-4F72-91D6-D83D77D1C380}" type="slidenum">
              <a:rPr lang="en-US" smtClean="0"/>
              <a:pPr/>
              <a:t>8</a:t>
            </a:fld>
            <a:endParaRPr lang="en-US"/>
          </a:p>
        </p:txBody>
      </p:sp>
      <p:sp>
        <p:nvSpPr>
          <p:cNvPr id="5" name="Title 4"/>
          <p:cNvSpPr>
            <a:spLocks noGrp="1"/>
          </p:cNvSpPr>
          <p:nvPr>
            <p:ph type="title"/>
          </p:nvPr>
        </p:nvSpPr>
        <p:spPr>
          <a:xfrm>
            <a:off x="457200" y="0"/>
            <a:ext cx="8229600" cy="944562"/>
          </a:xfrm>
        </p:spPr>
        <p:txBody>
          <a:bodyPr>
            <a:normAutofit/>
          </a:bodyPr>
          <a:lstStyle/>
          <a:p>
            <a:r>
              <a:rPr lang="en-US" dirty="0"/>
              <a:t>Surrounding Changes</a:t>
            </a:r>
          </a:p>
        </p:txBody>
      </p:sp>
      <p:sp>
        <p:nvSpPr>
          <p:cNvPr id="10" name="TextBox 9"/>
          <p:cNvSpPr txBox="1"/>
          <p:nvPr/>
        </p:nvSpPr>
        <p:spPr>
          <a:xfrm>
            <a:off x="6096000" y="4495800"/>
            <a:ext cx="2895600" cy="369332"/>
          </a:xfrm>
          <a:prstGeom prst="rect">
            <a:avLst/>
          </a:prstGeom>
          <a:noFill/>
        </p:spPr>
        <p:txBody>
          <a:bodyPr wrap="square" rtlCol="0">
            <a:spAutoFit/>
          </a:bodyPr>
          <a:lstStyle/>
          <a:p>
            <a:r>
              <a:rPr lang="en-US" dirty="0">
                <a:hlinkClick r:id="rId4"/>
              </a:rPr>
              <a:t>Click for map of Texas (1844)</a:t>
            </a:r>
            <a:endParaRPr lang="en-US" dirty="0"/>
          </a:p>
        </p:txBody>
      </p:sp>
      <p:sp>
        <p:nvSpPr>
          <p:cNvPr id="11" name="TextBox 10"/>
          <p:cNvSpPr txBox="1"/>
          <p:nvPr/>
        </p:nvSpPr>
        <p:spPr>
          <a:xfrm>
            <a:off x="5867400" y="6488668"/>
            <a:ext cx="2214581" cy="369332"/>
          </a:xfrm>
          <a:prstGeom prst="rect">
            <a:avLst/>
          </a:prstGeom>
          <a:noFill/>
          <a:effectLst>
            <a:softEdge rad="31750"/>
          </a:effectLst>
        </p:spPr>
        <p:txBody>
          <a:bodyPr wrap="none" rtlCol="0">
            <a:spAutoFit/>
          </a:bodyPr>
          <a:lstStyle/>
          <a:p>
            <a:r>
              <a:rPr lang="en-US" dirty="0">
                <a:hlinkClick r:id="rId5" action="ppaction://hlinksldjump"/>
              </a:rPr>
              <a:t>Return to Main Menu</a:t>
            </a:r>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a:effectLst>
                  <a:outerShdw blurRad="38100" dist="38100" dir="2700000" algn="tl">
                    <a:srgbClr val="000000">
                      <a:alpha val="43137"/>
                    </a:srgbClr>
                  </a:outerShdw>
                </a:effectLst>
              </a:rPr>
              <a:t>Section 2: Adapting to Indian Territory</a:t>
            </a:r>
          </a:p>
        </p:txBody>
      </p:sp>
      <p:sp>
        <p:nvSpPr>
          <p:cNvPr id="3" name="Content Placeholder 2"/>
          <p:cNvSpPr>
            <a:spLocks noGrp="1"/>
          </p:cNvSpPr>
          <p:nvPr>
            <p:ph idx="1"/>
          </p:nvPr>
        </p:nvSpPr>
        <p:spPr/>
        <p:txBody>
          <a:bodyPr/>
          <a:lstStyle/>
          <a:p>
            <a:r>
              <a:rPr lang="en-US" dirty="0"/>
              <a:t>Essential Question:</a:t>
            </a:r>
          </a:p>
          <a:p>
            <a:pPr lvl="1"/>
            <a:r>
              <a:rPr lang="en-US" dirty="0">
                <a:solidFill>
                  <a:srgbClr val="080808"/>
                </a:solidFill>
              </a:rPr>
              <a:t>How did the various tribes settle and govern themselves in Indian Territory?</a:t>
            </a:r>
            <a:endParaRPr lang="en-US" dirty="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9</a:t>
            </a:fld>
            <a:endParaRPr lang="en-US"/>
          </a:p>
        </p:txBody>
      </p:sp>
    </p:spTree>
  </p:cSld>
  <p:clrMapOvr>
    <a:masterClrMapping/>
  </p:clrMapOvr>
  <p:transition spd="med">
    <p:wipe dir="r"/>
  </p:transition>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3904</TotalTime>
  <Words>1601</Words>
  <Application>Microsoft Macintosh PowerPoint</Application>
  <PresentationFormat>On-screen Show (4:3)</PresentationFormat>
  <Paragraphs>144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Berlin Sans FB</vt:lpstr>
      <vt:lpstr>Calibri</vt:lpstr>
      <vt:lpstr>Wingdings</vt:lpstr>
      <vt:lpstr>Office Theme</vt:lpstr>
      <vt:lpstr>PowerPoint Presentation</vt:lpstr>
      <vt:lpstr>PowerPoint Presentation</vt:lpstr>
      <vt:lpstr>Section 1: Forts</vt:lpstr>
      <vt:lpstr>Section 1: Forts</vt:lpstr>
      <vt:lpstr>Negotiating Peace</vt:lpstr>
      <vt:lpstr>New Forts</vt:lpstr>
      <vt:lpstr>Surveying the Land</vt:lpstr>
      <vt:lpstr>Surrounding Changes</vt:lpstr>
      <vt:lpstr>Section 2: Adapting to Indian Territory</vt:lpstr>
      <vt:lpstr>Section 2: Adapting to Indian Territory</vt:lpstr>
      <vt:lpstr>Introduction</vt:lpstr>
      <vt:lpstr>The Five Nations</vt:lpstr>
      <vt:lpstr>Indian Territory 1850</vt:lpstr>
      <vt:lpstr>Choctaw</vt:lpstr>
      <vt:lpstr>Creek</vt:lpstr>
      <vt:lpstr>Chickasaw</vt:lpstr>
      <vt:lpstr>Cherokee</vt:lpstr>
      <vt:lpstr>Seminole</vt:lpstr>
      <vt:lpstr>Later Removals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Oklahoma: Land of Opportunity</dc:title>
  <dc:subject>©2013 Clairmont Press</dc:subject>
  <dc:creator>Emmett R. Mullins, Ed.D.</dc:creator>
  <dc:description>Study presentation to accompany student textbook.</dc:description>
  <cp:lastModifiedBy>marionl clairmontpress.com</cp:lastModifiedBy>
  <cp:revision>447</cp:revision>
  <dcterms:created xsi:type="dcterms:W3CDTF">2010-06-02T19:20:05Z</dcterms:created>
  <dcterms:modified xsi:type="dcterms:W3CDTF">2019-08-27T16:24:59Z</dcterms:modified>
</cp:coreProperties>
</file>