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3"/>
  </p:notesMasterIdLst>
  <p:handoutMasterIdLst>
    <p:handoutMasterId r:id="rId34"/>
  </p:handoutMasterIdLst>
  <p:sldIdLst>
    <p:sldId id="259" r:id="rId2"/>
    <p:sldId id="260" r:id="rId3"/>
    <p:sldId id="258" r:id="rId4"/>
    <p:sldId id="268" r:id="rId5"/>
    <p:sldId id="265" r:id="rId6"/>
    <p:sldId id="323" r:id="rId7"/>
    <p:sldId id="322" r:id="rId8"/>
    <p:sldId id="321" r:id="rId9"/>
    <p:sldId id="320" r:id="rId10"/>
    <p:sldId id="326" r:id="rId11"/>
    <p:sldId id="325" r:id="rId12"/>
    <p:sldId id="270" r:id="rId13"/>
    <p:sldId id="276" r:id="rId14"/>
    <p:sldId id="327" r:id="rId15"/>
    <p:sldId id="328" r:id="rId16"/>
    <p:sldId id="329" r:id="rId17"/>
    <p:sldId id="340" r:id="rId18"/>
    <p:sldId id="331" r:id="rId19"/>
    <p:sldId id="330" r:id="rId20"/>
    <p:sldId id="341" r:id="rId21"/>
    <p:sldId id="333" r:id="rId22"/>
    <p:sldId id="332" r:id="rId23"/>
    <p:sldId id="335" r:id="rId24"/>
    <p:sldId id="306" r:id="rId25"/>
    <p:sldId id="307" r:id="rId26"/>
    <p:sldId id="339" r:id="rId27"/>
    <p:sldId id="338" r:id="rId28"/>
    <p:sldId id="337" r:id="rId29"/>
    <p:sldId id="336" r:id="rId30"/>
    <p:sldId id="311" r:id="rId31"/>
    <p:sldId id="31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386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11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slide" Target="slide24.xml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10: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Rebuilding Indian Territory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Freedmen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Freedmen were treated as equals by Creek and Seminole but view was mixed among Cherokee, Chickasaw, and Choctaw.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Segregation in Indian Territory divided blacks from others in schools and sometimes entire towns.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Several all-black towns grew such as North Fork Town, Canadian Colored, and Arkansas Colored.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Government Schools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Government schools were started to help Indians assimilate.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Riverside Indian School was started in 1871 with 8 students; renamed Wichita-Caddo School in 1872 with 40 students. 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solidFill>
                  <a:srgbClr val="080808"/>
                </a:solidFill>
              </a:rPr>
              <a:t>Chilocco</a:t>
            </a:r>
            <a:r>
              <a:rPr lang="en-US" dirty="0">
                <a:solidFill>
                  <a:srgbClr val="080808"/>
                </a:solidFill>
              </a:rPr>
              <a:t> Indian School was a boarding school started for Plains Indians children. It grew to 1,200 students in the 1950s and served to help preserve tribal identities.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Quakers, Methodists, Baptists, Catholics were among the denominations who worked to convert Indians to their faith.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Rebuilding the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What factors helped to improve the economy of the Territory?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Rebuilding the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railhead</a:t>
            </a:r>
          </a:p>
          <a:p>
            <a:pPr lvl="1"/>
            <a:r>
              <a:rPr lang="en-US" dirty="0"/>
              <a:t>drover</a:t>
            </a:r>
          </a:p>
          <a:p>
            <a:pPr lvl="1"/>
            <a:r>
              <a:rPr lang="en-US" dirty="0"/>
              <a:t>quarantine</a:t>
            </a:r>
          </a:p>
          <a:p>
            <a:pPr lvl="1"/>
            <a:r>
              <a:rPr lang="en-US" dirty="0"/>
              <a:t>royalty</a:t>
            </a:r>
          </a:p>
          <a:p>
            <a:pPr lvl="1"/>
            <a:r>
              <a:rPr lang="en-US" dirty="0"/>
              <a:t>strike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Cattle Drives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To get cattle to market, Texans drove cattle through Indian Territory to railheads in Kansas City and St. Louis.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Cattle in Texas might sell for $2 in Texas but up to $40 elsewhere.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open grasslands of Indian Territory were used to feed cattle along the way.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Rights-of-way and leases were worked out with tribes.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Cattle Drives: Crossing the Territory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80808"/>
                </a:solidFill>
              </a:rPr>
              <a:t>A cattle drive had herds of 2,500-3,000 cattle, could move 10-15 miles/day, and lasted 1-3 months.</a:t>
            </a:r>
          </a:p>
          <a:p>
            <a:r>
              <a:rPr lang="en-US" dirty="0">
                <a:solidFill>
                  <a:srgbClr val="080808"/>
                </a:solidFill>
              </a:rPr>
              <a:t>Drives needed 6-10 cowboys, about 6-8 horses/cowboy, a chuck wagon (food) and cook. </a:t>
            </a:r>
          </a:p>
          <a:p>
            <a:r>
              <a:rPr lang="en-US" dirty="0">
                <a:solidFill>
                  <a:srgbClr val="080808"/>
                </a:solidFill>
              </a:rPr>
              <a:t>The chuck wagon had coffee, dried beans, meat, flour, cornmeal, salt, water and some repair tools.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Cattle Drives: Cattle Trails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715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Trails led to places along rivers where animals could safely cross.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East Shawnee was the first cattle trail but forests and marshes made it difficult to keep cattle together.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West Shawnee trail headed more directly to Abilene, KS: “Cow Capital of the World”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Chisholm Trail became one of the most used from 1867, because it had the most direct route from Texas to Abilene.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Great Western Cattle Trail was further west and went to Dodge City, Kansas.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1886 blizzard, more settlers and railroads, and increased use of barbed wire fence contributed to decline of cattle drives.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80808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36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Oklahoma Cattle Trails</a:t>
            </a:r>
          </a:p>
        </p:txBody>
      </p:sp>
      <p:pic>
        <p:nvPicPr>
          <p:cNvPr id="5" name="Content Placeholder 4" descr="OK Cattle Trai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546" y="914400"/>
            <a:ext cx="8229600" cy="39721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Railroads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the Civil War, the Wells Fargo Company restored stages on the old Butterfield Overland Mail route. </a:t>
            </a:r>
          </a:p>
          <a:p>
            <a:r>
              <a:rPr lang="en-US" dirty="0"/>
              <a:t>The restored route was short-lived. </a:t>
            </a:r>
          </a:p>
          <a:p>
            <a:r>
              <a:rPr lang="en-US" dirty="0"/>
              <a:t>Railroads headed toward Indian Territory.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Railroads: The Transcontinental Railroad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After Civil War, stage coach routes restored, but did not last long due to railroads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May 10, 1869: Promontory Summit, Utah, rails from east met rails from the west to complete a transcontinental railroad (San Francisco to New York).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Work on the project had dangers from Indians, disease, and hazardous working conditions.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Chinese immigrants worked on the west line; Mormon and Irish workers on the east.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5113867" cy="10668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The Five Nations Start Over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Rebuilding the Economy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Law and Disorder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Early Railroads Across the Territory</a:t>
            </a:r>
          </a:p>
        </p:txBody>
      </p:sp>
      <p:pic>
        <p:nvPicPr>
          <p:cNvPr id="5" name="Content Placeholder 4" descr="OK Early Rail Rout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8229600" cy="40626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Railroads: Tracks Across the Territory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1865: A southern branch of the Union Pacific, later known as Missouri-Kansas-Texas (MKT, Katy) came to the territory.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1866 treaties allowed for two rails running north-south and two east-west through Indian Territory.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1871: The Atlantic &amp; Pacific Railway ran east-west, and later became known as the Frisco line.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Santa Fe line ran from Kansas to the Gulf coast.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Rock Island line followed Chisholm Trail.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In the 1860s – 1880s miles of rail, bridges and roundhouses were added to the Territory.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By 1905, the Territory had over 5,000 miles of track.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Coal Mining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867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Coal was used as fuel for blacksmiths, trains, and heating homes and businesses.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James J. McAlester led the Oklahoma Mining Company with royalties split with Choctaw nation.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Miners provided increased business for tribes but also increased demand for land for settlement by whites.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1888: The Choctaw Coal and Railway Company built railroads to haul coal from mines to Crossroads (McAlester). Many communities grew from this business.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European immigrants came to the Choctaw Nation to work.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Osage Coal and Mining Company was the largest and owned by Katy railroad.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Wages were often above average, but a strike in 1884 protested wage cuts.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1892 saw the worst mining accident. One hundred men were killed and one hundred injured in an explosion at Mine #11 Osage Coal and Mining.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Oil Springs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Seeps, or oil springs were thought to have healing powers for arthritis, rheumatism, etc.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Spas were established at New Spring Place (Cherokee) and Boyd Springs (Chickasaw).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Early oil wells did not show much promise; the first well was near Grand Saline in 1859.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Chickasaw Oil Company was the first oil company in 1872.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Oil was not important commercially until the invention of the automobile.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Law and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What steps were taken to bring law and order to the Territory? 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3: Law and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jurisdiction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Texas cattlemen let livestock graze on the grasses of Kansas in the Indian Territory.</a:t>
            </a:r>
          </a:p>
          <a:p>
            <a:r>
              <a:rPr lang="en-US" dirty="0"/>
              <a:t>Kansas ranchers drove herds across the border into Indian Territory. </a:t>
            </a:r>
          </a:p>
          <a:p>
            <a:r>
              <a:rPr lang="en-US" dirty="0"/>
              <a:t>Tribes realized they could make profit from grazing. </a:t>
            </a:r>
          </a:p>
          <a:p>
            <a:r>
              <a:rPr lang="en-US" dirty="0"/>
              <a:t>The Cherokee tried to collect lease money from grazing, but were often unsuccessful. </a:t>
            </a:r>
          </a:p>
          <a:p>
            <a:r>
              <a:rPr lang="en-US" dirty="0"/>
              <a:t>Owners who paid for grazing rights wanted protection from fires, thieves, and wolves.</a:t>
            </a:r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Maintaining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80808"/>
                </a:solidFill>
              </a:rPr>
              <a:t>Lighthorse</a:t>
            </a:r>
            <a:r>
              <a:rPr lang="en-US" dirty="0">
                <a:solidFill>
                  <a:srgbClr val="080808"/>
                </a:solidFill>
              </a:rPr>
              <a:t> Police from the Five Tribes enforced tribal laws.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Punishments could be lashes to the back or death.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Liquor was the source of many problems and was outlawed.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Bootleggers smuggled bottles of whisky in their high-top boots.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Many whisky traders set up shop along the border of Indian Territory. 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Outlaws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Whites were not bound by Indian law, and U.S. law was not valid in the Territory which made the area attractive to criminals and fugitives.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Robbers, whisky peddlers, cattle rustlers, and horse thieves hid in the rugged lands of Indian Territory.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Infamous outlaws of the area included the </a:t>
            </a:r>
            <a:r>
              <a:rPr lang="en-US" dirty="0" err="1">
                <a:solidFill>
                  <a:srgbClr val="080808"/>
                </a:solidFill>
              </a:rPr>
              <a:t>Doolins</a:t>
            </a:r>
            <a:r>
              <a:rPr lang="en-US" dirty="0">
                <a:solidFill>
                  <a:srgbClr val="080808"/>
                </a:solidFill>
              </a:rPr>
              <a:t>, Daltons, Jennings brothers, Cook gang, and Turner gang.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Sam and Belle Starr (Myra Belle Shirley) owned Younger Bend, a haven for outlaws like Jesse James and Cole Younger.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The “Hanging Judge”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943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>
                <a:solidFill>
                  <a:srgbClr val="080808"/>
                </a:solidFill>
              </a:rPr>
              <a:t>In 1871, a federal district court was established at Fort Smith, AK with jurisdiction to include Indian Territory; Isaac Parker was appointed as judge. </a:t>
            </a:r>
          </a:p>
          <a:p>
            <a:pPr>
              <a:lnSpc>
                <a:spcPct val="120000"/>
              </a:lnSpc>
            </a:pPr>
            <a:r>
              <a:rPr lang="en-US" sz="3400" dirty="0">
                <a:solidFill>
                  <a:srgbClr val="080808"/>
                </a:solidFill>
              </a:rPr>
              <a:t>To bring law and order, Parker hired Indian interpreters, organized an “army” of deputy marshals, and held court 6 days/week for up to 10 hours/day. </a:t>
            </a:r>
          </a:p>
          <a:p>
            <a:pPr>
              <a:lnSpc>
                <a:spcPct val="120000"/>
              </a:lnSpc>
            </a:pPr>
            <a:r>
              <a:rPr lang="en-US" sz="3400" dirty="0">
                <a:solidFill>
                  <a:srgbClr val="080808"/>
                </a:solidFill>
              </a:rPr>
              <a:t>Posses of deputies captured outlaws and brought them to court. </a:t>
            </a:r>
          </a:p>
          <a:p>
            <a:pPr>
              <a:lnSpc>
                <a:spcPct val="120000"/>
              </a:lnSpc>
            </a:pPr>
            <a:r>
              <a:rPr lang="en-US" sz="3400" dirty="0">
                <a:solidFill>
                  <a:srgbClr val="080808"/>
                </a:solidFill>
              </a:rPr>
              <a:t>No funds for a prison meant poor conditions for prisoners with all ages and types crammed together in unhealthy conditions.</a:t>
            </a:r>
          </a:p>
          <a:p>
            <a:pPr>
              <a:lnSpc>
                <a:spcPct val="120000"/>
              </a:lnSpc>
            </a:pPr>
            <a:r>
              <a:rPr lang="en-US" sz="3400" dirty="0">
                <a:solidFill>
                  <a:srgbClr val="080808"/>
                </a:solidFill>
              </a:rPr>
              <a:t>Newspapers reported (1885) on the conditions of “medieval barbarity” and congress gave funds for a new jail. </a:t>
            </a:r>
          </a:p>
          <a:p>
            <a:pPr>
              <a:lnSpc>
                <a:spcPct val="120000"/>
              </a:lnSpc>
            </a:pPr>
            <a:r>
              <a:rPr lang="en-US" sz="3400" dirty="0">
                <a:solidFill>
                  <a:srgbClr val="080808"/>
                </a:solidFill>
              </a:rPr>
              <a:t>Parker was known as the “hanging judge”; he tried over 12,000 cases with over 9,000 convictions. 79 men were hanged.</a:t>
            </a:r>
            <a:endParaRPr lang="en-US" sz="3400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The Five Nations Start 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What steps did the Five Nations take to rebuild after the Civil War?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“The Calm Before the Storm”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Railroads, mining, and cattle brought more whites to Indian Territory.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“Crowding” in neighboring states and territories make the “undeveloped” lands of Indian Territory attractive to new settlers.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Pressure increased to open the Indian lands to settlement.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1: The Five Nations Start 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tenant farmer</a:t>
            </a:r>
          </a:p>
          <a:p>
            <a:pPr lvl="1"/>
            <a:r>
              <a:rPr lang="en-US" dirty="0" err="1"/>
              <a:t>lighthorseman</a:t>
            </a:r>
            <a:endParaRPr lang="en-US" dirty="0"/>
          </a:p>
          <a:p>
            <a:pPr lvl="1"/>
            <a:r>
              <a:rPr lang="en-US" dirty="0"/>
              <a:t>seminary</a:t>
            </a:r>
          </a:p>
          <a:p>
            <a:pPr lvl="1"/>
            <a:r>
              <a:rPr lang="en-US" dirty="0"/>
              <a:t>segregation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Seminole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Among the Seminole, some were loyal to the Union (John </a:t>
            </a:r>
            <a:r>
              <a:rPr lang="en-US" dirty="0" err="1">
                <a:solidFill>
                  <a:srgbClr val="080808"/>
                </a:solidFill>
              </a:rPr>
              <a:t>Chupco</a:t>
            </a:r>
            <a:r>
              <a:rPr lang="en-US" dirty="0">
                <a:solidFill>
                  <a:srgbClr val="080808"/>
                </a:solidFill>
              </a:rPr>
              <a:t>, Town Chief Billy Bowlegs, </a:t>
            </a:r>
            <a:r>
              <a:rPr lang="en-US" dirty="0" err="1">
                <a:solidFill>
                  <a:srgbClr val="080808"/>
                </a:solidFill>
              </a:rPr>
              <a:t>Opothleyahola</a:t>
            </a:r>
            <a:r>
              <a:rPr lang="en-US" dirty="0">
                <a:solidFill>
                  <a:srgbClr val="080808"/>
                </a:solidFill>
              </a:rPr>
              <a:t>) and some were loyal to the South (John Jumper).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tribe elected Jumper as chief after the Civil War.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Seminole national council formed in 1866, and Wewoka was capital.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Population: 2,105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Ramsey Mission School was started as a school for girls. It opened in 1880 near </a:t>
            </a:r>
            <a:r>
              <a:rPr lang="en-US" dirty="0" err="1">
                <a:solidFill>
                  <a:srgbClr val="080808"/>
                </a:solidFill>
              </a:rPr>
              <a:t>Sasakwa</a:t>
            </a:r>
            <a:r>
              <a:rPr lang="en-US" dirty="0">
                <a:solidFill>
                  <a:srgbClr val="080808"/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Chickasaw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The Chickasaw began to quickly rebuild schools and provide care of orphans (Chickasaw Orphan School). </a:t>
            </a:r>
          </a:p>
          <a:p>
            <a:r>
              <a:rPr lang="en-US" dirty="0">
                <a:solidFill>
                  <a:srgbClr val="080808"/>
                </a:solidFill>
              </a:rPr>
              <a:t>Boarding schools reopened in 1876. </a:t>
            </a:r>
          </a:p>
          <a:p>
            <a:r>
              <a:rPr lang="en-US" dirty="0">
                <a:solidFill>
                  <a:srgbClr val="080808"/>
                </a:solidFill>
              </a:rPr>
              <a:t>Classes were taught in English. Other subjects were reading, spelling, arithmetic, grammar, geography, and history. </a:t>
            </a:r>
          </a:p>
          <a:p>
            <a:r>
              <a:rPr lang="en-US" dirty="0">
                <a:solidFill>
                  <a:srgbClr val="080808"/>
                </a:solidFill>
              </a:rPr>
              <a:t>“We must educate, or we must perish.”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Choctaw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Tribal schools and churches soon reopened.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Choctaw owned all land “in common” but could personally own homes, fences, barns, etc.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Some whites came in as tenant farmers and worked the farm but did not own the land; they shared profits with the owners.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Choctaw expected railroads and mining to change the way of life in their region.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Creek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Upper and Lower Creeks were further divided by the war.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1867: A new constitution and chief (Samuel </a:t>
            </a:r>
            <a:r>
              <a:rPr lang="en-US" dirty="0" err="1">
                <a:solidFill>
                  <a:srgbClr val="080808"/>
                </a:solidFill>
              </a:rPr>
              <a:t>Checote</a:t>
            </a:r>
            <a:r>
              <a:rPr lang="en-US" dirty="0">
                <a:solidFill>
                  <a:srgbClr val="080808"/>
                </a:solidFill>
              </a:rPr>
              <a:t>) were chosen.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Sands Rebellion of 1871: Upper Creek </a:t>
            </a:r>
            <a:r>
              <a:rPr lang="en-US" dirty="0" err="1">
                <a:solidFill>
                  <a:srgbClr val="080808"/>
                </a:solidFill>
              </a:rPr>
              <a:t>Harjo</a:t>
            </a:r>
            <a:r>
              <a:rPr lang="en-US" dirty="0">
                <a:solidFill>
                  <a:srgbClr val="080808"/>
                </a:solidFill>
              </a:rPr>
              <a:t> and 300 men took over the capital at Okmulgee. </a:t>
            </a:r>
          </a:p>
          <a:p>
            <a:pPr>
              <a:lnSpc>
                <a:spcPct val="80000"/>
              </a:lnSpc>
            </a:pPr>
            <a:r>
              <a:rPr lang="en-US" dirty="0" err="1">
                <a:solidFill>
                  <a:srgbClr val="080808"/>
                </a:solidFill>
              </a:rPr>
              <a:t>Lighthorsemen</a:t>
            </a:r>
            <a:r>
              <a:rPr lang="en-US" dirty="0">
                <a:solidFill>
                  <a:srgbClr val="080808"/>
                </a:solidFill>
              </a:rPr>
              <a:t> and federal agents put down the group.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1896: 70 neighborhood schools opened, 6 boarding schools, and an orphanage.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Cherokee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91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William Ross became chief of the Cherokee after the death of his uncle John Ross (1866).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tribe was under pressure to open lands to settlement.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Lands were owned in common, but improvements were privately owned.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There were three classes of people: full bloods with small farms; mixed bloods had more money; whites with permits to work in the Nation.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An excellent school system was created with seminaries, orphanages, 100 primary schools, and a high school for blacks.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Tahlequah (capital) was the center of culture and education.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Cattlemen leased land for grazing.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3916</TotalTime>
  <Words>1877</Words>
  <Application>Microsoft Macintosh PowerPoint</Application>
  <PresentationFormat>On-screen Show (4:3)</PresentationFormat>
  <Paragraphs>195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The Five Nations Start Over</vt:lpstr>
      <vt:lpstr>Section 1: The Five Nations Start Over</vt:lpstr>
      <vt:lpstr>Seminole</vt:lpstr>
      <vt:lpstr>Chickasaw</vt:lpstr>
      <vt:lpstr>Choctaw</vt:lpstr>
      <vt:lpstr>Creek</vt:lpstr>
      <vt:lpstr>Cherokee</vt:lpstr>
      <vt:lpstr>Freedmen</vt:lpstr>
      <vt:lpstr>Government Schools</vt:lpstr>
      <vt:lpstr>Section 2: Rebuilding the Economy</vt:lpstr>
      <vt:lpstr>Section 2: Rebuilding the Economy</vt:lpstr>
      <vt:lpstr>Cattle Drives</vt:lpstr>
      <vt:lpstr>Cattle Drives: Crossing the Territory</vt:lpstr>
      <vt:lpstr>Cattle Drives: Cattle Trails</vt:lpstr>
      <vt:lpstr>Oklahoma Cattle Trails</vt:lpstr>
      <vt:lpstr>Railroads</vt:lpstr>
      <vt:lpstr>Railroads: The Transcontinental Railroad</vt:lpstr>
      <vt:lpstr>Early Railroads Across the Territory</vt:lpstr>
      <vt:lpstr>Railroads: Tracks Across the Territory</vt:lpstr>
      <vt:lpstr>Coal Mining</vt:lpstr>
      <vt:lpstr>Oil Springs</vt:lpstr>
      <vt:lpstr>Section 3: Law and Disorder</vt:lpstr>
      <vt:lpstr>Section 3: Law and Disorder</vt:lpstr>
      <vt:lpstr>Introduction</vt:lpstr>
      <vt:lpstr>Maintaining Order</vt:lpstr>
      <vt:lpstr>Outlaws</vt:lpstr>
      <vt:lpstr>The “Hanging Judge”</vt:lpstr>
      <vt:lpstr>“The Calm Before the Storm”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447</cp:revision>
  <dcterms:created xsi:type="dcterms:W3CDTF">2010-06-02T19:20:05Z</dcterms:created>
  <dcterms:modified xsi:type="dcterms:W3CDTF">2019-08-27T16:44:24Z</dcterms:modified>
</cp:coreProperties>
</file>