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25"/>
  </p:notesMasterIdLst>
  <p:handoutMasterIdLst>
    <p:handoutMasterId r:id="rId26"/>
  </p:handoutMasterIdLst>
  <p:sldIdLst>
    <p:sldId id="259" r:id="rId2"/>
    <p:sldId id="260" r:id="rId3"/>
    <p:sldId id="258" r:id="rId4"/>
    <p:sldId id="268" r:id="rId5"/>
    <p:sldId id="265" r:id="rId6"/>
    <p:sldId id="323" r:id="rId7"/>
    <p:sldId id="322" r:id="rId8"/>
    <p:sldId id="321" r:id="rId9"/>
    <p:sldId id="320" r:id="rId10"/>
    <p:sldId id="319" r:id="rId11"/>
    <p:sldId id="324" r:id="rId12"/>
    <p:sldId id="270" r:id="rId13"/>
    <p:sldId id="276" r:id="rId14"/>
    <p:sldId id="328" r:id="rId15"/>
    <p:sldId id="327" r:id="rId16"/>
    <p:sldId id="306" r:id="rId17"/>
    <p:sldId id="307" r:id="rId18"/>
    <p:sldId id="326" r:id="rId19"/>
    <p:sldId id="325" r:id="rId20"/>
    <p:sldId id="275" r:id="rId21"/>
    <p:sldId id="330" r:id="rId22"/>
    <p:sldId id="329" r:id="rId23"/>
    <p:sldId id="31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1" autoAdjust="0"/>
    <p:restoredTop sz="89116" autoAdjust="0"/>
  </p:normalViewPr>
  <p:slideViewPr>
    <p:cSldViewPr>
      <p:cViewPr varScale="1">
        <p:scale>
          <a:sx n="113" d="100"/>
          <a:sy n="113" d="100"/>
        </p:scale>
        <p:origin x="17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62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slide" Target="slide16.xml"/><Relationship Id="rId4" Type="http://schemas.openxmlformats.org/officeDocument/2006/relationships/image" Target="../media/image6.png"/><Relationship Id="rId9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Seal of Oklahoma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6296">
            <a:off x="7006990" y="151541"/>
            <a:ext cx="1984265" cy="199760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44958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Chapter 13:</a:t>
            </a:r>
          </a:p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Growing Pains</a:t>
            </a:r>
          </a:p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STUDY PRESENTATION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2020 Clairmont Press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792540"/>
            <a:ext cx="7239000" cy="341632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cap="none" spc="0" dirty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OKLAHOMA:</a:t>
            </a:r>
          </a:p>
          <a:p>
            <a:pPr algn="ctr"/>
            <a:r>
              <a:rPr lang="en-US" sz="7200" b="1" dirty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Our History Our Home</a:t>
            </a:r>
            <a:endParaRPr lang="en-US" sz="7200" b="1" cap="none" spc="0" dirty="0">
              <a:ln w="12700">
                <a:solidFill>
                  <a:schemeClr val="bg1"/>
                </a:solidFill>
              </a:ln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Moving a Capital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983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Guthrie was made capital by the Organic Act, but Democrats did not like the Republican influence there.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Voters chose Oklahoma City as the capital.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Gov. Haskell quickly moved government offices to a hotel in the city.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governor also worked to keep railroad rates low and prohibition laws enforced.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Oklahoma’s Next Governors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0593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80808"/>
                </a:solidFill>
              </a:rPr>
              <a:t>Lee </a:t>
            </a:r>
            <a:r>
              <a:rPr lang="en-US" sz="2800" dirty="0" err="1">
                <a:solidFill>
                  <a:srgbClr val="080808"/>
                </a:solidFill>
              </a:rPr>
              <a:t>Cruce</a:t>
            </a:r>
            <a:r>
              <a:rPr lang="en-US" sz="2800" dirty="0">
                <a:solidFill>
                  <a:srgbClr val="080808"/>
                </a:solidFill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started plans for a state capitol building; completed in 1917 (dome in 2002)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angered legislature by trying to cut budget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fought against gerrymandering of districts to help Democrats get re-elected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started the Oklahoma Department of Highways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80808"/>
                </a:solidFill>
              </a:rPr>
              <a:t>Robert L. Williams: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tried to reduce state spending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expanded state highway system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created worker’s compensation system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limited women’s workday to 9 hours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funds for veterans, widows, and orphans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sz="3600" dirty="0">
              <a:solidFill>
                <a:srgbClr val="08080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Return to Main Menu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 Industry and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What types of changes most affected the economy of Oklahoma in the early 1900s?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2: Industry and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 err="1"/>
              <a:t>headright</a:t>
            </a:r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/>
              <a:t>Black Gold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867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The development of the internal combustion engine increased demand for petroleum.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Nellie </a:t>
            </a:r>
            <a:r>
              <a:rPr lang="en-US" dirty="0" err="1">
                <a:solidFill>
                  <a:srgbClr val="080808"/>
                </a:solidFill>
              </a:rPr>
              <a:t>Johnstone</a:t>
            </a:r>
            <a:r>
              <a:rPr lang="en-US" dirty="0">
                <a:solidFill>
                  <a:srgbClr val="080808"/>
                </a:solidFill>
              </a:rPr>
              <a:t> No. 1 in Bartlesville was the first commercial oil discovery. It produced over 100,000 barrels of oil.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Discoveries near Tulsa made it the “Oil Capital of the World.”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Many workers moved to the region and boosted the economy.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The Glenn Pool field produced over 325 million barrels of oil.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Cushing Field was a huge source with up to 300,000 barrels a day. It created a glut of oil that pushed prices down.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Healdton oil field in southern Oklahoma had shallow wells that were cheaper to operate and became the first state-regulated oil field.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Regulators began conservation strategies that were used in other states to prevent waste.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Osage lands had mineral rights stipulations which provided money to the tribe when oil was discovered.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rgbClr val="080808"/>
              </a:solidFill>
              <a:latin typeface="Arial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/>
              <a:t>Building Roads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562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Automobile brought many changes and was more flexible than rail.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The Good Roads Association began work to get road improvements that would help automobiles (bridges, pavement, etc.).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1909: first “paved” highway in OK was a gravel road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1913: road plans ran north-south with one running east-west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Counties and towns levied taxes to pay for roads. There were 3,000 miles of dirt roads by the mid-1920s.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Costs for fighting World War I took funds from highway projects, and a national highway plan was still needed.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Return to Main Menu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 World War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What types of changes most affected the economy of Oklahoma in the early 1900s?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3: World War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draft</a:t>
            </a:r>
          </a:p>
          <a:p>
            <a:pPr lvl="1"/>
            <a:r>
              <a:rPr lang="en-US" dirty="0"/>
              <a:t>council of defense</a:t>
            </a:r>
          </a:p>
          <a:p>
            <a:pPr lvl="1"/>
            <a:r>
              <a:rPr lang="en-US" dirty="0"/>
              <a:t>dissenter</a:t>
            </a:r>
          </a:p>
          <a:p>
            <a:pPr lvl="1"/>
            <a:r>
              <a:rPr lang="en-US" dirty="0"/>
              <a:t>pandemic</a:t>
            </a:r>
          </a:p>
          <a:p>
            <a:pPr lvl="1"/>
            <a:r>
              <a:rPr lang="en-US" dirty="0"/>
              <a:t>armistice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8229600" cy="3276600"/>
          </a:xfrm>
        </p:spPr>
        <p:txBody>
          <a:bodyPr>
            <a:normAutofit fontScale="92500"/>
          </a:bodyPr>
          <a:lstStyle/>
          <a:p>
            <a:r>
              <a:rPr lang="en-US" dirty="0"/>
              <a:t>World War I involved the U.S. and many other countries. </a:t>
            </a:r>
          </a:p>
          <a:p>
            <a:r>
              <a:rPr lang="en-US" dirty="0"/>
              <a:t>The Central Powers were led by Germany, Austria-Hungary, Turkey, and Bulgaria. </a:t>
            </a:r>
          </a:p>
          <a:p>
            <a:r>
              <a:rPr lang="en-US" dirty="0"/>
              <a:t>The Allied Powers were led by Great Britain, France, Italy, and Russia. </a:t>
            </a:r>
          </a:p>
          <a:p>
            <a:r>
              <a:rPr lang="en-US" dirty="0"/>
              <a:t>The United States was proclaimed neutral by Woodrow Wilson in 1914, but that changed.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graphicFrame>
        <p:nvGraphicFramePr>
          <p:cNvPr id="10" name="Group 29"/>
          <p:cNvGraphicFramePr>
            <a:graphicFrameLocks noGrp="1"/>
          </p:cNvGraphicFramePr>
          <p:nvPr>
            <p:ph sz="half" idx="2"/>
          </p:nvPr>
        </p:nvGraphicFramePr>
        <p:xfrm>
          <a:off x="2057400" y="4038600"/>
          <a:ext cx="5486400" cy="2332038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Allies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Central Powers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Great Britain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Italy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Russia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Austria-Hungary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Germany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Turkey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Bulgaria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Oklahomans in the War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4983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1917: The Selective Service Act required men to register for a draft. Over 400,000 registered in Oklahoma.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1,064 Oklahomans died in the war; 10 million soldiers died worldwide.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Camp Doniphan and Fort Sill were set up to train field artillery.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Some Choctaw used their own language as a code to send secret messages for the Allies.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9278">
            <a:off x="3101966" y="2003351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 descr="Mt_scott_lawton_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06012">
            <a:off x="848954" y="664595"/>
            <a:ext cx="2413067" cy="15845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78" name="Picture 2" descr="http://upload.wikimedia.org/wikipedia/commons/thumb/1/11/2008_OK_Proof.png/239px-2008_OK_Proo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11491">
            <a:off x="7066077" y="664110"/>
            <a:ext cx="1676400" cy="168341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80" name="Picture 4" descr="http://upload.wikimedia.org/wikipedia/commons/8/8e/Oklahoma_Sheil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95839">
            <a:off x="413739" y="2878327"/>
            <a:ext cx="2628900" cy="287655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ectangle 6"/>
          <p:cNvSpPr/>
          <p:nvPr/>
        </p:nvSpPr>
        <p:spPr>
          <a:xfrm>
            <a:off x="3191933" y="4114800"/>
            <a:ext cx="4732867" cy="1066800"/>
          </a:xfrm>
          <a:prstGeom prst="rect">
            <a:avLst/>
          </a:prstGeom>
          <a:solidFill>
            <a:srgbClr val="10253F">
              <a:alpha val="81961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41148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Politics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Industry and Progress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action="ppaction://hlinksldjump"/>
              </a:rPr>
              <a:t>World War I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2" name="Picture 6" descr="C:\Documents and Settings\Emmett\Local Settings\Temporary Internet Files\Content.IE5\NHHB81Q8\MP900385624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820166">
            <a:off x="4411406" y="-236955"/>
            <a:ext cx="1524000" cy="2133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Council of Defense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410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700" dirty="0">
                <a:solidFill>
                  <a:srgbClr val="080808"/>
                </a:solidFill>
              </a:rPr>
              <a:t>1917: The Council of Defense was created to help with the war effort with conservation of food and energy, Liberty bonds, and savings. </a:t>
            </a:r>
          </a:p>
          <a:p>
            <a:pPr>
              <a:lnSpc>
                <a:spcPct val="120000"/>
              </a:lnSpc>
            </a:pPr>
            <a:r>
              <a:rPr lang="en-US" sz="3700" dirty="0">
                <a:solidFill>
                  <a:srgbClr val="080808"/>
                </a:solidFill>
              </a:rPr>
              <a:t>The Oklahoma Loyalty Bureau was charged with locating those disloyal to the government. </a:t>
            </a:r>
          </a:p>
          <a:p>
            <a:pPr>
              <a:lnSpc>
                <a:spcPct val="120000"/>
              </a:lnSpc>
            </a:pPr>
            <a:r>
              <a:rPr lang="en-US" sz="3700" dirty="0">
                <a:solidFill>
                  <a:srgbClr val="080808"/>
                </a:solidFill>
              </a:rPr>
              <a:t>Once found, men could be beaten or tarred and feathered; their homes and businesses might be painted yellow. </a:t>
            </a:r>
          </a:p>
          <a:p>
            <a:pPr>
              <a:lnSpc>
                <a:spcPct val="120000"/>
              </a:lnSpc>
            </a:pPr>
            <a:r>
              <a:rPr lang="en-US" sz="3700" dirty="0">
                <a:solidFill>
                  <a:srgbClr val="080808"/>
                </a:solidFill>
              </a:rPr>
              <a:t>Speaking, teaching, or printing the German language was forbidden.</a:t>
            </a:r>
          </a:p>
          <a:p>
            <a:pPr>
              <a:lnSpc>
                <a:spcPct val="120000"/>
              </a:lnSpc>
            </a:pPr>
            <a:r>
              <a:rPr lang="en-US" sz="3700" dirty="0">
                <a:solidFill>
                  <a:srgbClr val="080808"/>
                </a:solidFill>
              </a:rPr>
              <a:t>Some men refused to sign up for the draft or tried to avoid it on medical or religious grounds, or by marrying.</a:t>
            </a:r>
          </a:p>
          <a:p>
            <a:pPr>
              <a:lnSpc>
                <a:spcPct val="120000"/>
              </a:lnSpc>
            </a:pPr>
            <a:r>
              <a:rPr lang="en-US" sz="3700" dirty="0">
                <a:solidFill>
                  <a:srgbClr val="080808"/>
                </a:solidFill>
              </a:rPr>
              <a:t>Green Corn Rebellion: Oklahoma farmers who refused to be drafted and leave their families; it was associated with the Socialist Party.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The Home Front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382000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Farmers prospered during the war supplying food for troops.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Young boys volunteered to harvest crops; families grew “victory gardens” to supply some of their own food.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Zinc from Oklahoma went to the war effort.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Healdton field supplied ½ of the oil used by the Allies.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Women began working in jobs vacated by men gone to war; young girls and older women packed supplies to send to troops.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Pandemic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82000" cy="5715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1918: Spanish Flu outbreak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The flu spread around the world killing 20-40 million people; 675,000 died in the U.S.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7,000 died in Oklahoma; schools, churches, and many public areas closed or had limited access.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November 11, 1918: The German army surrendered and an armistice was signed.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The Treaty of Versailles officially ended the war on June 28, 1919.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18</a:t>
            </a:r>
            <a:r>
              <a:rPr lang="en-US" baseline="30000" dirty="0">
                <a:solidFill>
                  <a:srgbClr val="080808"/>
                </a:solidFill>
              </a:rPr>
              <a:t>th</a:t>
            </a:r>
            <a:r>
              <a:rPr lang="en-US" dirty="0">
                <a:solidFill>
                  <a:srgbClr val="080808"/>
                </a:solidFill>
              </a:rPr>
              <a:t> Amendment (1919): national prohibition amendment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19</a:t>
            </a:r>
            <a:r>
              <a:rPr lang="en-US" baseline="30000" dirty="0">
                <a:solidFill>
                  <a:srgbClr val="080808"/>
                </a:solidFill>
              </a:rPr>
              <a:t>th</a:t>
            </a:r>
            <a:r>
              <a:rPr lang="en-US" dirty="0">
                <a:solidFill>
                  <a:srgbClr val="080808"/>
                </a:solidFill>
              </a:rPr>
              <a:t> Amendment (1920): women granted right to vote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1924: All Native Americans were granted citizenship</a:t>
            </a:r>
            <a:r>
              <a:rPr lang="en-US" sz="2800" dirty="0">
                <a:solidFill>
                  <a:srgbClr val="080808"/>
                </a:solidFill>
              </a:rPr>
              <a:t>. 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Return to Main 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Slide 1: Daniel Mayer on Wikimedia Commons; Slide 2: Public Domain; Image Credits Slide: Thomas Jones on Wikimedia Commons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Politics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</a:t>
            </a:r>
          </a:p>
          <a:p>
            <a:pPr lvl="1"/>
            <a:r>
              <a:rPr lang="en-US" dirty="0"/>
              <a:t>How did political decisions affect the lives on Oklahomans in the early 1900s? 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1: Politics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8229600" cy="4525963"/>
          </a:xfrm>
        </p:spPr>
        <p:txBody>
          <a:bodyPr/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tax</a:t>
            </a:r>
          </a:p>
          <a:p>
            <a:pPr lvl="1"/>
            <a:r>
              <a:rPr lang="en-US" dirty="0"/>
              <a:t>ordinance</a:t>
            </a:r>
          </a:p>
          <a:p>
            <a:pPr lvl="1"/>
            <a:r>
              <a:rPr lang="en-US" dirty="0"/>
              <a:t>cooperative</a:t>
            </a:r>
          </a:p>
          <a:p>
            <a:pPr lvl="1"/>
            <a:r>
              <a:rPr lang="en-US" dirty="0"/>
              <a:t>grandfather clause</a:t>
            </a:r>
          </a:p>
          <a:p>
            <a:pPr lvl="1"/>
            <a:r>
              <a:rPr lang="en-US" dirty="0"/>
              <a:t>gerrymandering</a:t>
            </a:r>
          </a:p>
          <a:p>
            <a:pPr lvl="1"/>
            <a:r>
              <a:rPr lang="en-US" dirty="0"/>
              <a:t>impeachment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First State Legislature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49530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080808"/>
                </a:solidFill>
              </a:rPr>
              <a:t>The Progressive movement influenced the first actions of the legislature (child labor, worker safety, public health and sanitation, convict labor, and other labor issues). </a:t>
            </a:r>
          </a:p>
          <a:p>
            <a:r>
              <a:rPr lang="en-US" dirty="0">
                <a:solidFill>
                  <a:srgbClr val="080808"/>
                </a:solidFill>
              </a:rPr>
              <a:t>County and local governments were set up along with school districts and funding mechanisms. </a:t>
            </a:r>
          </a:p>
          <a:p>
            <a:r>
              <a:rPr lang="en-US" dirty="0">
                <a:solidFill>
                  <a:srgbClr val="080808"/>
                </a:solidFill>
              </a:rPr>
              <a:t>Income and property taxes were authorized as well as taxes on business and industry. </a:t>
            </a:r>
          </a:p>
          <a:p>
            <a:r>
              <a:rPr lang="en-US" dirty="0">
                <a:solidFill>
                  <a:srgbClr val="080808"/>
                </a:solidFill>
              </a:rPr>
              <a:t>A banking system was established to insure deposits.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Higher Education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The University of Oklahoma, University of Central Oklahoma, and Oklahoma State University were joined by other public colleges.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Private colleges existed such as Epworth (Oklahoma City University) and Henry Kendall College (became Tulsa University).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In 1909, the state established three normal schools to train teachers.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Additional schools were created for study of mining, industry, and agriculture.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Legal Discrimination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410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i="1" dirty="0" err="1">
                <a:solidFill>
                  <a:srgbClr val="080808"/>
                </a:solidFill>
              </a:rPr>
              <a:t>Plessy</a:t>
            </a:r>
            <a:r>
              <a:rPr lang="en-US" i="1" dirty="0">
                <a:solidFill>
                  <a:srgbClr val="080808"/>
                </a:solidFill>
              </a:rPr>
              <a:t> v. Ferguson</a:t>
            </a:r>
            <a:r>
              <a:rPr lang="en-US" dirty="0">
                <a:solidFill>
                  <a:srgbClr val="080808"/>
                </a:solidFill>
              </a:rPr>
              <a:t>: A Supreme Court ruling that said segregation was legal as long as equal facilities were provided for blacks (“separate but equal”).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Oklahoma began to debate and pass laws that made segregation legal; many protests began.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Oklahoma City law prohibited blacks from moving into “white” neighborhoods.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William Floyd challenged the law by purchasing a home in a white neighborhood and being arrested for trying to move in. He eventually won a court ruling in his favor.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1910: Blacks were 8% of population of OK and many all-black towns existed.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Political Parties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486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In 1907, Democrats controlled state government.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The Socialist Party had support and was made of unionists, miners, immigrants and intellectuals.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Many blamed their poverty on the wealthy and saw the Socialist Party as the answer to this problem.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Voters supported the break-up of large land holdings, government support for farmers, and cooperatives.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Republicans began to gain some power which Democrats blamed on black voters.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A.C. Hamlin (Republican) was the first black representative in 1910.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New laws were created to limit blacks’ voting power including a “grandfather clause” that said that person could not vote unless they descended from a person who could vote in 1866 or could pass a written test.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solidFill>
                <a:srgbClr val="080808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4000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Social Reform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In 1907, Kate Barnard became the first woman elected to state office as commissioner of charities and corrections.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She worked to move Oklahoma’s prisoners back to the state from Kansas where they suffered in poor conditions.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McAlester was the site of the first state penitentiary.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Barnard worked on additional laws for protection of children, orphans, and the mentally ill.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3914</TotalTime>
  <Words>1496</Words>
  <Application>Microsoft Macintosh PowerPoint</Application>
  <PresentationFormat>On-screen Show (4:3)</PresentationFormat>
  <Paragraphs>185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Berlin Sans FB</vt:lpstr>
      <vt:lpstr>Calibri</vt:lpstr>
      <vt:lpstr>Wingdings</vt:lpstr>
      <vt:lpstr>Office Theme</vt:lpstr>
      <vt:lpstr>PowerPoint Presentation</vt:lpstr>
      <vt:lpstr>PowerPoint Presentation</vt:lpstr>
      <vt:lpstr>Section 1: Politics</vt:lpstr>
      <vt:lpstr>Section 1: Politics</vt:lpstr>
      <vt:lpstr>First State Legislature</vt:lpstr>
      <vt:lpstr>Higher Education</vt:lpstr>
      <vt:lpstr>Legal Discrimination</vt:lpstr>
      <vt:lpstr>Political Parties</vt:lpstr>
      <vt:lpstr>Social Reform</vt:lpstr>
      <vt:lpstr>Moving a Capital</vt:lpstr>
      <vt:lpstr>Oklahoma’s Next Governors</vt:lpstr>
      <vt:lpstr>Section 2: Industry and Progress</vt:lpstr>
      <vt:lpstr>Section 2: Industry and Progress</vt:lpstr>
      <vt:lpstr>Black Gold</vt:lpstr>
      <vt:lpstr>Building Roads</vt:lpstr>
      <vt:lpstr>Section 3: World War I</vt:lpstr>
      <vt:lpstr>Section 3: World War I</vt:lpstr>
      <vt:lpstr>Introduction</vt:lpstr>
      <vt:lpstr>Oklahomans in the War</vt:lpstr>
      <vt:lpstr>Council of Defense</vt:lpstr>
      <vt:lpstr>The Home Front</vt:lpstr>
      <vt:lpstr>Pandemic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Oklahoma: Land of Opportunity</dc:title>
  <dc:subject>©2013 Clairmont Press</dc:subject>
  <dc:creator>Emmett R. Mullins, Ed.D.</dc:creator>
  <dc:description>Study presentation to accompany student textbook.</dc:description>
  <cp:lastModifiedBy>marionl clairmontpress.com</cp:lastModifiedBy>
  <cp:revision>447</cp:revision>
  <dcterms:created xsi:type="dcterms:W3CDTF">2010-06-02T19:20:05Z</dcterms:created>
  <dcterms:modified xsi:type="dcterms:W3CDTF">2019-08-27T17:01:31Z</dcterms:modified>
</cp:coreProperties>
</file>