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9"/>
  </p:notesMasterIdLst>
  <p:handoutMasterIdLst>
    <p:handoutMasterId r:id="rId30"/>
  </p:handoutMasterIdLst>
  <p:sldIdLst>
    <p:sldId id="259" r:id="rId2"/>
    <p:sldId id="260" r:id="rId3"/>
    <p:sldId id="258" r:id="rId4"/>
    <p:sldId id="268" r:id="rId5"/>
    <p:sldId id="325" r:id="rId6"/>
    <p:sldId id="324" r:id="rId7"/>
    <p:sldId id="323" r:id="rId8"/>
    <p:sldId id="322" r:id="rId9"/>
    <p:sldId id="321" r:id="rId10"/>
    <p:sldId id="320" r:id="rId11"/>
    <p:sldId id="319" r:id="rId12"/>
    <p:sldId id="329" r:id="rId13"/>
    <p:sldId id="328" r:id="rId14"/>
    <p:sldId id="339" r:id="rId15"/>
    <p:sldId id="270" r:id="rId16"/>
    <p:sldId id="276" r:id="rId17"/>
    <p:sldId id="327" r:id="rId18"/>
    <p:sldId id="336" r:id="rId19"/>
    <p:sldId id="337" r:id="rId20"/>
    <p:sldId id="338" r:id="rId21"/>
    <p:sldId id="333" r:id="rId22"/>
    <p:sldId id="340" r:id="rId23"/>
    <p:sldId id="341" r:id="rId24"/>
    <p:sldId id="342" r:id="rId25"/>
    <p:sldId id="343" r:id="rId26"/>
    <p:sldId id="344" r:id="rId27"/>
    <p:sldId id="31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78"/>
              <a:t>Population of Oklahoma</a:t>
            </a:r>
          </a:p>
        </c:rich>
      </c:tx>
      <c:layout>
        <c:manualLayout>
          <c:xMode val="edge"/>
          <c:yMode val="edge"/>
          <c:x val="0.33749130784730302"/>
          <c:y val="5.092814675630850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8607068607068597E-2"/>
          <c:y val="0.15243902439024401"/>
          <c:w val="0.924462924462924"/>
          <c:h val="0.758536585365853"/>
        </c:manualLayout>
      </c:layout>
      <c:lineChart>
        <c:grouping val="standard"/>
        <c:varyColors val="0"/>
        <c:ser>
          <c:idx val="1"/>
          <c:order val="0"/>
          <c:spPr>
            <a:ln w="43219"/>
          </c:spPr>
          <c:cat>
            <c:numRef>
              <c:f>Sheet1!$A$2:$A$9</c:f>
              <c:numCache>
                <c:formatCode>@</c:formatCode>
                <c:ptCount val="8"/>
                <c:pt idx="0">
                  <c:v>1910</c:v>
                </c:pt>
                <c:pt idx="1">
                  <c:v>1920</c:v>
                </c:pt>
                <c:pt idx="2">
                  <c:v>1930</c:v>
                </c:pt>
                <c:pt idx="3">
                  <c:v>1940</c:v>
                </c:pt>
                <c:pt idx="4">
                  <c:v>1950</c:v>
                </c:pt>
                <c:pt idx="5">
                  <c:v>1960</c:v>
                </c:pt>
                <c:pt idx="6">
                  <c:v>1970</c:v>
                </c:pt>
                <c:pt idx="7">
                  <c:v>1980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1657155</c:v>
                </c:pt>
                <c:pt idx="1">
                  <c:v>2028283</c:v>
                </c:pt>
                <c:pt idx="2">
                  <c:v>2396040</c:v>
                </c:pt>
                <c:pt idx="3">
                  <c:v>2336434</c:v>
                </c:pt>
                <c:pt idx="4">
                  <c:v>2233351</c:v>
                </c:pt>
                <c:pt idx="5">
                  <c:v>2328284</c:v>
                </c:pt>
                <c:pt idx="6">
                  <c:v>2559229</c:v>
                </c:pt>
                <c:pt idx="7">
                  <c:v>3025290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12-6145-A784-54CEF5331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046376"/>
        <c:axId val="-2146051096"/>
      </c:lineChart>
      <c:catAx>
        <c:axId val="-2146046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59248998006901"/>
              <c:y val="0.95365856769733104"/>
            </c:manualLayout>
          </c:layout>
          <c:overlay val="0"/>
        </c:title>
        <c:numFmt formatCode="@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25" b="1"/>
            </a:pPr>
            <a:endParaRPr lang="en-US"/>
          </a:p>
        </c:txPr>
        <c:crossAx val="-21460510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60510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53" b="1"/>
            </a:pPr>
            <a:endParaRPr lang="en-US"/>
          </a:p>
        </c:txPr>
        <c:crossAx val="-2146046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13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03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wenty-sixth_Amendment_to_the_United_States_Constitu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rdocuments.gov/doc.php?flash=true&amp;doc=9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history.org/publications/enc/entry.php?entry=LA026" TargetMode="External"/><Relationship Id="rId7" Type="http://schemas.openxmlformats.org/officeDocument/2006/relationships/hyperlink" Target="http://digital.library.okstate.edu/encyclopedia/entries/A/AT002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khistory.org/publications/enc/entry.php?entry=AT002" TargetMode="External"/><Relationship Id="rId5" Type="http://schemas.openxmlformats.org/officeDocument/2006/relationships/hyperlink" Target="http://digital.library.okstate.edu/encyclopedia/entries/F/FO001.html" TargetMode="External"/><Relationship Id="rId4" Type="http://schemas.openxmlformats.org/officeDocument/2006/relationships/hyperlink" Target="https://www.okhistory.org/publications/enc/entry.php?entry=FO00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utnik_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pollo-Soyuz" TargetMode="External"/><Relationship Id="rId7" Type="http://schemas.openxmlformats.org/officeDocument/2006/relationships/hyperlink" Target="http://www.russianspaceweb.com/mir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pollo_14" TargetMode="External"/><Relationship Id="rId5" Type="http://schemas.openxmlformats.org/officeDocument/2006/relationships/hyperlink" Target="http://www.nasa.gov/mission_pages/shuttle/shuttlemissions/archives/sts-9.html" TargetMode="External"/><Relationship Id="rId4" Type="http://schemas.openxmlformats.org/officeDocument/2006/relationships/hyperlink" Target="http://heasarc.gsfc.nasa.gov/docs/heasarc/missions/images/skylab_images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maps/4471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16: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Politics, Protests, and Social Change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End of the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>
            <a:noAutofit/>
          </a:bodyPr>
          <a:lstStyle/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  <a:latin typeface="Arial" charset="0"/>
              </a:rPr>
              <a:t>1973: American troops were withdrawn from Vietnam.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  <a:latin typeface="Arial" charset="0"/>
              </a:rPr>
              <a:t>Fighting continued until 1975 when Saigon, capital of South Vietnam, was captured by the communists.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  <a:latin typeface="Arial" charset="0"/>
              </a:rPr>
              <a:t>Thousands of refugees left by boat and plane.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  <a:latin typeface="Arial" charset="0"/>
              </a:rPr>
              <a:t>Human cost: 58,000 U.S. troops killed – 988 Oklahomans killed; 6,000,000 served – 144,000 from Oklahoma.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26</a:t>
            </a:r>
            <a:r>
              <a:rPr lang="en-US" baseline="30000" dirty="0"/>
              <a:t>th</a:t>
            </a:r>
            <a:r>
              <a:rPr lang="en-US" dirty="0"/>
              <a:t> Amendment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562600"/>
          </a:xfrm>
        </p:spPr>
        <p:txBody>
          <a:bodyPr>
            <a:normAutofit/>
          </a:bodyPr>
          <a:lstStyle/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</a:rPr>
              <a:t>Young men of 18 could be drafted, yet in many states they did not have the right to vote.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</a:rPr>
              <a:t>March 1971: Congress passed the </a:t>
            </a:r>
            <a:r>
              <a:rPr lang="en-US" sz="3600" dirty="0">
                <a:solidFill>
                  <a:srgbClr val="080808"/>
                </a:solidFill>
                <a:hlinkClick r:id="rId3"/>
              </a:rPr>
              <a:t>26</a:t>
            </a:r>
            <a:r>
              <a:rPr lang="en-US" sz="3600" baseline="30000" dirty="0">
                <a:solidFill>
                  <a:srgbClr val="080808"/>
                </a:solidFill>
                <a:hlinkClick r:id="rId3"/>
              </a:rPr>
              <a:t>th</a:t>
            </a:r>
            <a:r>
              <a:rPr lang="en-US" sz="3600" dirty="0">
                <a:solidFill>
                  <a:srgbClr val="080808"/>
                </a:solidFill>
                <a:hlinkClick r:id="rId3"/>
              </a:rPr>
              <a:t> Amendment to the U.S. Constitution</a:t>
            </a:r>
            <a:r>
              <a:rPr lang="en-US" sz="3600" dirty="0">
                <a:solidFill>
                  <a:srgbClr val="080808"/>
                </a:solidFill>
              </a:rPr>
              <a:t>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</a:rPr>
              <a:t>Three-fourths of the states had to approve the amendment for ratification to occur; Oklahoma’s legislature was the 39</a:t>
            </a:r>
            <a:r>
              <a:rPr lang="en-US" sz="3600" baseline="30000" dirty="0">
                <a:solidFill>
                  <a:srgbClr val="080808"/>
                </a:solidFill>
              </a:rPr>
              <a:t>th</a:t>
            </a:r>
            <a:r>
              <a:rPr lang="en-US" sz="3600" dirty="0">
                <a:solidFill>
                  <a:srgbClr val="080808"/>
                </a:solidFill>
              </a:rPr>
              <a:t>, on July 1, 1971.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</a:rPr>
              <a:t>This allowed 11 million new voters; half of them voted in the 1972 presidential election.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Affirmative Action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4400" dirty="0">
                <a:solidFill>
                  <a:srgbClr val="080808"/>
                </a:solidFill>
              </a:rPr>
              <a:t>1961: “Affirmative Action” began as a program to make sure that employment was fair to all races.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4400" dirty="0">
                <a:solidFill>
                  <a:srgbClr val="080808"/>
                </a:solidFill>
              </a:rPr>
              <a:t>The </a:t>
            </a:r>
            <a:r>
              <a:rPr lang="en-US" sz="4400" dirty="0">
                <a:solidFill>
                  <a:srgbClr val="080808"/>
                </a:solidFill>
                <a:hlinkClick r:id="rId3"/>
              </a:rPr>
              <a:t>Civil Rights Act of 1964</a:t>
            </a:r>
            <a:r>
              <a:rPr lang="en-US" sz="4400" dirty="0">
                <a:solidFill>
                  <a:srgbClr val="080808"/>
                </a:solidFill>
              </a:rPr>
              <a:t>, Title VII, required employment without regard to race, religion, or national origin.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Women’s Rights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562600"/>
          </a:xfrm>
        </p:spPr>
        <p:txBody>
          <a:bodyPr>
            <a:noAutofit/>
          </a:bodyPr>
          <a:lstStyle/>
          <a:p>
            <a:pPr marL="758952" indent="-758952">
              <a:spcBef>
                <a:spcPts val="24"/>
              </a:spcBef>
            </a:pPr>
            <a:r>
              <a:rPr lang="en-US" sz="2600" dirty="0">
                <a:solidFill>
                  <a:srgbClr val="080808"/>
                </a:solidFill>
              </a:rPr>
              <a:t>1968: “gender” was added to the Civil Rights Act as the feminist movement worked for “equal pay for equal work.”</a:t>
            </a:r>
          </a:p>
          <a:p>
            <a:pPr marL="758952" indent="-758952">
              <a:spcBef>
                <a:spcPts val="24"/>
              </a:spcBef>
            </a:pPr>
            <a:r>
              <a:rPr lang="en-US" sz="2600" dirty="0">
                <a:solidFill>
                  <a:srgbClr val="080808"/>
                </a:solidFill>
              </a:rPr>
              <a:t>1971: </a:t>
            </a:r>
            <a:r>
              <a:rPr lang="en-US" sz="2600" dirty="0">
                <a:solidFill>
                  <a:srgbClr val="080808"/>
                </a:solidFill>
                <a:hlinkClick r:id="rId3"/>
              </a:rPr>
              <a:t>Patience Latting</a:t>
            </a:r>
            <a:r>
              <a:rPr lang="en-US" sz="2600" dirty="0">
                <a:solidFill>
                  <a:srgbClr val="080808"/>
                </a:solidFill>
              </a:rPr>
              <a:t> first female mayor of Oklahoma City.</a:t>
            </a:r>
          </a:p>
          <a:p>
            <a:pPr marL="758952" indent="-758952">
              <a:spcBef>
                <a:spcPts val="24"/>
              </a:spcBef>
            </a:pPr>
            <a:r>
              <a:rPr lang="en-US" sz="2600" dirty="0">
                <a:solidFill>
                  <a:srgbClr val="080808"/>
                </a:solidFill>
              </a:rPr>
              <a:t>1973: </a:t>
            </a:r>
            <a:r>
              <a:rPr lang="en-US" sz="2600" dirty="0">
                <a:solidFill>
                  <a:srgbClr val="080808"/>
                </a:solidFill>
                <a:hlinkClick r:id="rId4"/>
              </a:rPr>
              <a:t>Lelia</a:t>
            </a:r>
            <a:r>
              <a:rPr lang="en-US" sz="2600" dirty="0">
                <a:solidFill>
                  <a:srgbClr val="080808"/>
                </a:solidFill>
                <a:hlinkClick r:id="rId5"/>
              </a:rPr>
              <a:t> </a:t>
            </a:r>
            <a:r>
              <a:rPr lang="en-US" sz="2600" dirty="0">
                <a:solidFill>
                  <a:srgbClr val="080808"/>
                </a:solidFill>
                <a:hlinkClick r:id="rId5"/>
              </a:rPr>
              <a:t>Lelia Foley-Davis</a:t>
            </a:r>
            <a:r>
              <a:rPr lang="en-US" sz="2600" dirty="0">
                <a:solidFill>
                  <a:srgbClr val="080808"/>
                </a:solidFill>
              </a:rPr>
              <a:t> first black female mayor in Oklahoma.</a:t>
            </a:r>
          </a:p>
          <a:p>
            <a:pPr marL="758952" indent="-758952">
              <a:spcBef>
                <a:spcPts val="24"/>
              </a:spcBef>
            </a:pPr>
            <a:r>
              <a:rPr lang="en-US" sz="2600" dirty="0">
                <a:solidFill>
                  <a:srgbClr val="080808"/>
                </a:solidFill>
              </a:rPr>
              <a:t>1968: </a:t>
            </a:r>
            <a:r>
              <a:rPr lang="en-US" sz="2600" dirty="0">
                <a:solidFill>
                  <a:srgbClr val="080808"/>
                </a:solidFill>
                <a:hlinkClick r:id="rId6"/>
              </a:rPr>
              <a:t>Hannah Atkins</a:t>
            </a:r>
            <a:r>
              <a:rPr lang="en-US" sz="2600" dirty="0">
                <a:solidFill>
                  <a:srgbClr val="080808"/>
                </a:solidFill>
                <a:hlinkClick r:id="rId7"/>
              </a:rPr>
              <a:t> Atkins</a:t>
            </a:r>
            <a:r>
              <a:rPr lang="en-US" sz="2600" dirty="0">
                <a:solidFill>
                  <a:srgbClr val="080808"/>
                </a:solidFill>
              </a:rPr>
              <a:t> first black member of the Oklahoma House of Representatives.</a:t>
            </a:r>
          </a:p>
          <a:p>
            <a:pPr marL="758952" indent="-758952">
              <a:spcBef>
                <a:spcPts val="24"/>
              </a:spcBef>
            </a:pPr>
            <a:r>
              <a:rPr lang="en-US" sz="2600" dirty="0">
                <a:solidFill>
                  <a:srgbClr val="080808"/>
                </a:solidFill>
              </a:rPr>
              <a:t>NOW: National Organization for Women supported the Equal Rights Amendment; 35 states approved the amendment, but this was not enough to make it part of the U.S. Constitution.</a:t>
            </a:r>
          </a:p>
          <a:p>
            <a:pPr marL="758952" indent="-758952">
              <a:spcBef>
                <a:spcPts val="24"/>
              </a:spcBef>
            </a:pPr>
            <a:r>
              <a:rPr lang="en-US" sz="2600" dirty="0">
                <a:solidFill>
                  <a:srgbClr val="080808"/>
                </a:solidFill>
              </a:rPr>
              <a:t>Title IX: part of the Civil Rights Act requiring equal opportunities for boys and girls in educational programs helped increase the number of women in college and athletics.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American Indian Rights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>
            <a:noAutofit/>
          </a:bodyPr>
          <a:lstStyle/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2600" dirty="0">
                <a:solidFill>
                  <a:srgbClr val="080808"/>
                </a:solidFill>
              </a:rPr>
              <a:t>1961: American Indian Chicago Conference (meeting of 67 tribes) issues were education, employment, and health care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2600" dirty="0">
                <a:solidFill>
                  <a:srgbClr val="080808"/>
                </a:solidFill>
              </a:rPr>
              <a:t>Clyde Warrior (Ponca) and others created the National Indian Youth Council.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2600" dirty="0" err="1">
                <a:solidFill>
                  <a:srgbClr val="080808"/>
                </a:solidFill>
              </a:rPr>
              <a:t>LaDonna</a:t>
            </a:r>
            <a:r>
              <a:rPr lang="en-US" sz="2600" dirty="0">
                <a:solidFill>
                  <a:srgbClr val="080808"/>
                </a:solidFill>
              </a:rPr>
              <a:t> Harris (part Comanche) founded Oklahomans for Indian Opportunity.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2600" dirty="0">
                <a:solidFill>
                  <a:srgbClr val="080808"/>
                </a:solidFill>
              </a:rPr>
              <a:t>American Indian Movement (AIM): protests included occupying the offices of the Bureau of Indian Affairs in Washington, D.C. (1973).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2600" dirty="0">
                <a:solidFill>
                  <a:srgbClr val="080808"/>
                </a:solidFill>
              </a:rPr>
              <a:t>AIM took over the village of Wounded Knee, South Dakota (1973) resulting in a 71-day standoff with federal authorities; 2 were killed and 12 wounded.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2600" dirty="0">
                <a:solidFill>
                  <a:srgbClr val="080808"/>
                </a:solidFill>
              </a:rPr>
              <a:t>1968: Indian Civil Rights Act protected basic rights of Indians.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2600" dirty="0">
                <a:solidFill>
                  <a:srgbClr val="080808"/>
                </a:solidFill>
              </a:rPr>
              <a:t>1975: American Indian Self-Determination and Education Act increased tribal control over resources and gave young American Indians more opportunities.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State Affairs in the 1970s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  <a:latin typeface="Arial" charset="0"/>
              </a:rPr>
              <a:t>What changes occurred in Oklahoma government in the 1970s?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State Affairs in the 1970s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marL="1143000" lvl="1" indent="-685800">
              <a:buSzPct val="85000"/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Organization of Petroleum Exporting Countries (OPEC)</a:t>
            </a:r>
          </a:p>
          <a:p>
            <a:pPr marL="1143000" lvl="1" indent="-685800">
              <a:buSzPct val="85000"/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embargo</a:t>
            </a:r>
          </a:p>
          <a:p>
            <a:pPr marL="1143000" lvl="1" indent="-685800">
              <a:buSzPct val="85000"/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deregulation</a:t>
            </a:r>
          </a:p>
          <a:p>
            <a:pPr marL="1143000" lvl="1" indent="-685800">
              <a:buSzPct val="85000"/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price parity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1970: David Hall was elected governor and  worked to improve education (reduced pupil-teacher ratio, and added more kindergarten, special education and guidance counseling).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Taxes were increased to cover the costs.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Hall was convicted of crimes related to placing state retirement money into funds controlled by a friend.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1975: Governor David Boren increased funding for schools, gifted and talented programs, and the arts.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The Physician Manpower Training Commission was established to improve medical care in rural areas.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1977: new Open Records and Open Meetings Act designed to prevent abuse of power by government officials.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 fontScale="92500" lnSpcReduction="10000"/>
          </a:bodyPr>
          <a:lstStyle/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The “Seven Sisters” were American and European oil companies that controlled oil production in the mid-20</a:t>
            </a:r>
            <a:r>
              <a:rPr lang="en-US" baseline="30000" dirty="0">
                <a:solidFill>
                  <a:srgbClr val="080808"/>
                </a:solidFill>
                <a:latin typeface="Arial" charset="0"/>
              </a:rPr>
              <a:t>th</a:t>
            </a:r>
            <a:r>
              <a:rPr lang="en-US" dirty="0">
                <a:solidFill>
                  <a:srgbClr val="080808"/>
                </a:solidFill>
                <a:latin typeface="Arial" charset="0"/>
              </a:rPr>
              <a:t> century.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1946: America began importing more oil than it exported.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1951: Shah of Iran took control of oil production for his country; other nations followed and formed OPEC (Organization of the Petroleum Exporting Countries).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By the 1970s, OPEC was the dominant power in setting oil production and prices.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1960s: environmentalists began lobbying for cleaner sources of energy, and cleaner drilling and production operations.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Oil Embargo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>
            <a:normAutofit/>
          </a:bodyPr>
          <a:lstStyle/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  <a:latin typeface="Arial" charset="0"/>
              </a:rPr>
              <a:t>1973: Israel was at war with Egypt and Syria.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  <a:latin typeface="Arial" charset="0"/>
              </a:rPr>
              <a:t>OPEC put an embargo against countries supporting Israel, including the U.S., and quadrupled prices.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  <a:latin typeface="Arial" charset="0"/>
              </a:rPr>
              <a:t>Fuel shortages were felt across the U.S.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  <a:latin typeface="Arial" charset="0"/>
              </a:rPr>
              <a:t>Congress lowered the speed limit to 55 to conserve energy.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600" dirty="0">
                <a:solidFill>
                  <a:srgbClr val="080808"/>
                </a:solidFill>
                <a:latin typeface="Arial" charset="0"/>
              </a:rPr>
              <a:t>Conservation was encouraged; automakers worked on smaller, more fuel-efficient engines for cars.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5113867" cy="8382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War and Politics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State Affairs in the 1970s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Oklahoma Wells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10200"/>
          </a:xfrm>
        </p:spPr>
        <p:txBody>
          <a:bodyPr>
            <a:normAutofit/>
          </a:bodyPr>
          <a:lstStyle/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4000" dirty="0">
                <a:solidFill>
                  <a:srgbClr val="080808"/>
                </a:solidFill>
                <a:latin typeface="Arial" charset="0"/>
              </a:rPr>
              <a:t>Natural gas in Oklahoma was often burned off and not used.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4000" dirty="0">
                <a:solidFill>
                  <a:srgbClr val="080808"/>
                </a:solidFill>
                <a:latin typeface="Arial" charset="0"/>
              </a:rPr>
              <a:t>Government rules were relaxed to encourage drilling in the state and production increased (oil and natural gas).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4000" dirty="0">
                <a:solidFill>
                  <a:srgbClr val="080808"/>
                </a:solidFill>
                <a:latin typeface="Arial" charset="0"/>
              </a:rPr>
              <a:t>These wells were a boost to many small towns and the state’s overall economy.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Other Minerals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3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Zinc and lead mines were closed in 1970 because of concerns over environment damage and safety.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Copper was mined from 1965-1975 in Jackson County.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Surface Mining Control and Reclamation Act (1975): laws were designed to protect people and the environment from the bad effects of mining.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Agriculture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>
            <a:normAutofit lnSpcReduction="10000"/>
          </a:bodyPr>
          <a:lstStyle/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Equipment, fertilizer, and pesticides made it possible for increased farm production even with a decline in the number of farms.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Cattle and wheat were primary farm products.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Too much wheat actually hurt farmers because prices fell. 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1979: U.S. embargo of wheat to U.S.S.R. hurt farmers even more.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The American Agriculture Movement organized protests to state and local government trying to make sure the costs of farm goods kept pace with other prices.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Education Reforms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1963: National Education Improvement Act, a result of </a:t>
            </a:r>
            <a:r>
              <a:rPr lang="en-US" i="1" dirty="0">
                <a:solidFill>
                  <a:srgbClr val="080808"/>
                </a:solidFill>
                <a:latin typeface="Arial" charset="0"/>
                <a:hlinkClick r:id="rId3"/>
              </a:rPr>
              <a:t>Sputnik</a:t>
            </a:r>
            <a:r>
              <a:rPr lang="en-US" dirty="0">
                <a:solidFill>
                  <a:srgbClr val="080808"/>
                </a:solidFill>
                <a:latin typeface="Arial" charset="0"/>
              </a:rPr>
              <a:t>, increased technology education.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1964: Tulsa opened Oklahoma's first vocational-technical school.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This has grown to 29 such schools with 54 campuses; now called technology centers, they help lure businesses to the state.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By 2005, there were 25 junior colleges in the state enrolling </a:t>
            </a:r>
            <a:r>
              <a:rPr lang="en-US">
                <a:solidFill>
                  <a:srgbClr val="080808"/>
                </a:solidFill>
                <a:latin typeface="Arial" charset="0"/>
              </a:rPr>
              <a:t>235,000 students</a:t>
            </a:r>
            <a:endParaRPr lang="en-US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Business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lnSpcReduction="10000"/>
          </a:bodyPr>
          <a:lstStyle/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1952: Tulsa’s Utica Square was one of the country’s first shopping centers followed by Penn Square in Oklahoma City (1960).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1964: Shepherd Mall was the first enclosed mall in Oklahoma.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Sam Walton, born in Kingfisher, purchased a small store in Arkansas in 1945; he opened his 11</a:t>
            </a:r>
            <a:r>
              <a:rPr lang="en-US" baseline="30000" dirty="0">
                <a:solidFill>
                  <a:srgbClr val="080808"/>
                </a:solidFill>
                <a:latin typeface="Arial" charset="0"/>
              </a:rPr>
              <a:t>th</a:t>
            </a:r>
            <a:r>
              <a:rPr lang="en-US" dirty="0">
                <a:solidFill>
                  <a:srgbClr val="080808"/>
                </a:solidFill>
                <a:latin typeface="Arial" charset="0"/>
              </a:rPr>
              <a:t> Wal-Mart in Claremore, Oklahoma in 1969.</a:t>
            </a:r>
          </a:p>
          <a:p>
            <a:pPr marL="758952" indent="-758952"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Other businesses started at this time were: Love’s Country Store, </a:t>
            </a:r>
            <a:r>
              <a:rPr lang="en-US" dirty="0" err="1">
                <a:solidFill>
                  <a:srgbClr val="080808"/>
                </a:solidFill>
                <a:latin typeface="Arial" charset="0"/>
              </a:rPr>
              <a:t>Braum’s</a:t>
            </a:r>
            <a:r>
              <a:rPr lang="en-US" dirty="0">
                <a:solidFill>
                  <a:srgbClr val="080808"/>
                </a:solidFill>
                <a:latin typeface="Arial" charset="0"/>
              </a:rPr>
              <a:t> Ice Cream and Dairy Stores, and Hobby Lobby; each of these has hundreds of stores in many states.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Great Oklahomans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943600"/>
          </a:xfrm>
        </p:spPr>
        <p:txBody>
          <a:bodyPr>
            <a:noAutofit/>
          </a:bodyPr>
          <a:lstStyle/>
          <a:p>
            <a:pPr marL="758952" indent="-758952">
              <a:spcBef>
                <a:spcPts val="24"/>
              </a:spcBef>
            </a:pPr>
            <a:r>
              <a:rPr lang="en-US" sz="2200" dirty="0">
                <a:solidFill>
                  <a:srgbClr val="080808"/>
                </a:solidFill>
                <a:latin typeface="Arial" charset="0"/>
              </a:rPr>
              <a:t>Astronaut Thomas P. Stafford flew </a:t>
            </a:r>
            <a:r>
              <a:rPr lang="en-US" sz="2200" i="1" dirty="0">
                <a:solidFill>
                  <a:srgbClr val="080808"/>
                </a:solidFill>
                <a:latin typeface="Arial" charset="0"/>
              </a:rPr>
              <a:t>Gemini VI</a:t>
            </a:r>
            <a:r>
              <a:rPr lang="en-US" sz="2200" dirty="0">
                <a:solidFill>
                  <a:srgbClr val="080808"/>
                </a:solidFill>
                <a:latin typeface="Arial" charset="0"/>
              </a:rPr>
              <a:t> in 1965 and the Apollo ship in the </a:t>
            </a:r>
            <a:r>
              <a:rPr lang="en-US" sz="2200" dirty="0">
                <a:solidFill>
                  <a:srgbClr val="080808"/>
                </a:solidFill>
                <a:latin typeface="Arial" charset="0"/>
                <a:hlinkClick r:id="rId3"/>
              </a:rPr>
              <a:t>Apollo-Soyuz project </a:t>
            </a:r>
            <a:r>
              <a:rPr lang="en-US" sz="2200" dirty="0">
                <a:solidFill>
                  <a:srgbClr val="080808"/>
                </a:solidFill>
                <a:latin typeface="Arial" charset="0"/>
              </a:rPr>
              <a:t>.</a:t>
            </a:r>
          </a:p>
          <a:p>
            <a:pPr marL="758952" indent="-758952">
              <a:spcBef>
                <a:spcPts val="24"/>
              </a:spcBef>
            </a:pPr>
            <a:r>
              <a:rPr lang="en-US" sz="2200" dirty="0">
                <a:solidFill>
                  <a:srgbClr val="080808"/>
                </a:solidFill>
                <a:latin typeface="Arial" charset="0"/>
              </a:rPr>
              <a:t>Owen </a:t>
            </a:r>
            <a:r>
              <a:rPr lang="en-US" sz="2200" dirty="0" err="1">
                <a:solidFill>
                  <a:srgbClr val="080808"/>
                </a:solidFill>
                <a:latin typeface="Arial" charset="0"/>
              </a:rPr>
              <a:t>Garriott</a:t>
            </a:r>
            <a:r>
              <a:rPr lang="en-US" sz="2200" dirty="0">
                <a:solidFill>
                  <a:srgbClr val="080808"/>
                </a:solidFill>
                <a:latin typeface="Arial" charset="0"/>
              </a:rPr>
              <a:t> was a scientist-astronaut on </a:t>
            </a:r>
            <a:r>
              <a:rPr lang="en-US" sz="2200" dirty="0">
                <a:solidFill>
                  <a:srgbClr val="080808"/>
                </a:solidFill>
                <a:latin typeface="Arial" charset="0"/>
                <a:hlinkClick r:id="rId4"/>
              </a:rPr>
              <a:t>Skylab</a:t>
            </a:r>
            <a:r>
              <a:rPr lang="en-US" sz="2200" dirty="0">
                <a:solidFill>
                  <a:srgbClr val="080808"/>
                </a:solidFill>
                <a:latin typeface="Arial" charset="0"/>
              </a:rPr>
              <a:t> (1973) and </a:t>
            </a:r>
            <a:r>
              <a:rPr lang="en-US" sz="2200" dirty="0">
                <a:solidFill>
                  <a:srgbClr val="080808"/>
                </a:solidFill>
                <a:latin typeface="Arial" charset="0"/>
                <a:hlinkClick r:id="rId5"/>
              </a:rPr>
              <a:t>Spacelab-I</a:t>
            </a:r>
            <a:r>
              <a:rPr lang="en-US" sz="2200" dirty="0">
                <a:solidFill>
                  <a:srgbClr val="080808"/>
                </a:solidFill>
                <a:latin typeface="Arial" charset="0"/>
              </a:rPr>
              <a:t> (1983).</a:t>
            </a:r>
          </a:p>
          <a:p>
            <a:pPr marL="758952" indent="-758952">
              <a:spcBef>
                <a:spcPts val="24"/>
              </a:spcBef>
            </a:pPr>
            <a:r>
              <a:rPr lang="en-US" sz="2200" dirty="0">
                <a:solidFill>
                  <a:srgbClr val="080808"/>
                </a:solidFill>
                <a:latin typeface="Arial" charset="0"/>
              </a:rPr>
              <a:t>William </a:t>
            </a:r>
            <a:r>
              <a:rPr lang="en-US" sz="2200" dirty="0" err="1">
                <a:solidFill>
                  <a:srgbClr val="080808"/>
                </a:solidFill>
                <a:latin typeface="Arial" charset="0"/>
              </a:rPr>
              <a:t>Pouge</a:t>
            </a:r>
            <a:r>
              <a:rPr lang="en-US" sz="2200" dirty="0">
                <a:solidFill>
                  <a:srgbClr val="080808"/>
                </a:solidFill>
                <a:latin typeface="Arial" charset="0"/>
              </a:rPr>
              <a:t> piloted Skylab 4.</a:t>
            </a:r>
          </a:p>
          <a:p>
            <a:pPr marL="758952" indent="-758952">
              <a:spcBef>
                <a:spcPts val="24"/>
              </a:spcBef>
            </a:pPr>
            <a:r>
              <a:rPr lang="en-US" sz="2200" dirty="0">
                <a:solidFill>
                  <a:srgbClr val="080808"/>
                </a:solidFill>
                <a:latin typeface="Arial" charset="0"/>
              </a:rPr>
              <a:t>Stuart </a:t>
            </a:r>
            <a:r>
              <a:rPr lang="en-US" sz="2200" dirty="0" err="1">
                <a:solidFill>
                  <a:srgbClr val="080808"/>
                </a:solidFill>
                <a:latin typeface="Arial" charset="0"/>
              </a:rPr>
              <a:t>Roosa</a:t>
            </a:r>
            <a:r>
              <a:rPr lang="en-US" sz="2200" dirty="0">
                <a:solidFill>
                  <a:srgbClr val="080808"/>
                </a:solidFill>
                <a:latin typeface="Arial" charset="0"/>
              </a:rPr>
              <a:t> was a pilot of </a:t>
            </a:r>
            <a:r>
              <a:rPr lang="en-US" sz="2200" dirty="0">
                <a:solidFill>
                  <a:srgbClr val="080808"/>
                </a:solidFill>
                <a:latin typeface="Arial" charset="0"/>
                <a:hlinkClick r:id="rId6"/>
              </a:rPr>
              <a:t>Apollo 14</a:t>
            </a:r>
            <a:r>
              <a:rPr lang="en-US" sz="2200" dirty="0">
                <a:solidFill>
                  <a:srgbClr val="080808"/>
                </a:solidFill>
                <a:latin typeface="Arial" charset="0"/>
              </a:rPr>
              <a:t> to the moon.</a:t>
            </a:r>
          </a:p>
          <a:p>
            <a:pPr marL="758952" indent="-758952">
              <a:spcBef>
                <a:spcPts val="24"/>
              </a:spcBef>
            </a:pPr>
            <a:r>
              <a:rPr lang="en-US" sz="2200" dirty="0">
                <a:solidFill>
                  <a:srgbClr val="080808"/>
                </a:solidFill>
                <a:latin typeface="Arial" charset="0"/>
              </a:rPr>
              <a:t>Dr. Shannon Lucid flew on several shuttle missions and space station </a:t>
            </a:r>
            <a:r>
              <a:rPr lang="en-US" sz="2200" i="1" dirty="0">
                <a:solidFill>
                  <a:srgbClr val="080808"/>
                </a:solidFill>
                <a:latin typeface="Arial" charset="0"/>
                <a:hlinkClick r:id="rId7"/>
              </a:rPr>
              <a:t>Mir</a:t>
            </a:r>
            <a:r>
              <a:rPr lang="en-US" sz="2200" i="1" dirty="0">
                <a:solidFill>
                  <a:srgbClr val="080808"/>
                </a:solidFill>
                <a:latin typeface="Arial" charset="0"/>
              </a:rPr>
              <a:t>.</a:t>
            </a:r>
          </a:p>
          <a:p>
            <a:pPr marL="758952" indent="-758952">
              <a:spcBef>
                <a:spcPts val="24"/>
              </a:spcBef>
            </a:pPr>
            <a:r>
              <a:rPr lang="en-US" sz="2200" dirty="0">
                <a:solidFill>
                  <a:srgbClr val="080808"/>
                </a:solidFill>
                <a:latin typeface="Arial" charset="0"/>
              </a:rPr>
              <a:t>John Herrington was the first American Indian in space (2002).</a:t>
            </a:r>
          </a:p>
          <a:p>
            <a:pPr marL="758952" indent="-758952">
              <a:spcBef>
                <a:spcPts val="24"/>
              </a:spcBef>
            </a:pPr>
            <a:r>
              <a:rPr lang="en-US" sz="2200" dirty="0">
                <a:solidFill>
                  <a:srgbClr val="080808"/>
                </a:solidFill>
                <a:latin typeface="Arial" charset="0"/>
              </a:rPr>
              <a:t>S.E. Hinton &amp; N. Scott </a:t>
            </a:r>
            <a:r>
              <a:rPr lang="en-US" sz="2200" dirty="0" err="1">
                <a:solidFill>
                  <a:srgbClr val="080808"/>
                </a:solidFill>
                <a:latin typeface="Arial" charset="0"/>
              </a:rPr>
              <a:t>Momaday</a:t>
            </a:r>
            <a:r>
              <a:rPr lang="en-US" sz="2200" dirty="0">
                <a:solidFill>
                  <a:srgbClr val="080808"/>
                </a:solidFill>
                <a:latin typeface="Arial" charset="0"/>
              </a:rPr>
              <a:t> were famous authors.</a:t>
            </a:r>
          </a:p>
          <a:p>
            <a:pPr marL="758952" indent="-758952">
              <a:spcBef>
                <a:spcPts val="24"/>
              </a:spcBef>
            </a:pPr>
            <a:r>
              <a:rPr lang="en-US" sz="2200" dirty="0">
                <a:solidFill>
                  <a:srgbClr val="080808"/>
                </a:solidFill>
                <a:latin typeface="Arial" charset="0"/>
              </a:rPr>
              <a:t>Jimmy Webb received many Grammy Awards for his music writing.</a:t>
            </a:r>
          </a:p>
          <a:p>
            <a:pPr marL="758952" indent="-758952">
              <a:spcBef>
                <a:spcPts val="24"/>
              </a:spcBef>
            </a:pPr>
            <a:r>
              <a:rPr lang="en-US" sz="2200" dirty="0">
                <a:solidFill>
                  <a:srgbClr val="080808"/>
                </a:solidFill>
                <a:latin typeface="Arial" charset="0"/>
              </a:rPr>
              <a:t>Actors from Oklahoma include James Garner, Dennis Weaver, Dale Robertson, Donna Reed, Tony Randall, Ron Howard, and Clint Howard.</a:t>
            </a:r>
          </a:p>
          <a:p>
            <a:pPr marL="758952" indent="-758952">
              <a:spcBef>
                <a:spcPts val="24"/>
              </a:spcBef>
            </a:pPr>
            <a:r>
              <a:rPr lang="en-US" sz="2200" dirty="0">
                <a:solidFill>
                  <a:srgbClr val="080808"/>
                </a:solidFill>
                <a:latin typeface="Arial" charset="0"/>
              </a:rPr>
              <a:t>Among famous athletes were Johnny Bench, Steve Owens, and Jimmy Johnson.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State of the State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11150" y="798513"/>
          <a:ext cx="8512175" cy="52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War and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3200" dirty="0"/>
              <a:t>Essential Question: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>
                <a:latin typeface="Arial" charset="0"/>
              </a:rPr>
              <a:t>How were Oklahoma’s blacks, women, and American Indians involved in the civil rights movement?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War and 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marL="1066800" lvl="1" indent="-609600">
              <a:buSzPct val="85000"/>
            </a:pPr>
            <a:r>
              <a:rPr lang="en-US" dirty="0">
                <a:latin typeface="Arial" charset="0"/>
              </a:rPr>
              <a:t>boycott</a:t>
            </a:r>
          </a:p>
          <a:p>
            <a:pPr marL="1066800" lvl="1" indent="-609600">
              <a:buSzPct val="85000"/>
            </a:pPr>
            <a:r>
              <a:rPr lang="en-US" dirty="0">
                <a:latin typeface="Arial" charset="0"/>
              </a:rPr>
              <a:t>affirmative action</a:t>
            </a:r>
          </a:p>
          <a:p>
            <a:pPr marL="1066800" lvl="1" indent="-609600">
              <a:buSzPct val="85000"/>
            </a:pPr>
            <a:r>
              <a:rPr lang="en-US" dirty="0">
                <a:latin typeface="Arial" charset="0"/>
              </a:rPr>
              <a:t>Civil Rights Act of 1964</a:t>
            </a:r>
          </a:p>
          <a:p>
            <a:pPr marL="1066800" lvl="1" indent="-609600">
              <a:buSzPct val="85000"/>
            </a:pPr>
            <a:r>
              <a:rPr lang="en-US" dirty="0">
                <a:latin typeface="Arial" charset="0"/>
              </a:rPr>
              <a:t>Title IX</a:t>
            </a:r>
          </a:p>
          <a:p>
            <a:pPr marL="1066800" lvl="1" indent="-609600">
              <a:buSzPct val="85000"/>
            </a:pPr>
            <a:r>
              <a:rPr lang="en-US" dirty="0">
                <a:latin typeface="Arial" charset="0"/>
              </a:rPr>
              <a:t>American Indian Movement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Civil Rights Movement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Successful service in an integrated military caused many blacks to seek equality in other areas of society.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1954: </a:t>
            </a:r>
            <a:r>
              <a:rPr lang="en-US" i="1" dirty="0">
                <a:solidFill>
                  <a:srgbClr val="080808"/>
                </a:solidFill>
                <a:latin typeface="Arial" charset="0"/>
              </a:rPr>
              <a:t>Brown v. Board of Education of Topeka</a:t>
            </a:r>
            <a:r>
              <a:rPr lang="en-US" dirty="0">
                <a:solidFill>
                  <a:srgbClr val="080808"/>
                </a:solidFill>
                <a:latin typeface="Arial" charset="0"/>
              </a:rPr>
              <a:t> – Supreme Court ruled that schools had to integrate.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1955: Montgomery bus boycott – Rosa Parks made famous for refusing to give her seat to a white passenger.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Desegregating Public Facilities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334000"/>
          </a:xfrm>
        </p:spPr>
        <p:txBody>
          <a:bodyPr>
            <a:normAutofit fontScale="85000" lnSpcReduction="10000"/>
          </a:bodyPr>
          <a:lstStyle/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1958-1961: NAACP Youth Council and Clara </a:t>
            </a:r>
            <a:r>
              <a:rPr lang="en-US" dirty="0" err="1">
                <a:solidFill>
                  <a:srgbClr val="080808"/>
                </a:solidFill>
                <a:latin typeface="Arial" charset="0"/>
              </a:rPr>
              <a:t>Luper</a:t>
            </a:r>
            <a:r>
              <a:rPr lang="en-US" dirty="0">
                <a:solidFill>
                  <a:srgbClr val="080808"/>
                </a:solidFill>
                <a:latin typeface="Arial" charset="0"/>
              </a:rPr>
              <a:t> continued sit-ins to force restaurants to serve black customers.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Non-violent sit-ins were successful because owners usually lost money due to disruption of business – this protest strategy spread across the south.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Dr. Martin Luther King, Jr. encouraged nonviolent protests – some black leaders sought more aggressive solutions.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Marches were also used as nonviolent protest strategy.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Additional protests were held at the Lawton swimming pool and Wedgewood and Springlake amusement parks which were segregated on certain days.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School Integration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Oklahoma City schools were neighborhood schools which resulted in mostly black or mostly white schools because neighborhoods were segregated.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1972: Judge Luther </a:t>
            </a:r>
            <a:r>
              <a:rPr lang="en-US" dirty="0" err="1">
                <a:solidFill>
                  <a:srgbClr val="080808"/>
                </a:solidFill>
                <a:latin typeface="Arial" charset="0"/>
              </a:rPr>
              <a:t>Bohanon</a:t>
            </a:r>
            <a:r>
              <a:rPr lang="en-US" dirty="0">
                <a:solidFill>
                  <a:srgbClr val="080808"/>
                </a:solidFill>
                <a:latin typeface="Arial" charset="0"/>
              </a:rPr>
              <a:t> ordered schools to use busing to integrate the schools.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One result was “white flight” – white families moved out of Oklahoma City.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1957: Prentice </a:t>
            </a:r>
            <a:r>
              <a:rPr lang="en-US" dirty="0" err="1">
                <a:solidFill>
                  <a:srgbClr val="080808"/>
                </a:solidFill>
                <a:latin typeface="Arial" charset="0"/>
              </a:rPr>
              <a:t>Gautt</a:t>
            </a:r>
            <a:r>
              <a:rPr lang="en-US" dirty="0">
                <a:solidFill>
                  <a:srgbClr val="080808"/>
                </a:solidFill>
                <a:latin typeface="Arial" charset="0"/>
              </a:rPr>
              <a:t> was first black football player at the University of Oklahoma.</a:t>
            </a:r>
          </a:p>
          <a:p>
            <a:pPr>
              <a:lnSpc>
                <a:spcPct val="90000"/>
              </a:lnSpc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More black players followed, including Charlie Hunter and Jerry Lee Wells who later played professional basketball.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5181600" cy="5867400"/>
          </a:xfrm>
        </p:spPr>
        <p:txBody>
          <a:bodyPr>
            <a:normAutofit fontScale="77500" lnSpcReduction="20000"/>
          </a:bodyPr>
          <a:lstStyle/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  <a:hlinkClick r:id="rId3"/>
              </a:rPr>
              <a:t>Vietnam</a:t>
            </a:r>
            <a:r>
              <a:rPr lang="en-US" dirty="0">
                <a:solidFill>
                  <a:srgbClr val="080808"/>
                </a:solidFill>
                <a:latin typeface="Arial" charset="0"/>
              </a:rPr>
              <a:t> is a country in southeast Asia and former French colony.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Ho Chi Minh, communist leader, wanted independence from France.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1954: a treaty divided the country into a communist north and democratic country in south.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20,000 U.S. military advisers were in place in South Vietnam by the early 1960s.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July 1965: President Johnson committed U.S. forces to a ground war.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1966: 400,000 U.S. troops were in Vietnam; the harsh terrain and climate supported the North’s strategy of guerilla warfare.</a:t>
            </a:r>
          </a:p>
          <a:p>
            <a:pPr marL="758952" indent="-758952">
              <a:spcBef>
                <a:spcPts val="24"/>
              </a:spcBef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Television brought daily scenes of the war into Americans’ homes.</a:t>
            </a:r>
          </a:p>
        </p:txBody>
      </p:sp>
      <p:pic>
        <p:nvPicPr>
          <p:cNvPr id="9" name="Content Placeholder 8" descr="vietnam map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34000" y="914400"/>
            <a:ext cx="3640896" cy="498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The Vietnam War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60960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Countries of Southeast Asia in the 1960s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War Protests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4525963"/>
          </a:xfrm>
        </p:spPr>
        <p:txBody>
          <a:bodyPr>
            <a:noAutofit/>
          </a:bodyPr>
          <a:lstStyle/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  <a:latin typeface="Arial" charset="0"/>
              </a:rPr>
              <a:t>College and university campuses became the focus of anti-war protests.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  <a:latin typeface="Arial" charset="0"/>
              </a:rPr>
              <a:t>War costs increased along with the protests.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  <a:latin typeface="Arial" charset="0"/>
              </a:rPr>
              <a:t>May 1970: four student protesters were killed at Kent State University in Ohio; two killed at Jackson State in Mississippi.</a:t>
            </a:r>
          </a:p>
          <a:p>
            <a:pPr marL="758952" indent="-758952">
              <a:lnSpc>
                <a:spcPct val="80000"/>
              </a:lnSpc>
              <a:spcBef>
                <a:spcPts val="24"/>
              </a:spcBef>
            </a:pPr>
            <a:r>
              <a:rPr lang="en-US" sz="3400" dirty="0">
                <a:solidFill>
                  <a:srgbClr val="080808"/>
                </a:solidFill>
                <a:latin typeface="Arial" charset="0"/>
              </a:rPr>
              <a:t>Oklahoma State University’s ROTC was declared off limits to protesters; security helped to protect ROTC functions near the time of Kent State’s tragedy.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3945</TotalTime>
  <Words>1872</Words>
  <Application>Microsoft Macintosh PowerPoint</Application>
  <PresentationFormat>On-screen Show (4:3)</PresentationFormat>
  <Paragraphs>174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War and Politics</vt:lpstr>
      <vt:lpstr>Section 1: War and Politics</vt:lpstr>
      <vt:lpstr>Civil Rights Movement</vt:lpstr>
      <vt:lpstr>Desegregating Public Facilities</vt:lpstr>
      <vt:lpstr>School Integration</vt:lpstr>
      <vt:lpstr>The Vietnam War</vt:lpstr>
      <vt:lpstr>War Protests</vt:lpstr>
      <vt:lpstr>The End of the War</vt:lpstr>
      <vt:lpstr>The 26th Amendment </vt:lpstr>
      <vt:lpstr>Affirmative Action</vt:lpstr>
      <vt:lpstr>Women’s Rights</vt:lpstr>
      <vt:lpstr>American Indian Rights</vt:lpstr>
      <vt:lpstr>Section 2: State Affairs in the 1970s</vt:lpstr>
      <vt:lpstr>Section 2: State Affairs in the 1970s</vt:lpstr>
      <vt:lpstr>Introduction</vt:lpstr>
      <vt:lpstr>Oil</vt:lpstr>
      <vt:lpstr>Oil Embargo</vt:lpstr>
      <vt:lpstr>Oklahoma Wells</vt:lpstr>
      <vt:lpstr>Other Minerals</vt:lpstr>
      <vt:lpstr>Agriculture</vt:lpstr>
      <vt:lpstr>Education Reforms</vt:lpstr>
      <vt:lpstr>Business</vt:lpstr>
      <vt:lpstr>Great Oklahomans</vt:lpstr>
      <vt:lpstr>State of the State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445</cp:revision>
  <dcterms:created xsi:type="dcterms:W3CDTF">2010-06-02T19:20:05Z</dcterms:created>
  <dcterms:modified xsi:type="dcterms:W3CDTF">2019-08-27T17:24:26Z</dcterms:modified>
</cp:coreProperties>
</file>