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33"/>
  </p:notesMasterIdLst>
  <p:handoutMasterIdLst>
    <p:handoutMasterId r:id="rId34"/>
  </p:handoutMasterIdLst>
  <p:sldIdLst>
    <p:sldId id="259" r:id="rId2"/>
    <p:sldId id="260" r:id="rId3"/>
    <p:sldId id="258" r:id="rId4"/>
    <p:sldId id="268" r:id="rId5"/>
    <p:sldId id="324" r:id="rId6"/>
    <p:sldId id="323" r:id="rId7"/>
    <p:sldId id="322" r:id="rId8"/>
    <p:sldId id="321" r:id="rId9"/>
    <p:sldId id="320" r:id="rId10"/>
    <p:sldId id="319" r:id="rId11"/>
    <p:sldId id="270" r:id="rId12"/>
    <p:sldId id="276" r:id="rId13"/>
    <p:sldId id="265" r:id="rId14"/>
    <p:sldId id="327" r:id="rId15"/>
    <p:sldId id="331" r:id="rId16"/>
    <p:sldId id="330" r:id="rId17"/>
    <p:sldId id="329" r:id="rId18"/>
    <p:sldId id="306" r:id="rId19"/>
    <p:sldId id="307" r:id="rId20"/>
    <p:sldId id="335" r:id="rId21"/>
    <p:sldId id="333" r:id="rId22"/>
    <p:sldId id="338" r:id="rId23"/>
    <p:sldId id="337" r:id="rId24"/>
    <p:sldId id="340" r:id="rId25"/>
    <p:sldId id="342" r:id="rId26"/>
    <p:sldId id="341" r:id="rId27"/>
    <p:sldId id="343" r:id="rId28"/>
    <p:sldId id="344" r:id="rId29"/>
    <p:sldId id="332" r:id="rId30"/>
    <p:sldId id="346" r:id="rId31"/>
    <p:sldId id="31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2F2F2"/>
    <a:srgbClr val="F8D506"/>
    <a:srgbClr val="A20000"/>
    <a:srgbClr val="000000"/>
    <a:srgbClr val="2A63A8"/>
    <a:srgbClr val="10253F"/>
    <a:srgbClr val="D915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91" autoAdjust="0"/>
    <p:restoredTop sz="96327" autoAdjust="0"/>
  </p:normalViewPr>
  <p:slideViewPr>
    <p:cSldViewPr>
      <p:cViewPr varScale="1">
        <p:scale>
          <a:sx n="123" d="100"/>
          <a:sy n="123" d="100"/>
        </p:scale>
        <p:origin x="150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A19CD-9D74-41E9-B768-C71BE1364B6D}" type="datetimeFigureOut">
              <a:rPr lang="en-US" smtClean="0"/>
              <a:pPr/>
              <a:t>8/27/19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7B5C-58A7-4F03-B666-B00A14710F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312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CB89C-0AB5-4304-9B4F-22E21E75F6E4}" type="datetimeFigureOut">
              <a:rPr lang="en-US" smtClean="0"/>
              <a:pPr/>
              <a:t>8/27/19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AE612-DB33-4ACD-A8E0-BFDFE9CE38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86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35DE-C53D-464B-87B2-9C182F7C043A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C316-8B67-4C24-8B37-CF997F8807BD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8E69-793B-4CF3-8D70-00DA8A1D08E0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E952-5D3A-4424-A646-FA5679813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0951-C29D-4786-935A-1F568872D7DC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01F-2B5D-483B-B578-D0B7379AF51E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54A7D-03F0-4537-95DB-E5D029F5F344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F9FA8F0B-D33C-4076-B785-5A39BEA698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2" r:id="rId3"/>
    <p:sldLayoutId id="2147483703" r:id="rId4"/>
    <p:sldLayoutId id="2147483705" r:id="rId5"/>
  </p:sldLayoutIdLst>
  <p:transition spd="med">
    <p:wipe dir="r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hickasaw_Bricktown_Ballpark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klahomacitynationalmemorial.or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slide" Target="slide27.xml"/><Relationship Id="rId5" Type="http://schemas.openxmlformats.org/officeDocument/2006/relationships/image" Target="../media/image7.jpeg"/><Relationship Id="rId10" Type="http://schemas.openxmlformats.org/officeDocument/2006/relationships/slide" Target="slide18.xml"/><Relationship Id="rId4" Type="http://schemas.openxmlformats.org/officeDocument/2006/relationships/image" Target="../media/image6.png"/><Relationship Id="rId9" Type="http://schemas.openxmlformats.org/officeDocument/2006/relationships/slide" Target="slide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u.edu/fjjma/collections0/featured-collections/WeitzenhofferCollection1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uncanok.org/historic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ile:Seal of Oklahoma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76296">
            <a:off x="7006990" y="151541"/>
            <a:ext cx="1984265" cy="199760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1066800" y="44958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en-US" sz="3200" b="1" dirty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Chapter 17:</a:t>
            </a:r>
          </a:p>
          <a:p>
            <a:pPr algn="r"/>
            <a:r>
              <a:rPr lang="en-US" sz="3200" b="1" dirty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Oklahoma Roundup</a:t>
            </a:r>
          </a:p>
          <a:p>
            <a:pPr algn="r"/>
            <a:r>
              <a:rPr lang="en-US" sz="3200" b="1" dirty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STUDY PRESENTATION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545790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2020 Clairmont Press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" y="762000"/>
            <a:ext cx="7239000" cy="341632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b="1" cap="none" spc="0" dirty="0">
                <a:ln w="12700">
                  <a:solidFill>
                    <a:schemeClr val="bg1"/>
                  </a:solidFill>
                </a:ln>
                <a:solidFill>
                  <a:srgbClr val="A2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OKLAHOMA:</a:t>
            </a:r>
          </a:p>
          <a:p>
            <a:pPr algn="ctr"/>
            <a:r>
              <a:rPr lang="en-US" sz="7200" b="1" dirty="0">
                <a:ln w="12700">
                  <a:solidFill>
                    <a:schemeClr val="bg1"/>
                  </a:solidFill>
                </a:ln>
                <a:solidFill>
                  <a:srgbClr val="A2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Our History Our Home</a:t>
            </a:r>
            <a:endParaRPr lang="en-US" sz="7200" b="1" cap="none" spc="0" dirty="0">
              <a:ln w="12700">
                <a:solidFill>
                  <a:schemeClr val="bg1"/>
                </a:solidFill>
              </a:ln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erlin Sans FB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Oklahoma in the 1980s: Oklahoma’s Diamond Jubilee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dirty="0">
                <a:solidFill>
                  <a:srgbClr val="080808"/>
                </a:solidFill>
              </a:rPr>
              <a:t>1982: Oklahoma celebrated its 75</a:t>
            </a:r>
            <a:r>
              <a:rPr lang="en-US" baseline="30000" dirty="0">
                <a:solidFill>
                  <a:srgbClr val="080808"/>
                </a:solidFill>
              </a:rPr>
              <a:t>th</a:t>
            </a:r>
            <a:r>
              <a:rPr lang="en-US" dirty="0">
                <a:solidFill>
                  <a:srgbClr val="080808"/>
                </a:solidFill>
              </a:rPr>
              <a:t> birthday.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>
                <a:solidFill>
                  <a:srgbClr val="080808"/>
                </a:solidFill>
              </a:rPr>
              <a:t>Many celebrations were held including recreation of the marriage of Mr. Oklahoma Territory and Miss Indian Territory. 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>
                <a:solidFill>
                  <a:srgbClr val="080808"/>
                </a:solidFill>
              </a:rPr>
              <a:t>Balloon launches on November 16, 1982 at 10:30 a.m. were held at schools around the state; some balloons were found in other states, the Bahamas, and England.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67400" y="6488668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dirty="0">
                <a:hlinkClick r:id="rId3" action="ppaction://hlinksldjump"/>
              </a:rPr>
              <a:t>Return to Main Menu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2: The 1990s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 Question:</a:t>
            </a:r>
          </a:p>
          <a:p>
            <a:pPr lvl="1"/>
            <a:r>
              <a:rPr lang="en-US" dirty="0">
                <a:solidFill>
                  <a:srgbClr val="080808"/>
                </a:solidFill>
              </a:rPr>
              <a:t>What were the major issues affecting Oklahomans in the 1990s?</a:t>
            </a:r>
            <a:endParaRPr lang="en-US" dirty="0"/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Section 2: The 1990s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/>
              <a:t>What terms do I need to know? </a:t>
            </a:r>
          </a:p>
          <a:p>
            <a:pPr lvl="1"/>
            <a:r>
              <a:rPr lang="en-US" dirty="0"/>
              <a:t>urban sprawl</a:t>
            </a:r>
          </a:p>
          <a:p>
            <a:pPr lvl="1"/>
            <a:r>
              <a:rPr lang="en-US" dirty="0"/>
              <a:t>MAPS (Metropolitan Area Projects)</a:t>
            </a:r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495800" cy="5410200"/>
          </a:xfrm>
        </p:spPr>
        <p:txBody>
          <a:bodyPr>
            <a:normAutofit/>
          </a:bodyPr>
          <a:lstStyle/>
          <a:p>
            <a:r>
              <a:rPr lang="en-US" dirty="0"/>
              <a:t>Operation Desert Shield was begun by President George H. W. Bush in August 1990. </a:t>
            </a:r>
          </a:p>
          <a:p>
            <a:r>
              <a:rPr lang="en-US" dirty="0"/>
              <a:t>Saddam Hussein, leader of Iraq, ignored options for peaceful resolution of the conflict. </a:t>
            </a:r>
          </a:p>
          <a:p>
            <a:r>
              <a:rPr lang="en-US" dirty="0"/>
              <a:t>Operation Desert Storm was known by its bombing of Iraq, led by United States forces. 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209800"/>
            <a:ext cx="4038093" cy="2665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8063" y="5057001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 F-111 participates in Operation Desert Shield.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Education Reforms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1355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Henry </a:t>
            </a:r>
            <a:r>
              <a:rPr lang="en-US" dirty="0" err="1">
                <a:solidFill>
                  <a:srgbClr val="080808"/>
                </a:solidFill>
              </a:rPr>
              <a:t>Bellmon</a:t>
            </a:r>
            <a:r>
              <a:rPr lang="en-US" dirty="0">
                <a:solidFill>
                  <a:srgbClr val="080808"/>
                </a:solidFill>
              </a:rPr>
              <a:t> served as governor from 1987-1991. 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1990: House Bill 1017 worked for improved student achievement in schools, limiting class sizes. 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1999: House Bill 1759 made a two-tier diploma system and Oklahoma Tuition Scholarship program. 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1991: Sandy Garrett became State School Superintendent and decreased class size, improved reading skills, updated technology, and improved safety.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MAPS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906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1993: Metropolitan Area Projects (MAPS) – Mayor Ronald </a:t>
            </a:r>
            <a:r>
              <a:rPr lang="en-US" dirty="0" err="1">
                <a:solidFill>
                  <a:srgbClr val="080808"/>
                </a:solidFill>
              </a:rPr>
              <a:t>Norick</a:t>
            </a:r>
            <a:r>
              <a:rPr lang="en-US" dirty="0">
                <a:solidFill>
                  <a:srgbClr val="080808"/>
                </a:solidFill>
              </a:rPr>
              <a:t>: Oklahoma City’s urban renewal plan; funded by 1</a:t>
            </a:r>
            <a:r>
              <a:rPr lang="en-US" dirty="0">
                <a:solidFill>
                  <a:srgbClr val="080808"/>
                </a:solidFill>
                <a:cs typeface="Arial" charset="0"/>
              </a:rPr>
              <a:t>¢ sales tax.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Canals and </a:t>
            </a:r>
            <a:r>
              <a:rPr lang="en-US" dirty="0" err="1">
                <a:solidFill>
                  <a:srgbClr val="080808"/>
                </a:solidFill>
                <a:hlinkClick r:id="rId3"/>
              </a:rPr>
              <a:t>Bricktown</a:t>
            </a:r>
            <a:r>
              <a:rPr lang="en-US" dirty="0">
                <a:solidFill>
                  <a:srgbClr val="080808"/>
                </a:solidFill>
                <a:hlinkClick r:id="rId3"/>
              </a:rPr>
              <a:t> Ballpark</a:t>
            </a:r>
            <a:r>
              <a:rPr lang="en-US" dirty="0">
                <a:solidFill>
                  <a:srgbClr val="080808"/>
                </a:solidFill>
              </a:rPr>
              <a:t> were part of this project.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Oklahoma River waterways were improved for transportation.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Other MAPS projects were the Civic Center Music Hall, Museum of Art, and Chesapeake Boathouse.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The program was a model for other cities.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Domestic Terrorism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143000"/>
            <a:ext cx="8458200" cy="5181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April 19, 1995: Alfred P. </a:t>
            </a:r>
            <a:r>
              <a:rPr lang="en-US" dirty="0" err="1">
                <a:solidFill>
                  <a:srgbClr val="080808"/>
                </a:solidFill>
              </a:rPr>
              <a:t>Murrah</a:t>
            </a:r>
            <a:r>
              <a:rPr lang="en-US" dirty="0">
                <a:solidFill>
                  <a:srgbClr val="080808"/>
                </a:solidFill>
              </a:rPr>
              <a:t> Federal Building was destroyed by a terrorist’s explosives.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There were 168 deaths including 19 children; 800 were injured.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2001: Execution of Timothy McVeigh, the convicted mastermind of the attack.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2000: </a:t>
            </a:r>
            <a:r>
              <a:rPr lang="en-US" dirty="0">
                <a:solidFill>
                  <a:srgbClr val="080808"/>
                </a:solidFill>
                <a:hlinkClick r:id="rId3"/>
              </a:rPr>
              <a:t>The Oklahoma City National Memorial</a:t>
            </a:r>
            <a:r>
              <a:rPr lang="en-US" dirty="0">
                <a:solidFill>
                  <a:srgbClr val="080808"/>
                </a:solidFill>
              </a:rPr>
              <a:t> opened to honor the victims.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New security measures became a part of American life as a result.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4876800" cy="53340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May 3, 1999: More than 70 tornadoes swept across Oklahoma.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Wind speeds topped 300 mph.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44 people were killed and 800 injured.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3000 buildings were destroyed, 5000 damaged with $1 billion in damages.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2000 &amp; 2002: Ice and snow caused widespread property damage. 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2005 &amp; 2006: Wildfires damaged thousands of acres and a large number of homes.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8197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/>
              <a:t>Dangerous Weather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7400" y="6488668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dirty="0">
                <a:hlinkClick r:id="rId3" action="ppaction://hlinksldjump"/>
              </a:rPr>
              <a:t>Return to Main Menu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390" y="1828800"/>
            <a:ext cx="4038600" cy="2687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22090" y="4783202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Damage was widespread after the May 1999 tornadoes.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3: Contemporary Oklahoma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 Question:</a:t>
            </a:r>
          </a:p>
          <a:p>
            <a:pPr lvl="1"/>
            <a:r>
              <a:rPr lang="en-US" dirty="0">
                <a:solidFill>
                  <a:srgbClr val="080808"/>
                </a:solidFill>
              </a:rPr>
              <a:t>What conditions affect the economy and citizens of Oklahoma today?</a:t>
            </a:r>
            <a:endParaRPr lang="en-US" dirty="0"/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Section 3: Contemporary Oklahoma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/>
              <a:t>What terms do I need to know? </a:t>
            </a:r>
          </a:p>
          <a:p>
            <a:pPr lvl="1"/>
            <a:r>
              <a:rPr lang="en-US" dirty="0"/>
              <a:t>terrorism</a:t>
            </a:r>
          </a:p>
          <a:p>
            <a:pPr lvl="1"/>
            <a:r>
              <a:rPr lang="en-US" dirty="0"/>
              <a:t>nanotechnology</a:t>
            </a:r>
          </a:p>
          <a:p>
            <a:pPr lvl="1"/>
            <a:r>
              <a:rPr lang="en-US" dirty="0"/>
              <a:t>reserves</a:t>
            </a:r>
          </a:p>
          <a:p>
            <a:pPr lvl="1"/>
            <a:r>
              <a:rPr lang="en-US" dirty="0"/>
              <a:t>biomass</a:t>
            </a:r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09278">
            <a:off x="3101966" y="2003351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Picture 5" descr="Mt_scott_lawton_o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706012">
            <a:off x="848954" y="664595"/>
            <a:ext cx="2413067" cy="158458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4578" name="Picture 2" descr="http://upload.wikimedia.org/wikipedia/commons/thumb/1/11/2008_OK_Proof.png/239px-2008_OK_Proo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11491">
            <a:off x="7066077" y="664110"/>
            <a:ext cx="1676400" cy="168341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4580" name="Picture 4" descr="http://upload.wikimedia.org/wikipedia/commons/8/8e/Oklahoma_Sheil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395839">
            <a:off x="413739" y="2878327"/>
            <a:ext cx="2628900" cy="287655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Rectangle 6"/>
          <p:cNvSpPr/>
          <p:nvPr/>
        </p:nvSpPr>
        <p:spPr>
          <a:xfrm>
            <a:off x="3191933" y="4114800"/>
            <a:ext cx="5113867" cy="1371600"/>
          </a:xfrm>
          <a:prstGeom prst="rect">
            <a:avLst/>
          </a:prstGeom>
          <a:solidFill>
            <a:srgbClr val="10253F">
              <a:alpha val="81961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00400" y="4114800"/>
            <a:ext cx="502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8D5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1: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 action="ppaction://hlinksldjump"/>
              </a:rPr>
              <a:t>The 1980s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>
                <a:solidFill>
                  <a:srgbClr val="F8D5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2: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 action="ppaction://hlinksldjump"/>
              </a:rPr>
              <a:t>The 1990s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>
                <a:solidFill>
                  <a:srgbClr val="F8D5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3: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rgbClr val="D9D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0" action="ppaction://hlinksldjump"/>
              </a:rPr>
              <a:t>Contemporary Oklahoma </a:t>
            </a:r>
          </a:p>
          <a:p>
            <a:r>
              <a:rPr lang="en-US" sz="2000" b="1" dirty="0">
                <a:solidFill>
                  <a:srgbClr val="F8D5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4: </a:t>
            </a:r>
            <a:r>
              <a:rPr lang="en-US" sz="2000" b="1" dirty="0">
                <a:solidFill>
                  <a:srgbClr val="D9D9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1" action="ppaction://hlinksldjump"/>
              </a:rPr>
              <a:t>Oklahoma’s People</a:t>
            </a:r>
            <a:endParaRPr lang="en-US" sz="2000" b="1" dirty="0">
              <a:solidFill>
                <a:srgbClr val="D9D9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82" name="Picture 6" descr="C:\Documents and Settings\Emmett\Local Settings\Temporary Internet Files\Content.IE5\NHHB81Q8\MP900385624[1]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0820166">
            <a:off x="4411406" y="-236955"/>
            <a:ext cx="1524000" cy="21336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The War on Terrorism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914400"/>
            <a:ext cx="8458200" cy="52117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September 11, 2001 (9/11): Attacks by terrorists were made on the World Trade Center and the Pentagon using hijacked jets. 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Another jet was hijacked but crashed in Pennsylvania due to passengers’ efforts.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al-Qaida: An Islamic terrorist group led by Osama bin Laden was found to be responsible.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October 2001: The U.S. led United Nations troops into Afghanistan in pursuit of the terrorists (Operation Enduring Freedom).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General Tommy R. Franks led this attack and the 2003 invasion of Iraq.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Economy: Technology and Research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4906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Oklahoma’s economy is more diverse than in the last century.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The Oklahoma Center for the Advancement of Science and Technology works to advance technology use, research, and development in the state.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The Oklahoma Medical Research Foundation is known for excellent research and development.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Nanotechnology research occurs at the state’s universities.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Economy: Education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dirty="0"/>
              <a:t>Janet Barresi was the second woman and first Republican as state superintendent (2011). </a:t>
            </a:r>
          </a:p>
          <a:p>
            <a:r>
              <a:rPr lang="en-US" dirty="0"/>
              <a:t>The state adopted the Common Core State Standards. </a:t>
            </a:r>
          </a:p>
          <a:p>
            <a:r>
              <a:rPr lang="en-US" dirty="0"/>
              <a:t>There were many technological changes in schools. </a:t>
            </a:r>
          </a:p>
          <a:p>
            <a:r>
              <a:rPr lang="en-US" dirty="0"/>
              <a:t>The incorporation of more music was included for students in schools.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Economy: Military Might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762000"/>
            <a:ext cx="8382000" cy="5791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Fort Sill: U.S. Army Field Artillery School, air defense artillery, and armored division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Other bases: Tinker Air Force Base, Vance Air Force Base, Altus Air Force Base, and McAlester Army Ammunition Plant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Tinker is the largest OK employer.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The Oklahoma National Guard has 97 armories.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The aviation business is important to support military and civilian aircraft. 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The 99s Museum of Women Pilots is at Will Rogers World Airport.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Efforts are underway to develop a spaceport in western Oklahoma.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Economy: Energy &amp; Agriculture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49831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New technology allowed access to deeper mineral deposits.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Oil, gas, and coal reserves are still abundant.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Pipelines deliver oil to refineries in Oklahoma and Texas.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Wind power and solar energy are emerging energy sources.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Biomass is energy from plant material and animal waste.</a:t>
            </a:r>
          </a:p>
          <a:p>
            <a:r>
              <a:rPr lang="en-US" dirty="0">
                <a:solidFill>
                  <a:srgbClr val="080808"/>
                </a:solidFill>
              </a:rPr>
              <a:t>Cattle and wheat continue as top farm products.</a:t>
            </a:r>
          </a:p>
          <a:p>
            <a:r>
              <a:rPr lang="en-US" dirty="0">
                <a:solidFill>
                  <a:srgbClr val="080808"/>
                </a:solidFill>
              </a:rPr>
              <a:t>Large corporate farms are replacing family farms.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08080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Economy: The Elements in 2011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0593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Twenty-one inches of snow fell during the winter in the northeast.</a:t>
            </a:r>
          </a:p>
          <a:p>
            <a:r>
              <a:rPr lang="en-US" dirty="0"/>
              <a:t>A blizzard hit the Oklahoma Panhandle. </a:t>
            </a:r>
          </a:p>
          <a:p>
            <a:r>
              <a:rPr lang="en-US" dirty="0"/>
              <a:t>Drought shattered records and wildfires consumed land. </a:t>
            </a:r>
          </a:p>
          <a:p>
            <a:r>
              <a:rPr lang="en-US" dirty="0"/>
              <a:t>The hottest summer of any state since records began in 1895 with 118 tornadoes. There were ten twisters in November. </a:t>
            </a:r>
          </a:p>
          <a:p>
            <a:r>
              <a:rPr lang="en-US" dirty="0"/>
              <a:t>A 5.6 magnitude earthquake was felt on November 5.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Economy: Centennial Celebration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906963"/>
          </a:xfrm>
        </p:spPr>
        <p:txBody>
          <a:bodyPr>
            <a:normAutofit/>
          </a:bodyPr>
          <a:lstStyle/>
          <a:p>
            <a:r>
              <a:rPr lang="en-US" dirty="0"/>
              <a:t>The state celebrated 100 years of statehood on November 16, 2007.</a:t>
            </a:r>
          </a:p>
          <a:p>
            <a:r>
              <a:rPr lang="en-US" dirty="0"/>
              <a:t>Hundreds of events and projects were planned and enjoyed. </a:t>
            </a:r>
          </a:p>
          <a:p>
            <a:r>
              <a:rPr lang="en-US" dirty="0"/>
              <a:t>Schools, organizations, towns, and cities joined in to recognize and celebrate. </a:t>
            </a:r>
          </a:p>
          <a:p>
            <a:r>
              <a:rPr lang="en-US" dirty="0"/>
              <a:t>Parades were held along with a huge gathering of Oklahoma talent!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67400" y="6488668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dirty="0">
                <a:hlinkClick r:id="rId3" action="ppaction://hlinksldjump"/>
              </a:rPr>
              <a:t>Return to Main Menu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4: Oklahoma’s People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 Question:</a:t>
            </a:r>
          </a:p>
          <a:p>
            <a:pPr lvl="1"/>
            <a:r>
              <a:rPr lang="en-US" dirty="0">
                <a:solidFill>
                  <a:srgbClr val="080808"/>
                </a:solidFill>
              </a:rPr>
              <a:t>How are people making a positive difference in the state of Oklahoma?</a:t>
            </a:r>
            <a:endParaRPr lang="en-US" dirty="0"/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American Indians Today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54102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80808"/>
                </a:solidFill>
              </a:rPr>
              <a:t>1987: Cherokee Wilma </a:t>
            </a:r>
            <a:r>
              <a:rPr lang="en-US" dirty="0" err="1">
                <a:solidFill>
                  <a:srgbClr val="080808"/>
                </a:solidFill>
              </a:rPr>
              <a:t>Mankiller</a:t>
            </a:r>
            <a:r>
              <a:rPr lang="en-US" dirty="0">
                <a:solidFill>
                  <a:srgbClr val="080808"/>
                </a:solidFill>
              </a:rPr>
              <a:t> was the first woman elected leader of the large Cherokee Nation.</a:t>
            </a:r>
          </a:p>
          <a:p>
            <a:r>
              <a:rPr lang="en-US" dirty="0">
                <a:solidFill>
                  <a:srgbClr val="080808"/>
                </a:solidFill>
              </a:rPr>
              <a:t>2006: The Cheyenne-Arapaho wrote a new constitution adding a fourth branch of government: the Tribal Council.</a:t>
            </a:r>
          </a:p>
          <a:p>
            <a:r>
              <a:rPr lang="en-US" dirty="0">
                <a:solidFill>
                  <a:srgbClr val="080808"/>
                </a:solidFill>
              </a:rPr>
              <a:t>Many tribes added gaming casinos to generate revenue.</a:t>
            </a:r>
          </a:p>
          <a:p>
            <a:r>
              <a:rPr lang="en-US" dirty="0">
                <a:solidFill>
                  <a:srgbClr val="080808"/>
                </a:solidFill>
              </a:rPr>
              <a:t>Living history experiences can be found at Indian City, USA and Tahlequah’s </a:t>
            </a:r>
            <a:r>
              <a:rPr lang="en-US" dirty="0" err="1">
                <a:solidFill>
                  <a:srgbClr val="080808"/>
                </a:solidFill>
              </a:rPr>
              <a:t>Tsa</a:t>
            </a:r>
            <a:r>
              <a:rPr lang="en-US" dirty="0">
                <a:solidFill>
                  <a:srgbClr val="080808"/>
                </a:solidFill>
              </a:rPr>
              <a:t>-La-</a:t>
            </a:r>
            <a:r>
              <a:rPr lang="en-US" dirty="0" err="1">
                <a:solidFill>
                  <a:srgbClr val="080808"/>
                </a:solidFill>
              </a:rPr>
              <a:t>Gi</a:t>
            </a:r>
            <a:r>
              <a:rPr lang="en-US" dirty="0">
                <a:solidFill>
                  <a:srgbClr val="080808"/>
                </a:solidFill>
              </a:rPr>
              <a:t> Ancient Village.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Oklahoma Talent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8307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80808"/>
                </a:solidFill>
              </a:rPr>
              <a:t>There are many musically talented Oklahomans in this century.</a:t>
            </a:r>
          </a:p>
          <a:p>
            <a:r>
              <a:rPr lang="en-US" dirty="0">
                <a:solidFill>
                  <a:srgbClr val="080808"/>
                </a:solidFill>
              </a:rPr>
              <a:t>Five Oklahoma women have won Miss America.</a:t>
            </a:r>
          </a:p>
          <a:p>
            <a:r>
              <a:rPr lang="en-US" dirty="0">
                <a:solidFill>
                  <a:srgbClr val="080808"/>
                </a:solidFill>
              </a:rPr>
              <a:t>Paul Moore is a sculptor of the Land Run Monument in Oklahoma City.</a:t>
            </a:r>
          </a:p>
          <a:p>
            <a:r>
              <a:rPr lang="en-US" dirty="0">
                <a:solidFill>
                  <a:srgbClr val="080808"/>
                </a:solidFill>
              </a:rPr>
              <a:t>Many actors, authors, and artists have come from the state.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1: The 1980s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 Question:</a:t>
            </a:r>
          </a:p>
          <a:p>
            <a:pPr lvl="1"/>
            <a:r>
              <a:rPr lang="en-US" dirty="0"/>
              <a:t>How did the economy of Oklahoma affect people’s lives in the 1980s?</a:t>
            </a:r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Helping Others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4983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80808"/>
                </a:solidFill>
              </a:rPr>
              <a:t>Oklahoma State University has received millions in cash donations to help expand programs for college students. </a:t>
            </a:r>
          </a:p>
          <a:p>
            <a:r>
              <a:rPr lang="en-US" dirty="0">
                <a:solidFill>
                  <a:srgbClr val="080808"/>
                </a:solidFill>
                <a:hlinkClick r:id="rId3"/>
              </a:rPr>
              <a:t>The </a:t>
            </a:r>
            <a:r>
              <a:rPr lang="en-US" dirty="0" err="1">
                <a:solidFill>
                  <a:srgbClr val="080808"/>
                </a:solidFill>
                <a:hlinkClick r:id="rId3"/>
              </a:rPr>
              <a:t>Weitzenhoffer</a:t>
            </a:r>
            <a:r>
              <a:rPr lang="en-US" dirty="0">
                <a:solidFill>
                  <a:srgbClr val="080808"/>
                </a:solidFill>
                <a:hlinkClick r:id="rId3"/>
              </a:rPr>
              <a:t> art collection</a:t>
            </a:r>
            <a:r>
              <a:rPr lang="en-US" dirty="0">
                <a:solidFill>
                  <a:srgbClr val="080808"/>
                </a:solidFill>
              </a:rPr>
              <a:t> was another gift to the school.</a:t>
            </a:r>
          </a:p>
          <a:p>
            <a:r>
              <a:rPr lang="en-US" dirty="0">
                <a:solidFill>
                  <a:srgbClr val="080808"/>
                </a:solidFill>
              </a:rPr>
              <a:t>Fern Holland is known for work in women’s rights issues.</a:t>
            </a:r>
          </a:p>
          <a:p>
            <a:r>
              <a:rPr lang="en-US" dirty="0">
                <a:solidFill>
                  <a:srgbClr val="080808"/>
                </a:solidFill>
              </a:rPr>
              <a:t>Oklahomans have a history of helping each other, helping others, and moving forward.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7400" y="6488668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dirty="0">
                <a:hlinkClick r:id="rId4" action="ppaction://hlinksldjump"/>
              </a:rPr>
              <a:t>Return to Main Menu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6576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Image Credits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Slide 1: Daniel Mayer on Wikimedia Commons; Slide 2: Public Domain; Slide 6: </a:t>
            </a:r>
            <a:r>
              <a:rPr lang="en-US" sz="1200" dirty="0" err="1">
                <a:solidFill>
                  <a:schemeClr val="bg1"/>
                </a:solidFill>
              </a:rPr>
              <a:t>Urbannative</a:t>
            </a:r>
            <a:r>
              <a:rPr lang="en-US" sz="1200" dirty="0">
                <a:solidFill>
                  <a:schemeClr val="bg1"/>
                </a:solidFill>
              </a:rPr>
              <a:t> on Wikimedia Commons; Image Credits Slide: Thomas Jones on Wikimedia Commons; all others public domain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Section 1: The 1980s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terms do I need to know? </a:t>
            </a:r>
          </a:p>
          <a:p>
            <a:pPr lvl="1"/>
            <a:r>
              <a:rPr lang="en-US" dirty="0"/>
              <a:t>kickback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Oklahomans in the Reagan Administration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err="1">
                <a:solidFill>
                  <a:srgbClr val="080808"/>
                </a:solidFill>
              </a:rPr>
              <a:t>Jeane</a:t>
            </a:r>
            <a:r>
              <a:rPr lang="en-US" dirty="0">
                <a:solidFill>
                  <a:srgbClr val="080808"/>
                </a:solidFill>
              </a:rPr>
              <a:t> Kirkpatrick was foreign policy advisor to President Ronald Reagan.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Also of Oklahoma was William J. Crowe, Jr.: (1980) commander-in-chief of Allied Forces in Southern Europe; (1983) in charge of U.S. Pacific Command; (1985) Chairman of Joint Chiefs of Staff; Ambassador to the United Kingdom in the 1990s.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19600" cy="4648200"/>
          </a:xfrm>
        </p:spPr>
        <p:txBody>
          <a:bodyPr>
            <a:normAutofit/>
          </a:bodyPr>
          <a:lstStyle/>
          <a:p>
            <a:r>
              <a:rPr lang="en-US" dirty="0"/>
              <a:t>In the 1980s, the state had a flourishing oil business.</a:t>
            </a:r>
          </a:p>
          <a:p>
            <a:r>
              <a:rPr lang="en-US" dirty="0"/>
              <a:t>There was also investigation of county commissioners and approval of pari-mutuel betting at horse racetracks. 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154344"/>
            <a:ext cx="3059070" cy="4083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843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Oklahoma in the 1980s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10200" y="5556913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Skyscrapers such as Oklahoma Tower changed the skyline of Oklahoma City in the 1980s.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Oklahoma in the 1980s: Politics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1978: George Nigh elected governor; David Boren elected to U.S. Senate.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80808"/>
                </a:solidFill>
              </a:rPr>
              <a:t>1982: “County Commissioner Scandal” – 280 vendors and commissioners were convicted of fraud for taking bribes from companies to make sure the county did business with that company.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Oklahoma in the 1980s: Economy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906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Early 1980s: The economic decline because of a downturn in oil industry resulted in increased unemployment and bankruptcies. 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State revenues fell causing budget problems.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Tougher environmental regulations caused some oil refineries to close.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In 1983, pari-mutuel betting was approved. It was hoped that betting on horse racing would bring revenue to the state.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Oklahoma in the 1980s: Small Town Oklahoma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As the number of jobs reduced, many small businesses closed; many moved to new cities to find jobs.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</a:rPr>
              <a:t>The Main Street Program of the National Trust for Historic Preservation brought money into some towns for needed renovation projects.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80808"/>
                </a:solidFill>
                <a:hlinkClick r:id="rId3"/>
              </a:rPr>
              <a:t>Duncan</a:t>
            </a:r>
            <a:r>
              <a:rPr lang="en-US" dirty="0">
                <a:solidFill>
                  <a:srgbClr val="080808"/>
                </a:solidFill>
              </a:rPr>
              <a:t> was the first Oklahoma town to get Main Street Program funds.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3922</TotalTime>
  <Words>1638</Words>
  <Application>Microsoft Macintosh PowerPoint</Application>
  <PresentationFormat>On-screen Show (4:3)</PresentationFormat>
  <Paragraphs>185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Berlin Sans FB</vt:lpstr>
      <vt:lpstr>Calibri</vt:lpstr>
      <vt:lpstr>Wingdings</vt:lpstr>
      <vt:lpstr>Office Theme</vt:lpstr>
      <vt:lpstr>PowerPoint Presentation</vt:lpstr>
      <vt:lpstr>PowerPoint Presentation</vt:lpstr>
      <vt:lpstr>Section 1: The 1980s</vt:lpstr>
      <vt:lpstr>Section 1: The 1980s</vt:lpstr>
      <vt:lpstr>Oklahomans in the Reagan Administration</vt:lpstr>
      <vt:lpstr>Oklahoma in the 1980s</vt:lpstr>
      <vt:lpstr>Oklahoma in the 1980s: Politics</vt:lpstr>
      <vt:lpstr>Oklahoma in the 1980s: Economy</vt:lpstr>
      <vt:lpstr>Oklahoma in the 1980s: Small Town Oklahoma</vt:lpstr>
      <vt:lpstr>Oklahoma in the 1980s: Oklahoma’s Diamond Jubilee</vt:lpstr>
      <vt:lpstr>Section 2: The 1990s</vt:lpstr>
      <vt:lpstr>Section 2: The 1990s</vt:lpstr>
      <vt:lpstr>Introduction</vt:lpstr>
      <vt:lpstr>Education Reforms</vt:lpstr>
      <vt:lpstr>MAPS</vt:lpstr>
      <vt:lpstr>Domestic Terrorism</vt:lpstr>
      <vt:lpstr>Dangerous Weather</vt:lpstr>
      <vt:lpstr>Section 3: Contemporary Oklahoma</vt:lpstr>
      <vt:lpstr>Section 3: Contemporary Oklahoma</vt:lpstr>
      <vt:lpstr>The War on Terrorism</vt:lpstr>
      <vt:lpstr>Economy: Technology and Research</vt:lpstr>
      <vt:lpstr>Economy: Education</vt:lpstr>
      <vt:lpstr>Economy: Military Might</vt:lpstr>
      <vt:lpstr>Economy: Energy &amp; Agriculture</vt:lpstr>
      <vt:lpstr>Economy: The Elements in 2011</vt:lpstr>
      <vt:lpstr>Economy: Centennial Celebration</vt:lpstr>
      <vt:lpstr>Section 4: Oklahoma’s People</vt:lpstr>
      <vt:lpstr>American Indians Today</vt:lpstr>
      <vt:lpstr>Oklahoma Talent</vt:lpstr>
      <vt:lpstr>Helping Others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Oklahoma: Land of Opportunity</dc:title>
  <dc:subject>©2013 Clairmont Press</dc:subject>
  <dc:creator>Emmett R. Mullins, Ed.D.</dc:creator>
  <dc:description>Study presentation to accompany student textbook.</dc:description>
  <cp:lastModifiedBy>marionl clairmontpress.com</cp:lastModifiedBy>
  <cp:revision>444</cp:revision>
  <dcterms:created xsi:type="dcterms:W3CDTF">2010-06-02T19:20:05Z</dcterms:created>
  <dcterms:modified xsi:type="dcterms:W3CDTF">2019-08-27T17:30:02Z</dcterms:modified>
</cp:coreProperties>
</file>