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25"/>
  </p:notesMasterIdLst>
  <p:handoutMasterIdLst>
    <p:handoutMasterId r:id="rId26"/>
  </p:handoutMasterIdLst>
  <p:sldIdLst>
    <p:sldId id="259" r:id="rId2"/>
    <p:sldId id="260" r:id="rId3"/>
    <p:sldId id="258" r:id="rId4"/>
    <p:sldId id="268" r:id="rId5"/>
    <p:sldId id="322" r:id="rId6"/>
    <p:sldId id="321" r:id="rId7"/>
    <p:sldId id="319" r:id="rId8"/>
    <p:sldId id="318" r:id="rId9"/>
    <p:sldId id="336" r:id="rId10"/>
    <p:sldId id="335" r:id="rId11"/>
    <p:sldId id="347" r:id="rId12"/>
    <p:sldId id="338" r:id="rId13"/>
    <p:sldId id="337" r:id="rId14"/>
    <p:sldId id="348" r:id="rId15"/>
    <p:sldId id="349" r:id="rId16"/>
    <p:sldId id="270" r:id="rId17"/>
    <p:sldId id="350" r:id="rId18"/>
    <p:sldId id="327" r:id="rId19"/>
    <p:sldId id="326" r:id="rId20"/>
    <p:sldId id="325" r:id="rId21"/>
    <p:sldId id="340" r:id="rId22"/>
    <p:sldId id="339" r:id="rId23"/>
    <p:sldId id="31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91" autoAdjust="0"/>
    <p:restoredTop sz="88980" autoAdjust="0"/>
  </p:normalViewPr>
  <p:slideViewPr>
    <p:cSldViewPr>
      <p:cViewPr varScale="1">
        <p:scale>
          <a:sx n="113" d="100"/>
          <a:sy n="113" d="100"/>
        </p:scale>
        <p:origin x="178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8/27/19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36683277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8/27/19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218463400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BA35DE-C53D-464B-87B2-9C182F7C043A}" type="datetime1">
              <a:rPr lang="en-US" smtClean="0"/>
              <a:pPr/>
              <a:t>8/27/19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1026" name="Picture 2" descr="C:\Documents and Settings\Emmett\Local Settings\Temporary Internet Files\Content.IE5\VJSO3138\MP900362789[1].jpg"/>
          <p:cNvPicPr>
            <a:picLocks noChangeAspect="1" noChangeArrowheads="1"/>
          </p:cNvPicPr>
          <p:nvPr userDrawn="1"/>
        </p:nvPicPr>
        <p:blipFill>
          <a:blip r:embed="rId2" cstate="print"/>
          <a:srcRect/>
          <a:stretch>
            <a:fillRect/>
          </a:stretch>
        </p:blipFill>
        <p:spPr bwMode="auto">
          <a:xfrm rot="20310921">
            <a:off x="271861" y="6175230"/>
            <a:ext cx="495300" cy="330200"/>
          </a:xfrm>
          <a:prstGeom prst="rect">
            <a:avLst/>
          </a:prstGeom>
          <a:no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C3BC316-8B67-4C24-8B37-CF997F8807BD}" type="datetime1">
              <a:rPr lang="en-US" smtClean="0"/>
              <a:pPr/>
              <a:t>8/27/19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a:p>
        </p:txBody>
      </p:sp>
      <p:pic>
        <p:nvPicPr>
          <p:cNvPr id="7" name="Picture 2" descr="C:\Documents and Settings\Emmett\Local Settings\Temporary Internet Files\Content.IE5\VJSO3138\MP900362789[1].jpg"/>
          <p:cNvPicPr>
            <a:picLocks noChangeAspect="1" noChangeArrowheads="1"/>
          </p:cNvPicPr>
          <p:nvPr userDrawn="1"/>
        </p:nvPicPr>
        <p:blipFill>
          <a:blip r:embed="rId2" cstate="print"/>
          <a:srcRect/>
          <a:stretch>
            <a:fillRect/>
          </a:stretch>
        </p:blipFill>
        <p:spPr bwMode="auto">
          <a:xfrm rot="20310921">
            <a:off x="271861" y="6175230"/>
            <a:ext cx="495300" cy="330200"/>
          </a:xfrm>
          <a:prstGeom prst="rect">
            <a:avLst/>
          </a:prstGeom>
          <a:no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B98E69-793B-4CF3-8D70-00DA8A1D08E0}" type="datetime1">
              <a:rPr lang="en-US" smtClean="0"/>
              <a:pPr/>
              <a:t>8/27/19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pic>
        <p:nvPicPr>
          <p:cNvPr id="8" name="Picture 2" descr="C:\Documents and Settings\Emmett\Local Settings\Temporary Internet Files\Content.IE5\VJSO3138\MP900362789[1].jpg"/>
          <p:cNvPicPr>
            <a:picLocks noChangeAspect="1" noChangeArrowheads="1"/>
          </p:cNvPicPr>
          <p:nvPr userDrawn="1"/>
        </p:nvPicPr>
        <p:blipFill>
          <a:blip r:embed="rId2" cstate="print"/>
          <a:srcRect/>
          <a:stretch>
            <a:fillRect/>
          </a:stretch>
        </p:blipFill>
        <p:spPr bwMode="auto">
          <a:xfrm rot="20310921">
            <a:off x="271861" y="6175230"/>
            <a:ext cx="495300" cy="330200"/>
          </a:xfrm>
          <a:prstGeom prst="rect">
            <a:avLst/>
          </a:prstGeom>
          <a:no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640951-C29D-4786-935A-1F568872D7DC}" type="datetime1">
              <a:rPr lang="en-US" smtClean="0"/>
              <a:pPr/>
              <a:t>8/27/19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a:p>
        </p:txBody>
      </p:sp>
      <p:pic>
        <p:nvPicPr>
          <p:cNvPr id="10" name="Picture 2" descr="C:\Documents and Settings\Emmett\Local Settings\Temporary Internet Files\Content.IE5\VJSO3138\MP900362789[1].jpg"/>
          <p:cNvPicPr>
            <a:picLocks noChangeAspect="1" noChangeArrowheads="1"/>
          </p:cNvPicPr>
          <p:nvPr userDrawn="1"/>
        </p:nvPicPr>
        <p:blipFill>
          <a:blip r:embed="rId2" cstate="print"/>
          <a:srcRect/>
          <a:stretch>
            <a:fillRect/>
          </a:stretch>
        </p:blipFill>
        <p:spPr bwMode="auto">
          <a:xfrm rot="20310921">
            <a:off x="271861" y="6175230"/>
            <a:ext cx="495300" cy="330200"/>
          </a:xfrm>
          <a:prstGeom prst="rect">
            <a:avLst/>
          </a:prstGeom>
          <a:no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8/27/19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a:p>
        </p:txBody>
      </p:sp>
      <p:pic>
        <p:nvPicPr>
          <p:cNvPr id="5" name="Picture 2" descr="C:\Documents and Settings\Emmett\Local Settings\Temporary Internet Files\Content.IE5\VJSO3138\MP900362789[1].jpg"/>
          <p:cNvPicPr>
            <a:picLocks noChangeAspect="1" noChangeArrowheads="1"/>
          </p:cNvPicPr>
          <p:nvPr userDrawn="1"/>
        </p:nvPicPr>
        <p:blipFill>
          <a:blip r:embed="rId2" cstate="print"/>
          <a:srcRect/>
          <a:stretch>
            <a:fillRect/>
          </a:stretch>
        </p:blipFill>
        <p:spPr bwMode="auto">
          <a:xfrm rot="20310921">
            <a:off x="271861" y="6175230"/>
            <a:ext cx="495300" cy="330200"/>
          </a:xfrm>
          <a:prstGeom prst="rect">
            <a:avLst/>
          </a:prstGeom>
          <a:no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8/27/19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userDrawn="1"/>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spd="med">
    <p:wipe dir="r"/>
  </p:transition>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oklegislature.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www.oscn.net/oscn/schome/start.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igital-topo-maps.com/county-map/oklahoma.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image" Target="../media/image6.png"/><Relationship Id="rId9" Type="http://schemas.openxmlformats.org/officeDocument/2006/relationships/slide" Target="slide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klegislature.gov/ok_constitution.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vernor.state.ok.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pic>
        <p:nvPicPr>
          <p:cNvPr id="25602" name="Picture 2" descr="File:Seal of Oklahoma.svg"/>
          <p:cNvPicPr>
            <a:picLocks noChangeAspect="1" noChangeArrowheads="1"/>
          </p:cNvPicPr>
          <p:nvPr/>
        </p:nvPicPr>
        <p:blipFill>
          <a:blip r:embed="rId4" cstate="print"/>
          <a:srcRect/>
          <a:stretch>
            <a:fillRect/>
          </a:stretch>
        </p:blipFill>
        <p:spPr bwMode="auto">
          <a:xfrm rot="576296">
            <a:off x="7006990" y="151541"/>
            <a:ext cx="1984265" cy="1997605"/>
          </a:xfrm>
          <a:prstGeom prst="rect">
            <a:avLst/>
          </a:prstGeom>
          <a:noFill/>
          <a:effectLst>
            <a:glow rad="228600">
              <a:schemeClr val="accent3">
                <a:satMod val="175000"/>
                <a:alpha val="40000"/>
              </a:schemeClr>
            </a:glow>
          </a:effectLst>
        </p:spPr>
      </p:pic>
      <p:sp>
        <p:nvSpPr>
          <p:cNvPr id="4" name="TextBox 3"/>
          <p:cNvSpPr txBox="1"/>
          <p:nvPr/>
        </p:nvSpPr>
        <p:spPr>
          <a:xfrm>
            <a:off x="1066800" y="4495800"/>
            <a:ext cx="7543800"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200" b="1" dirty="0">
                <a:ln w="17780" cmpd="sng">
                  <a:noFill/>
                  <a:prstDash val="solid"/>
                  <a:miter lim="800000"/>
                </a:ln>
                <a:solidFill>
                  <a:srgbClr val="F8D506"/>
                </a:solidFill>
                <a:effectLst>
                  <a:outerShdw blurRad="55000" dist="50800" dir="5400000" algn="tl">
                    <a:srgbClr val="000000">
                      <a:alpha val="33000"/>
                    </a:srgbClr>
                  </a:outerShdw>
                </a:effectLst>
              </a:rPr>
              <a:t>Chapter 19:</a:t>
            </a:r>
          </a:p>
          <a:p>
            <a:pPr algn="r"/>
            <a:r>
              <a:rPr lang="en-US" sz="3200" b="1" dirty="0">
                <a:ln w="17780" cmpd="sng">
                  <a:noFill/>
                  <a:prstDash val="solid"/>
                  <a:miter lim="800000"/>
                </a:ln>
                <a:solidFill>
                  <a:srgbClr val="F8D506"/>
                </a:solidFill>
                <a:effectLst>
                  <a:outerShdw blurRad="55000" dist="50800" dir="5400000" algn="tl">
                    <a:srgbClr val="000000">
                      <a:alpha val="33000"/>
                    </a:srgbClr>
                  </a:outerShdw>
                </a:effectLst>
              </a:rPr>
              <a:t>Oklahoma Government</a:t>
            </a:r>
          </a:p>
          <a:p>
            <a:pPr algn="r"/>
            <a:r>
              <a:rPr lang="en-US" sz="3200" b="1" dirty="0">
                <a:ln w="17780" cmpd="sng">
                  <a:noFill/>
                  <a:prstDash val="solid"/>
                  <a:miter lim="800000"/>
                </a:ln>
                <a:solidFill>
                  <a:srgbClr val="F8D506"/>
                </a:solidFill>
                <a:effectLst>
                  <a:outerShdw blurRad="55000" dist="50800" dir="5400000" algn="tl">
                    <a:srgbClr val="000000">
                      <a:alpha val="33000"/>
                    </a:srgbClr>
                  </a:outerShdw>
                </a:effectLst>
              </a:rPr>
              <a:t>STUDY PRESENTATION</a:t>
            </a: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dirty="0">
                <a:solidFill>
                  <a:srgbClr val="D9D9D9"/>
                </a:solidFill>
                <a:effectLst>
                  <a:outerShdw blurRad="38100" dist="38100" dir="2700000" algn="tl">
                    <a:srgbClr val="C0C0C0"/>
                  </a:outerShdw>
                </a:effectLst>
                <a:latin typeface="Arial" charset="0"/>
              </a:rPr>
              <a:t>© 2020 Clairmont Press</a:t>
            </a:r>
          </a:p>
        </p:txBody>
      </p:sp>
      <p:sp>
        <p:nvSpPr>
          <p:cNvPr id="8" name="Rectangle 7"/>
          <p:cNvSpPr/>
          <p:nvPr/>
        </p:nvSpPr>
        <p:spPr>
          <a:xfrm>
            <a:off x="609600" y="762000"/>
            <a:ext cx="7239000" cy="3416320"/>
          </a:xfrm>
          <a:prstGeom prst="rect">
            <a:avLst/>
          </a:prstGeom>
          <a:noFill/>
          <a:effectLst>
            <a:glow rad="228600">
              <a:schemeClr val="accent3">
                <a:satMod val="175000"/>
                <a:alpha val="40000"/>
              </a:schemeClr>
            </a:glow>
          </a:effectLst>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cap="none" spc="0" dirty="0">
                <a:ln w="12700">
                  <a:solidFill>
                    <a:schemeClr val="bg1"/>
                  </a:solidFill>
                </a:ln>
                <a:solidFill>
                  <a:srgbClr val="A20000"/>
                </a:solidFill>
                <a:effectLst>
                  <a:glow rad="101600">
                    <a:schemeClr val="bg1">
                      <a:alpha val="60000"/>
                    </a:schemeClr>
                  </a:glow>
                  <a:outerShdw blurRad="50800" dist="38100" dir="8100000" algn="tr" rotWithShape="0">
                    <a:prstClr val="black">
                      <a:alpha val="40000"/>
                    </a:prstClr>
                  </a:outerShdw>
                </a:effectLst>
                <a:latin typeface="Berlin Sans FB" pitchFamily="34" charset="0"/>
              </a:rPr>
              <a:t>OKLAHOMA:</a:t>
            </a:r>
          </a:p>
          <a:p>
            <a:pPr algn="ctr"/>
            <a:r>
              <a:rPr lang="en-US" sz="7200" b="1" dirty="0">
                <a:ln w="12700">
                  <a:solidFill>
                    <a:schemeClr val="bg1"/>
                  </a:solidFill>
                </a:ln>
                <a:solidFill>
                  <a:srgbClr val="A20000"/>
                </a:solidFill>
                <a:effectLst>
                  <a:glow rad="101600">
                    <a:schemeClr val="bg1">
                      <a:alpha val="60000"/>
                    </a:schemeClr>
                  </a:glow>
                  <a:outerShdw blurRad="50800" dist="38100" dir="8100000" algn="tr" rotWithShape="0">
                    <a:prstClr val="black">
                      <a:alpha val="40000"/>
                    </a:prstClr>
                  </a:outerShdw>
                </a:effectLst>
                <a:latin typeface="Berlin Sans FB" pitchFamily="34" charset="0"/>
              </a:rPr>
              <a:t>Our History Our Home</a:t>
            </a:r>
            <a:endParaRPr lang="en-US" sz="7200" b="1" cap="none" spc="0" dirty="0">
              <a:ln w="12700">
                <a:solidFill>
                  <a:schemeClr val="bg1"/>
                </a:solidFill>
              </a:ln>
              <a:solidFill>
                <a:srgbClr val="A20000"/>
              </a:solidFill>
              <a:effectLst>
                <a:glow rad="101600">
                  <a:schemeClr val="bg1">
                    <a:alpha val="60000"/>
                  </a:schemeClr>
                </a:glow>
                <a:outerShdw blurRad="50800" dist="38100" dir="8100000" algn="tr" rotWithShape="0">
                  <a:prstClr val="black">
                    <a:alpha val="40000"/>
                  </a:prstClr>
                </a:outerShdw>
              </a:effectLst>
              <a:latin typeface="Berlin Sans FB"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0" presetClass="entr" presetSubtype="0" fill="hold" nodeType="after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fade">
                                      <p:cBhvr>
                                        <p:cTn id="17" dur="800" decel="100000"/>
                                        <p:tgtEl>
                                          <p:spTgt spid="25602"/>
                                        </p:tgtEl>
                                      </p:cBhvr>
                                    </p:animEffect>
                                    <p:anim calcmode="lin" valueType="num">
                                      <p:cBhvr>
                                        <p:cTn id="18" dur="800" decel="100000" fill="hold"/>
                                        <p:tgtEl>
                                          <p:spTgt spid="25602"/>
                                        </p:tgtEl>
                                        <p:attrNameLst>
                                          <p:attrName>style.rotation</p:attrName>
                                        </p:attrNameLst>
                                      </p:cBhvr>
                                      <p:tavLst>
                                        <p:tav tm="0">
                                          <p:val>
                                            <p:fltVal val="-90"/>
                                          </p:val>
                                        </p:tav>
                                        <p:tav tm="100000">
                                          <p:val>
                                            <p:fltVal val="0"/>
                                          </p:val>
                                        </p:tav>
                                      </p:tavLst>
                                    </p:anim>
                                    <p:anim calcmode="lin" valueType="num">
                                      <p:cBhvr>
                                        <p:cTn id="19" dur="800" decel="100000" fill="hold"/>
                                        <p:tgtEl>
                                          <p:spTgt spid="25602"/>
                                        </p:tgtEl>
                                        <p:attrNameLst>
                                          <p:attrName>ppt_x</p:attrName>
                                        </p:attrNameLst>
                                      </p:cBhvr>
                                      <p:tavLst>
                                        <p:tav tm="0">
                                          <p:val>
                                            <p:strVal val="#ppt_x+0.4"/>
                                          </p:val>
                                        </p:tav>
                                        <p:tav tm="100000">
                                          <p:val>
                                            <p:strVal val="#ppt_x-0.05"/>
                                          </p:val>
                                        </p:tav>
                                      </p:tavLst>
                                    </p:anim>
                                    <p:anim calcmode="lin" valueType="num">
                                      <p:cBhvr>
                                        <p:cTn id="20" dur="800" decel="100000" fill="hold"/>
                                        <p:tgtEl>
                                          <p:spTgt spid="2560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560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56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14400"/>
          </a:xfrm>
        </p:spPr>
        <p:txBody>
          <a:bodyPr>
            <a:normAutofit/>
          </a:bodyPr>
          <a:lstStyle/>
          <a:p>
            <a:r>
              <a:rPr lang="en-US" dirty="0">
                <a:solidFill>
                  <a:srgbClr val="080808"/>
                </a:solidFill>
                <a:effectLst>
                  <a:outerShdw blurRad="38100" dist="38100" dir="2700000" algn="tl">
                    <a:srgbClr val="C0C0C0"/>
                  </a:outerShdw>
                </a:effectLst>
              </a:rPr>
              <a:t>Legislative Branch</a:t>
            </a:r>
            <a:endParaRPr lang="en-US" dirty="0"/>
          </a:p>
        </p:txBody>
      </p:sp>
      <p:sp>
        <p:nvSpPr>
          <p:cNvPr id="6" name="Content Placeholder 5"/>
          <p:cNvSpPr>
            <a:spLocks noGrp="1"/>
          </p:cNvSpPr>
          <p:nvPr>
            <p:ph idx="1"/>
          </p:nvPr>
        </p:nvSpPr>
        <p:spPr>
          <a:xfrm>
            <a:off x="304800" y="990600"/>
            <a:ext cx="8458200" cy="5486400"/>
          </a:xfrm>
        </p:spPr>
        <p:txBody>
          <a:bodyPr>
            <a:noAutofit/>
          </a:bodyPr>
          <a:lstStyle/>
          <a:p>
            <a:pPr marL="758952" indent="-758952">
              <a:lnSpc>
                <a:spcPct val="80000"/>
              </a:lnSpc>
              <a:spcBef>
                <a:spcPts val="24"/>
              </a:spcBef>
            </a:pPr>
            <a:r>
              <a:rPr lang="en-US" sz="2600" dirty="0">
                <a:solidFill>
                  <a:srgbClr val="080808"/>
                </a:solidFill>
                <a:latin typeface="Arial" charset="0"/>
              </a:rPr>
              <a:t>The legislative branch is the lawmaking body of the state, composed of the senate and house of representatives.</a:t>
            </a:r>
          </a:p>
          <a:p>
            <a:pPr marL="758952" indent="-758952">
              <a:lnSpc>
                <a:spcPct val="80000"/>
              </a:lnSpc>
              <a:spcBef>
                <a:spcPts val="24"/>
              </a:spcBef>
            </a:pPr>
            <a:r>
              <a:rPr lang="en-US" sz="2600" dirty="0">
                <a:solidFill>
                  <a:srgbClr val="080808"/>
                </a:solidFill>
                <a:latin typeface="Arial" charset="0"/>
              </a:rPr>
              <a:t>Representatives must be 21 years of age, senators 25; they must reside and be eligible to vote in their home districts.</a:t>
            </a:r>
          </a:p>
          <a:p>
            <a:pPr marL="758952" indent="-758952">
              <a:lnSpc>
                <a:spcPct val="80000"/>
              </a:lnSpc>
              <a:spcBef>
                <a:spcPts val="24"/>
              </a:spcBef>
            </a:pPr>
            <a:r>
              <a:rPr lang="en-US" sz="2600" dirty="0">
                <a:solidFill>
                  <a:srgbClr val="080808"/>
                </a:solidFill>
                <a:latin typeface="Arial" charset="0"/>
              </a:rPr>
              <a:t>The legislature meets from February to May, but special sessions may be called by the governor, if needed.</a:t>
            </a:r>
          </a:p>
          <a:p>
            <a:pPr marL="758952" indent="-758952">
              <a:lnSpc>
                <a:spcPct val="80000"/>
              </a:lnSpc>
              <a:spcBef>
                <a:spcPts val="24"/>
              </a:spcBef>
            </a:pPr>
            <a:r>
              <a:rPr lang="en-US" sz="2600" dirty="0">
                <a:solidFill>
                  <a:srgbClr val="080808"/>
                </a:solidFill>
                <a:latin typeface="Arial" charset="0"/>
              </a:rPr>
              <a:t>Representatives serve two-year terms with elections for all every two years; senators serve four years with elections staggered to ensure that only half of senators are up for election at a time.</a:t>
            </a:r>
          </a:p>
          <a:p>
            <a:pPr marL="758952" indent="-758952">
              <a:lnSpc>
                <a:spcPct val="80000"/>
              </a:lnSpc>
              <a:spcBef>
                <a:spcPts val="24"/>
              </a:spcBef>
            </a:pPr>
            <a:r>
              <a:rPr lang="en-US" sz="2600" dirty="0">
                <a:solidFill>
                  <a:srgbClr val="080808"/>
                </a:solidFill>
                <a:latin typeface="Arial" charset="0"/>
              </a:rPr>
              <a:t>The president pro tem is the senate leader; the speaker of the house is the house leader.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10</a:t>
            </a:fld>
            <a:endParaRPr lang="en-US"/>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90600"/>
          </a:xfrm>
        </p:spPr>
        <p:txBody>
          <a:bodyPr>
            <a:normAutofit/>
          </a:bodyPr>
          <a:lstStyle/>
          <a:p>
            <a:r>
              <a:rPr lang="en-US" dirty="0">
                <a:solidFill>
                  <a:srgbClr val="080808"/>
                </a:solidFill>
                <a:effectLst>
                  <a:outerShdw blurRad="38100" dist="38100" dir="2700000" algn="tl">
                    <a:srgbClr val="C0C0C0"/>
                  </a:outerShdw>
                </a:effectLst>
              </a:rPr>
              <a:t>How a Bill Becomes a Law</a:t>
            </a:r>
            <a:endParaRPr lang="en-US" dirty="0"/>
          </a:p>
        </p:txBody>
      </p:sp>
      <p:sp>
        <p:nvSpPr>
          <p:cNvPr id="6" name="Content Placeholder 5"/>
          <p:cNvSpPr>
            <a:spLocks noGrp="1"/>
          </p:cNvSpPr>
          <p:nvPr>
            <p:ph idx="1"/>
          </p:nvPr>
        </p:nvSpPr>
        <p:spPr>
          <a:xfrm>
            <a:off x="457200" y="838200"/>
            <a:ext cx="8382000" cy="5334000"/>
          </a:xfrm>
        </p:spPr>
        <p:txBody>
          <a:bodyPr>
            <a:noAutofit/>
          </a:bodyPr>
          <a:lstStyle/>
          <a:p>
            <a:pPr>
              <a:lnSpc>
                <a:spcPct val="80000"/>
              </a:lnSpc>
            </a:pPr>
            <a:r>
              <a:rPr lang="en-US" sz="2800" dirty="0">
                <a:solidFill>
                  <a:srgbClr val="080808"/>
                </a:solidFill>
                <a:latin typeface="Arial" charset="0"/>
              </a:rPr>
              <a:t>Four types of legislation:</a:t>
            </a:r>
          </a:p>
          <a:p>
            <a:pPr lvl="1">
              <a:lnSpc>
                <a:spcPct val="80000"/>
              </a:lnSpc>
            </a:pPr>
            <a:r>
              <a:rPr lang="en-US" sz="2400" dirty="0">
                <a:solidFill>
                  <a:srgbClr val="080808"/>
                </a:solidFill>
                <a:latin typeface="Arial" charset="0"/>
              </a:rPr>
              <a:t>bill</a:t>
            </a:r>
          </a:p>
          <a:p>
            <a:pPr lvl="1">
              <a:lnSpc>
                <a:spcPct val="80000"/>
              </a:lnSpc>
            </a:pPr>
            <a:r>
              <a:rPr lang="en-US" sz="2400" dirty="0">
                <a:solidFill>
                  <a:srgbClr val="080808"/>
                </a:solidFill>
                <a:latin typeface="Arial" charset="0"/>
              </a:rPr>
              <a:t>joint resolution</a:t>
            </a:r>
          </a:p>
          <a:p>
            <a:pPr lvl="1">
              <a:lnSpc>
                <a:spcPct val="80000"/>
              </a:lnSpc>
            </a:pPr>
            <a:r>
              <a:rPr lang="en-US" sz="2400" dirty="0">
                <a:solidFill>
                  <a:srgbClr val="080808"/>
                </a:solidFill>
                <a:latin typeface="Arial" charset="0"/>
              </a:rPr>
              <a:t>concurrent resolution</a:t>
            </a:r>
          </a:p>
          <a:p>
            <a:pPr lvl="1">
              <a:lnSpc>
                <a:spcPct val="80000"/>
              </a:lnSpc>
            </a:pPr>
            <a:r>
              <a:rPr lang="en-US" sz="2400" dirty="0">
                <a:solidFill>
                  <a:srgbClr val="080808"/>
                </a:solidFill>
                <a:latin typeface="Arial" charset="0"/>
              </a:rPr>
              <a:t>simple resolution</a:t>
            </a:r>
          </a:p>
          <a:p>
            <a:pPr>
              <a:lnSpc>
                <a:spcPct val="80000"/>
              </a:lnSpc>
            </a:pPr>
            <a:r>
              <a:rPr lang="en-US" sz="2800" dirty="0">
                <a:solidFill>
                  <a:srgbClr val="080808"/>
                </a:solidFill>
                <a:latin typeface="Arial" charset="0"/>
              </a:rPr>
              <a:t>Bills are introduced then assigned to committees; revisions are made and then they may be presented for a vote.</a:t>
            </a:r>
          </a:p>
          <a:p>
            <a:pPr>
              <a:lnSpc>
                <a:spcPct val="80000"/>
              </a:lnSpc>
            </a:pPr>
            <a:r>
              <a:rPr lang="en-US" sz="2800" dirty="0">
                <a:solidFill>
                  <a:srgbClr val="080808"/>
                </a:solidFill>
                <a:latin typeface="Arial" charset="0"/>
              </a:rPr>
              <a:t>If passed, the bill must repeat the process in the other house.</a:t>
            </a:r>
          </a:p>
          <a:p>
            <a:pPr>
              <a:lnSpc>
                <a:spcPct val="80000"/>
              </a:lnSpc>
            </a:pPr>
            <a:r>
              <a:rPr lang="en-US" sz="2800" dirty="0">
                <a:solidFill>
                  <a:srgbClr val="080808"/>
                </a:solidFill>
                <a:latin typeface="Arial" charset="0"/>
              </a:rPr>
              <a:t>Compromise committees work to get agreement between the two houses on a bill.</a:t>
            </a:r>
          </a:p>
          <a:p>
            <a:pPr>
              <a:lnSpc>
                <a:spcPct val="80000"/>
              </a:lnSpc>
            </a:pPr>
            <a:r>
              <a:rPr lang="en-US" sz="2800" dirty="0">
                <a:solidFill>
                  <a:srgbClr val="080808"/>
                </a:solidFill>
                <a:latin typeface="Arial" charset="0"/>
              </a:rPr>
              <a:t>If passed, the governor must sign the bill for it to become law, or the governor can veto the bill.</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11</a:t>
            </a:fld>
            <a:endParaRPr lang="en-US"/>
          </a:p>
        </p:txBody>
      </p:sp>
    </p:spTree>
    <p:extLst>
      <p:ext uri="{BB962C8B-B14F-4D97-AF65-F5344CB8AC3E}">
        <p14:creationId xmlns:p14="http://schemas.microsoft.com/office/powerpoint/2010/main" val="3572520203"/>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normAutofit/>
          </a:bodyPr>
          <a:lstStyle/>
          <a:p>
            <a:r>
              <a:rPr lang="en-US" dirty="0">
                <a:solidFill>
                  <a:srgbClr val="080808"/>
                </a:solidFill>
                <a:effectLst>
                  <a:outerShdw blurRad="38100" dist="38100" dir="2700000" algn="tl">
                    <a:srgbClr val="C0C0C0"/>
                  </a:outerShdw>
                </a:effectLst>
              </a:rPr>
              <a:t>Legislative Committees</a:t>
            </a:r>
            <a:endParaRPr lang="en-US" dirty="0"/>
          </a:p>
        </p:txBody>
      </p:sp>
      <p:sp>
        <p:nvSpPr>
          <p:cNvPr id="6" name="Content Placeholder 5"/>
          <p:cNvSpPr>
            <a:spLocks noGrp="1"/>
          </p:cNvSpPr>
          <p:nvPr>
            <p:ph idx="1"/>
          </p:nvPr>
        </p:nvSpPr>
        <p:spPr>
          <a:xfrm>
            <a:off x="457200" y="838200"/>
            <a:ext cx="5638800" cy="4830763"/>
          </a:xfrm>
        </p:spPr>
        <p:txBody>
          <a:bodyPr>
            <a:noAutofit/>
          </a:bodyPr>
          <a:lstStyle/>
          <a:p>
            <a:pPr>
              <a:lnSpc>
                <a:spcPct val="90000"/>
              </a:lnSpc>
            </a:pPr>
            <a:r>
              <a:rPr lang="en-US" sz="2800" dirty="0">
                <a:solidFill>
                  <a:srgbClr val="080808"/>
                </a:solidFill>
              </a:rPr>
              <a:t>Committees allow for efficient study and debate of complicated matters.</a:t>
            </a:r>
          </a:p>
          <a:p>
            <a:pPr>
              <a:lnSpc>
                <a:spcPct val="90000"/>
              </a:lnSpc>
            </a:pPr>
            <a:r>
              <a:rPr lang="en-US" sz="2800" dirty="0">
                <a:solidFill>
                  <a:srgbClr val="080808"/>
                </a:solidFill>
              </a:rPr>
              <a:t>Standing committees are permanent committees of the legislature.</a:t>
            </a:r>
          </a:p>
          <a:p>
            <a:pPr>
              <a:lnSpc>
                <a:spcPct val="90000"/>
              </a:lnSpc>
            </a:pPr>
            <a:r>
              <a:rPr lang="en-US" sz="2800" dirty="0">
                <a:solidFill>
                  <a:srgbClr val="080808"/>
                </a:solidFill>
              </a:rPr>
              <a:t>Conference committees are established for special tasks and are disbanded when their work is done.</a:t>
            </a:r>
          </a:p>
          <a:p>
            <a:pPr>
              <a:lnSpc>
                <a:spcPct val="90000"/>
              </a:lnSpc>
            </a:pPr>
            <a:r>
              <a:rPr lang="en-US" sz="2800" dirty="0">
                <a:solidFill>
                  <a:srgbClr val="080808"/>
                </a:solidFill>
              </a:rPr>
              <a:t>Joint committees are made of members from both houses working cooperatively on a special project.</a:t>
            </a:r>
          </a:p>
          <a:p>
            <a:pPr marL="762000" indent="-762000">
              <a:lnSpc>
                <a:spcPct val="120000"/>
              </a:lnSpc>
              <a:spcBef>
                <a:spcPts val="24"/>
              </a:spcBef>
            </a:pPr>
            <a:endParaRPr lang="en-US" sz="2000" dirty="0">
              <a:solidFill>
                <a:srgbClr val="080808"/>
              </a:solidFill>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12</a:t>
            </a:fld>
            <a:endParaRPr lang="en-US"/>
          </a:p>
        </p:txBody>
      </p:sp>
      <p:sp>
        <p:nvSpPr>
          <p:cNvPr id="2" name="TextBox 1"/>
          <p:cNvSpPr txBox="1"/>
          <p:nvPr/>
        </p:nvSpPr>
        <p:spPr>
          <a:xfrm>
            <a:off x="6226258" y="3962400"/>
            <a:ext cx="2362200" cy="369332"/>
          </a:xfrm>
          <a:prstGeom prst="rect">
            <a:avLst/>
          </a:prstGeom>
          <a:noFill/>
        </p:spPr>
        <p:txBody>
          <a:bodyPr wrap="square" rtlCol="0">
            <a:spAutoFit/>
          </a:bodyPr>
          <a:lstStyle/>
          <a:p>
            <a:r>
              <a:rPr lang="en-US" dirty="0">
                <a:hlinkClick r:id="rId3"/>
              </a:rPr>
              <a:t>Oklahoma Legislature</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316" y="2209800"/>
            <a:ext cx="3016084"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0-#ppt_w/2"/>
                                          </p:val>
                                        </p:tav>
                                        <p:tav tm="100000">
                                          <p:val>
                                            <p:strVal val="#ppt_x"/>
                                          </p:val>
                                        </p:tav>
                                      </p:tavLst>
                                    </p:anim>
                                    <p:anim calcmode="lin" valueType="num">
                                      <p:cBhvr additive="base">
                                        <p:cTn id="12"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solidFill>
                  <a:srgbClr val="080808"/>
                </a:solidFill>
                <a:effectLst>
                  <a:outerShdw blurRad="38100" dist="38100" dir="2700000" algn="tl">
                    <a:srgbClr val="C0C0C0"/>
                  </a:outerShdw>
                </a:effectLst>
              </a:rPr>
              <a:t>Judicial Branch</a:t>
            </a:r>
            <a:endParaRPr lang="en-US" dirty="0"/>
          </a:p>
        </p:txBody>
      </p:sp>
      <p:sp>
        <p:nvSpPr>
          <p:cNvPr id="6" name="Content Placeholder 5"/>
          <p:cNvSpPr>
            <a:spLocks noGrp="1"/>
          </p:cNvSpPr>
          <p:nvPr>
            <p:ph idx="1"/>
          </p:nvPr>
        </p:nvSpPr>
        <p:spPr>
          <a:xfrm>
            <a:off x="457200" y="1066800"/>
            <a:ext cx="5029200" cy="5181600"/>
          </a:xfrm>
        </p:spPr>
        <p:txBody>
          <a:bodyPr>
            <a:normAutofit/>
          </a:bodyPr>
          <a:lstStyle/>
          <a:p>
            <a:pPr>
              <a:lnSpc>
                <a:spcPct val="90000"/>
              </a:lnSpc>
            </a:pPr>
            <a:r>
              <a:rPr lang="en-US" dirty="0">
                <a:solidFill>
                  <a:srgbClr val="080808"/>
                </a:solidFill>
              </a:rPr>
              <a:t>The judicial branch manages the court system of the state and is headed by the </a:t>
            </a:r>
            <a:r>
              <a:rPr lang="en-US" dirty="0">
                <a:solidFill>
                  <a:srgbClr val="080808"/>
                </a:solidFill>
                <a:hlinkClick r:id="rId3"/>
              </a:rPr>
              <a:t>supreme court</a:t>
            </a:r>
            <a:r>
              <a:rPr lang="en-US" dirty="0">
                <a:solidFill>
                  <a:srgbClr val="080808"/>
                </a:solidFill>
              </a:rPr>
              <a:t> with its 9 justices and court of criminal appeals with 5 judges. </a:t>
            </a:r>
          </a:p>
          <a:p>
            <a:pPr>
              <a:lnSpc>
                <a:spcPct val="90000"/>
              </a:lnSpc>
            </a:pPr>
            <a:r>
              <a:rPr lang="en-US" dirty="0">
                <a:solidFill>
                  <a:srgbClr val="080808"/>
                </a:solidFill>
              </a:rPr>
              <a:t>This model is different from most states which only have one “court of last resort.”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13</a:t>
            </a:fld>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591" y="1715437"/>
            <a:ext cx="1403997" cy="8673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a:extLst>
              <a:ext uri="{FF2B5EF4-FFF2-40B4-BE49-F238E27FC236}">
                <a16:creationId xmlns:a16="http://schemas.microsoft.com/office/drawing/2014/main" id="{F78ED51E-B00E-534D-B2EC-24DCEF1BE6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3404" y="1622425"/>
            <a:ext cx="3522797" cy="264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solidFill>
                  <a:srgbClr val="080808"/>
                </a:solidFill>
                <a:effectLst>
                  <a:outerShdw blurRad="38100" dist="38100" dir="2700000" algn="tl">
                    <a:srgbClr val="C0C0C0"/>
                  </a:outerShdw>
                </a:effectLst>
              </a:rPr>
              <a:t>Civil and Criminal Law</a:t>
            </a:r>
            <a:endParaRPr lang="en-US" dirty="0"/>
          </a:p>
        </p:txBody>
      </p:sp>
      <p:sp>
        <p:nvSpPr>
          <p:cNvPr id="6" name="Content Placeholder 5"/>
          <p:cNvSpPr>
            <a:spLocks noGrp="1"/>
          </p:cNvSpPr>
          <p:nvPr>
            <p:ph idx="1"/>
          </p:nvPr>
        </p:nvSpPr>
        <p:spPr>
          <a:xfrm>
            <a:off x="457200" y="1219200"/>
            <a:ext cx="8458200" cy="5029200"/>
          </a:xfrm>
        </p:spPr>
        <p:txBody>
          <a:bodyPr>
            <a:normAutofit/>
          </a:bodyPr>
          <a:lstStyle/>
          <a:p>
            <a:pPr>
              <a:lnSpc>
                <a:spcPct val="90000"/>
              </a:lnSpc>
            </a:pPr>
            <a:r>
              <a:rPr lang="en-US" dirty="0">
                <a:solidFill>
                  <a:srgbClr val="080808"/>
                </a:solidFill>
              </a:rPr>
              <a:t>Criminal cases involve broken laws.</a:t>
            </a:r>
          </a:p>
          <a:p>
            <a:pPr>
              <a:lnSpc>
                <a:spcPct val="90000"/>
              </a:lnSpc>
            </a:pPr>
            <a:r>
              <a:rPr lang="en-US" dirty="0">
                <a:solidFill>
                  <a:srgbClr val="080808"/>
                </a:solidFill>
              </a:rPr>
              <a:t>Civil cases involve disputes between people.</a:t>
            </a:r>
          </a:p>
          <a:p>
            <a:pPr>
              <a:lnSpc>
                <a:spcPct val="90000"/>
              </a:lnSpc>
            </a:pPr>
            <a:r>
              <a:rPr lang="en-US" dirty="0">
                <a:solidFill>
                  <a:srgbClr val="080808"/>
                </a:solidFill>
              </a:rPr>
              <a:t>The state supreme court hears civil cases and interprets the Oklahoma and U.S. constitutions.</a:t>
            </a:r>
          </a:p>
          <a:p>
            <a:pPr>
              <a:lnSpc>
                <a:spcPct val="90000"/>
              </a:lnSpc>
            </a:pPr>
            <a:r>
              <a:rPr lang="en-US" dirty="0">
                <a:solidFill>
                  <a:srgbClr val="080808"/>
                </a:solidFill>
              </a:rPr>
              <a:t>The court of criminal appeals makes the final determination in the trials of accused criminals.</a:t>
            </a:r>
          </a:p>
          <a:p>
            <a:pPr>
              <a:lnSpc>
                <a:spcPct val="90000"/>
              </a:lnSpc>
            </a:pPr>
            <a:r>
              <a:rPr lang="en-US" dirty="0">
                <a:solidFill>
                  <a:srgbClr val="080808"/>
                </a:solidFill>
              </a:rPr>
              <a:t>The supreme court decides which court will hear a case if there is a question about jurisdiction.</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14</a:t>
            </a:fld>
            <a:endParaRPr lang="en-US"/>
          </a:p>
        </p:txBody>
      </p:sp>
    </p:spTree>
    <p:extLst>
      <p:ext uri="{BB962C8B-B14F-4D97-AF65-F5344CB8AC3E}">
        <p14:creationId xmlns:p14="http://schemas.microsoft.com/office/powerpoint/2010/main" val="2196722178"/>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solidFill>
                  <a:srgbClr val="080808"/>
                </a:solidFill>
                <a:effectLst>
                  <a:outerShdw blurRad="38100" dist="38100" dir="2700000" algn="tl">
                    <a:srgbClr val="C0C0C0"/>
                  </a:outerShdw>
                </a:effectLst>
              </a:rPr>
              <a:t>Court Responsibilities </a:t>
            </a:r>
            <a:endParaRPr lang="en-US" dirty="0"/>
          </a:p>
        </p:txBody>
      </p:sp>
      <p:sp>
        <p:nvSpPr>
          <p:cNvPr id="6" name="Content Placeholder 5"/>
          <p:cNvSpPr>
            <a:spLocks noGrp="1"/>
          </p:cNvSpPr>
          <p:nvPr>
            <p:ph idx="1"/>
          </p:nvPr>
        </p:nvSpPr>
        <p:spPr>
          <a:xfrm>
            <a:off x="457200" y="914400"/>
            <a:ext cx="8458200" cy="5334000"/>
          </a:xfrm>
        </p:spPr>
        <p:txBody>
          <a:bodyPr>
            <a:normAutofit/>
          </a:bodyPr>
          <a:lstStyle/>
          <a:p>
            <a:pPr>
              <a:lnSpc>
                <a:spcPct val="90000"/>
              </a:lnSpc>
            </a:pPr>
            <a:r>
              <a:rPr lang="en-US" sz="3000" dirty="0">
                <a:solidFill>
                  <a:srgbClr val="080808"/>
                </a:solidFill>
              </a:rPr>
              <a:t>The supreme court supervises the state’s justice system.</a:t>
            </a:r>
          </a:p>
          <a:p>
            <a:pPr>
              <a:lnSpc>
                <a:spcPct val="90000"/>
              </a:lnSpc>
            </a:pPr>
            <a:r>
              <a:rPr lang="en-US" sz="3000" dirty="0">
                <a:solidFill>
                  <a:srgbClr val="080808"/>
                </a:solidFill>
              </a:rPr>
              <a:t>It also works with the federal judicial branch in the complex tribal issues related to Native Americans.</a:t>
            </a:r>
          </a:p>
          <a:p>
            <a:pPr>
              <a:lnSpc>
                <a:spcPct val="90000"/>
              </a:lnSpc>
            </a:pPr>
            <a:r>
              <a:rPr lang="en-US" sz="3000" dirty="0">
                <a:solidFill>
                  <a:srgbClr val="080808"/>
                </a:solidFill>
              </a:rPr>
              <a:t>Justices are selected from each of the nine judicial districts in the state, must be at least 30 years of age, and a licensed practicing attorney or judge for the five years before taking office.</a:t>
            </a:r>
          </a:p>
          <a:p>
            <a:pPr>
              <a:lnSpc>
                <a:spcPct val="90000"/>
              </a:lnSpc>
            </a:pPr>
            <a:r>
              <a:rPr lang="en-US" sz="3000" dirty="0">
                <a:solidFill>
                  <a:srgbClr val="080808"/>
                </a:solidFill>
              </a:rPr>
              <a:t>Other courts:</a:t>
            </a:r>
          </a:p>
          <a:p>
            <a:pPr lvl="1">
              <a:lnSpc>
                <a:spcPct val="90000"/>
              </a:lnSpc>
              <a:buFontTx/>
              <a:buChar char="–"/>
            </a:pPr>
            <a:r>
              <a:rPr lang="en-US" dirty="0">
                <a:solidFill>
                  <a:srgbClr val="080808"/>
                </a:solidFill>
              </a:rPr>
              <a:t>court of civil appeals</a:t>
            </a:r>
          </a:p>
          <a:p>
            <a:pPr lvl="1">
              <a:lnSpc>
                <a:spcPct val="90000"/>
              </a:lnSpc>
              <a:buFontTx/>
              <a:buChar char="–"/>
            </a:pPr>
            <a:r>
              <a:rPr lang="en-US" dirty="0">
                <a:solidFill>
                  <a:srgbClr val="080808"/>
                </a:solidFill>
              </a:rPr>
              <a:t>district court</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15</a:t>
            </a:fld>
            <a:endParaRPr lang="en-US"/>
          </a:p>
        </p:txBody>
      </p:sp>
      <p:sp>
        <p:nvSpPr>
          <p:cNvPr id="8" name="TextBox 7"/>
          <p:cNvSpPr txBox="1"/>
          <p:nvPr/>
        </p:nvSpPr>
        <p:spPr>
          <a:xfrm>
            <a:off x="5867400" y="6488668"/>
            <a:ext cx="2214581" cy="369332"/>
          </a:xfrm>
          <a:prstGeom prst="rect">
            <a:avLst/>
          </a:prstGeom>
          <a:noFill/>
          <a:effectLst>
            <a:softEdge rad="31750"/>
          </a:effectLst>
        </p:spPr>
        <p:txBody>
          <a:bodyPr wrap="none" rtlCol="0">
            <a:spAutoFit/>
          </a:bodyPr>
          <a:lstStyle/>
          <a:p>
            <a:r>
              <a:rPr lang="en-US" dirty="0">
                <a:hlinkClick r:id="rId3" action="ppaction://hlinksldjump"/>
              </a:rPr>
              <a:t>Return to Main Menu</a:t>
            </a:r>
            <a:endParaRPr lang="en-US" dirty="0"/>
          </a:p>
        </p:txBody>
      </p:sp>
    </p:spTree>
    <p:extLst>
      <p:ext uri="{BB962C8B-B14F-4D97-AF65-F5344CB8AC3E}">
        <p14:creationId xmlns:p14="http://schemas.microsoft.com/office/powerpoint/2010/main" val="3456004158"/>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effectLst>
                  <a:outerShdw blurRad="38100" dist="38100" dir="2700000" algn="tl">
                    <a:srgbClr val="C0C0C0"/>
                  </a:outerShdw>
                </a:effectLst>
              </a:rPr>
              <a:t>Section 2: Local Government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Tx/>
              <a:buNone/>
            </a:pPr>
            <a:endParaRPr lang="en-US" dirty="0">
              <a:solidFill>
                <a:srgbClr val="080808"/>
              </a:solidFill>
              <a:latin typeface="Arial" charset="0"/>
            </a:endParaRPr>
          </a:p>
          <a:p>
            <a:pPr>
              <a:buFontTx/>
              <a:buNone/>
            </a:pPr>
            <a:r>
              <a:rPr lang="en-US" dirty="0">
                <a:solidFill>
                  <a:srgbClr val="080808"/>
                </a:solidFill>
                <a:latin typeface="Arial" charset="0"/>
              </a:rPr>
              <a:t>ESSENTIAL QUESTION:</a:t>
            </a:r>
          </a:p>
          <a:p>
            <a:pPr lvl="1"/>
            <a:r>
              <a:rPr lang="en-US" dirty="0">
                <a:solidFill>
                  <a:srgbClr val="080808"/>
                </a:solidFill>
                <a:latin typeface="Arial" charset="0"/>
              </a:rPr>
              <a:t>How is government organized at the local level in Oklahoma? </a:t>
            </a:r>
          </a:p>
        </p:txBody>
      </p:sp>
      <p:sp>
        <p:nvSpPr>
          <p:cNvPr id="5" name="Slide Number Placeholder 4"/>
          <p:cNvSpPr>
            <a:spLocks noGrp="1"/>
          </p:cNvSpPr>
          <p:nvPr>
            <p:ph type="sldNum" sz="quarter" idx="12"/>
          </p:nvPr>
        </p:nvSpPr>
        <p:spPr/>
        <p:txBody>
          <a:bodyPr/>
          <a:lstStyle/>
          <a:p>
            <a:fld id="{5B75B92E-C504-4F72-91D6-D83D77D1C380}" type="slidenum">
              <a:rPr lang="en-US" smtClean="0"/>
              <a:pPr/>
              <a:t>16</a:t>
            </a:fld>
            <a:endParaRPr lang="en-US"/>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effectLst>
                  <a:outerShdw blurRad="38100" dist="38100" dir="2700000" algn="tl">
                    <a:srgbClr val="C0C0C0"/>
                  </a:outerShdw>
                </a:effectLst>
              </a:rPr>
              <a:t>Section 2: Local Government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66800" y="1371600"/>
            <a:ext cx="7086600" cy="4525963"/>
          </a:xfrm>
        </p:spPr>
        <p:txBody>
          <a:bodyPr/>
          <a:lstStyle/>
          <a:p>
            <a:pPr>
              <a:buFontTx/>
              <a:buNone/>
            </a:pPr>
            <a:endParaRPr lang="en-US" dirty="0">
              <a:solidFill>
                <a:srgbClr val="080808"/>
              </a:solidFill>
              <a:latin typeface="Arial" charset="0"/>
            </a:endParaRPr>
          </a:p>
          <a:p>
            <a:pPr marL="762000" indent="-762000">
              <a:buFontTx/>
              <a:buNone/>
            </a:pPr>
            <a:r>
              <a:rPr lang="en-US" dirty="0">
                <a:solidFill>
                  <a:srgbClr val="080808"/>
                </a:solidFill>
                <a:latin typeface="Arial" charset="0"/>
              </a:rPr>
              <a:t>What terms</a:t>
            </a:r>
            <a:r>
              <a:rPr lang="en-US" b="1" dirty="0">
                <a:solidFill>
                  <a:srgbClr val="080808"/>
                </a:solidFill>
                <a:latin typeface="Arial" charset="0"/>
              </a:rPr>
              <a:t> </a:t>
            </a:r>
            <a:r>
              <a:rPr lang="en-US" dirty="0">
                <a:solidFill>
                  <a:srgbClr val="080808"/>
                </a:solidFill>
                <a:latin typeface="Arial" charset="0"/>
              </a:rPr>
              <a:t>do I need to know?</a:t>
            </a:r>
          </a:p>
          <a:p>
            <a:pPr marL="1143000" lvl="1" indent="-685800">
              <a:buSzPct val="85000"/>
              <a:buFontTx/>
              <a:buAutoNum type="arabicPeriod"/>
            </a:pPr>
            <a:r>
              <a:rPr lang="en-US" dirty="0">
                <a:solidFill>
                  <a:srgbClr val="080808"/>
                </a:solidFill>
                <a:latin typeface="Arial" charset="0"/>
              </a:rPr>
              <a:t>county seat</a:t>
            </a:r>
          </a:p>
          <a:p>
            <a:pPr marL="1143000" lvl="1" indent="-685800">
              <a:buSzPct val="85000"/>
              <a:buFontTx/>
              <a:buAutoNum type="arabicPeriod"/>
            </a:pPr>
            <a:r>
              <a:rPr lang="en-US" dirty="0">
                <a:solidFill>
                  <a:srgbClr val="080808"/>
                </a:solidFill>
                <a:latin typeface="Arial" charset="0"/>
              </a:rPr>
              <a:t>ad valorem taxes</a:t>
            </a:r>
          </a:p>
        </p:txBody>
      </p:sp>
      <p:sp>
        <p:nvSpPr>
          <p:cNvPr id="5" name="Slide Number Placeholder 4"/>
          <p:cNvSpPr>
            <a:spLocks noGrp="1"/>
          </p:cNvSpPr>
          <p:nvPr>
            <p:ph type="sldNum" sz="quarter" idx="12"/>
          </p:nvPr>
        </p:nvSpPr>
        <p:spPr/>
        <p:txBody>
          <a:bodyPr/>
          <a:lstStyle/>
          <a:p>
            <a:fld id="{5B75B92E-C504-4F72-91D6-D83D77D1C380}" type="slidenum">
              <a:rPr lang="en-US" smtClean="0"/>
              <a:pPr/>
              <a:t>17</a:t>
            </a:fld>
            <a:endParaRPr lang="en-US"/>
          </a:p>
        </p:txBody>
      </p:sp>
    </p:spTree>
    <p:extLst>
      <p:ext uri="{BB962C8B-B14F-4D97-AF65-F5344CB8AC3E}">
        <p14:creationId xmlns:p14="http://schemas.microsoft.com/office/powerpoint/2010/main" val="3399073970"/>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effectLst>
                  <a:outerShdw blurRad="38100" dist="38100" dir="2700000" algn="tl">
                    <a:srgbClr val="C0C0C0"/>
                  </a:outerShdw>
                </a:effectLst>
              </a:rPr>
              <a:t>County Government</a:t>
            </a:r>
            <a:endParaRPr lang="en-US" dirty="0"/>
          </a:p>
        </p:txBody>
      </p:sp>
      <p:sp>
        <p:nvSpPr>
          <p:cNvPr id="6" name="Content Placeholder 5"/>
          <p:cNvSpPr>
            <a:spLocks noGrp="1"/>
          </p:cNvSpPr>
          <p:nvPr>
            <p:ph idx="1"/>
          </p:nvPr>
        </p:nvSpPr>
        <p:spPr>
          <a:xfrm>
            <a:off x="381000" y="990600"/>
            <a:ext cx="8458200" cy="5135563"/>
          </a:xfrm>
        </p:spPr>
        <p:txBody>
          <a:bodyPr>
            <a:normAutofit/>
          </a:bodyPr>
          <a:lstStyle/>
          <a:p>
            <a:r>
              <a:rPr lang="en-US" dirty="0">
                <a:solidFill>
                  <a:srgbClr val="080808"/>
                </a:solidFill>
                <a:latin typeface="Arial" charset="0"/>
              </a:rPr>
              <a:t>There are </a:t>
            </a:r>
            <a:r>
              <a:rPr lang="en-US" dirty="0">
                <a:solidFill>
                  <a:srgbClr val="080808"/>
                </a:solidFill>
                <a:latin typeface="Arial" charset="0"/>
                <a:hlinkClick r:id="rId3"/>
              </a:rPr>
              <a:t>77 counties</a:t>
            </a:r>
            <a:r>
              <a:rPr lang="en-US" dirty="0">
                <a:solidFill>
                  <a:srgbClr val="080808"/>
                </a:solidFill>
                <a:latin typeface="Arial" charset="0"/>
              </a:rPr>
              <a:t> in the state, each with a </a:t>
            </a:r>
            <a:r>
              <a:rPr lang="en-US">
                <a:solidFill>
                  <a:srgbClr val="080808"/>
                </a:solidFill>
                <a:latin typeface="Arial" charset="0"/>
              </a:rPr>
              <a:t>county seat.</a:t>
            </a:r>
            <a:endParaRPr lang="en-US" dirty="0">
              <a:solidFill>
                <a:srgbClr val="080808"/>
              </a:solidFill>
              <a:latin typeface="Arial" charset="0"/>
            </a:endParaRPr>
          </a:p>
          <a:p>
            <a:r>
              <a:rPr lang="en-US" dirty="0">
                <a:solidFill>
                  <a:srgbClr val="080808"/>
                </a:solidFill>
                <a:latin typeface="Arial" charset="0"/>
              </a:rPr>
              <a:t>Each county is run by 7 officers serving 4 year terms. </a:t>
            </a:r>
          </a:p>
          <a:p>
            <a:r>
              <a:rPr lang="en-US" dirty="0">
                <a:solidFill>
                  <a:srgbClr val="080808"/>
                </a:solidFill>
                <a:latin typeface="Arial" charset="0"/>
              </a:rPr>
              <a:t>These governments manage elections, assess property values, collect taxes, maintain highways, and provide services to citizens such as health and children’s services. </a:t>
            </a:r>
            <a:endParaRPr lang="en-US" sz="2800" dirty="0">
              <a:solidFill>
                <a:srgbClr val="080808"/>
              </a:solidFill>
              <a:latin typeface="Arial" charset="0"/>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18</a:t>
            </a:fld>
            <a:endParaRPr lang="en-US"/>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solidFill>
                  <a:srgbClr val="080808"/>
                </a:solidFill>
                <a:effectLst>
                  <a:outerShdw blurRad="38100" dist="38100" dir="2700000" algn="tl">
                    <a:srgbClr val="C0C0C0"/>
                  </a:outerShdw>
                </a:effectLst>
              </a:rPr>
              <a:t>Elected Offices</a:t>
            </a:r>
            <a:endParaRPr lang="en-US" dirty="0"/>
          </a:p>
        </p:txBody>
      </p:sp>
      <p:sp>
        <p:nvSpPr>
          <p:cNvPr id="6" name="Content Placeholder 5"/>
          <p:cNvSpPr>
            <a:spLocks noGrp="1"/>
          </p:cNvSpPr>
          <p:nvPr>
            <p:ph idx="1"/>
          </p:nvPr>
        </p:nvSpPr>
        <p:spPr>
          <a:xfrm>
            <a:off x="228600" y="1066800"/>
            <a:ext cx="8763000" cy="5257800"/>
          </a:xfrm>
        </p:spPr>
        <p:txBody>
          <a:bodyPr>
            <a:normAutofit fontScale="85000" lnSpcReduction="10000"/>
          </a:bodyPr>
          <a:lstStyle/>
          <a:p>
            <a:pPr marL="762000" indent="-762000"/>
            <a:r>
              <a:rPr lang="en-US" dirty="0"/>
              <a:t>County commissioners are the chief administrators of the county.</a:t>
            </a:r>
          </a:p>
          <a:p>
            <a:pPr marL="762000" indent="-762000"/>
            <a:r>
              <a:rPr lang="en-US" dirty="0"/>
              <a:t>The clerk is the record keeper of deeds and other legal documents. </a:t>
            </a:r>
          </a:p>
          <a:p>
            <a:pPr marL="762000" indent="-762000"/>
            <a:r>
              <a:rPr lang="en-US" dirty="0"/>
              <a:t>The county treasurer is responsible for collecting and dispersing money.</a:t>
            </a:r>
          </a:p>
          <a:p>
            <a:pPr marL="762000" indent="-762000"/>
            <a:r>
              <a:rPr lang="en-US" dirty="0"/>
              <a:t>The assessor is responsible for assessing the value of personal property and real estate for taxation purposes. </a:t>
            </a:r>
          </a:p>
          <a:p>
            <a:pPr marL="762000" indent="-762000"/>
            <a:r>
              <a:rPr lang="en-US" dirty="0"/>
              <a:t>The county sheriff is the chief law enforcement officer. </a:t>
            </a:r>
          </a:p>
          <a:p>
            <a:pPr marL="762000" indent="-762000"/>
            <a:r>
              <a:rPr lang="en-US" dirty="0"/>
              <a:t>The district attorney is chief prosecutor and legal counsel for the county government.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19</a:t>
            </a:fld>
            <a:endParaRPr lang="en-US"/>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3000" r="-13000"/>
          </a:stretch>
        </a:blipFill>
        <a:effectLst/>
      </p:bgPr>
    </p:bg>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4" cstate="print"/>
          <a:srcRect/>
          <a:stretch>
            <a:fillRect/>
          </a:stretch>
        </p:blipFill>
        <p:spPr bwMode="auto">
          <a:xfrm rot="709278">
            <a:off x="3101966" y="2003351"/>
            <a:ext cx="4267200" cy="32004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descr="Mt_scott_lawton_ok.jpg"/>
          <p:cNvPicPr>
            <a:picLocks noChangeAspect="1"/>
          </p:cNvPicPr>
          <p:nvPr/>
        </p:nvPicPr>
        <p:blipFill>
          <a:blip r:embed="rId5" cstate="print"/>
          <a:stretch>
            <a:fillRect/>
          </a:stretch>
        </p:blipFill>
        <p:spPr>
          <a:xfrm rot="20706012">
            <a:off x="848954" y="664595"/>
            <a:ext cx="2413067" cy="158458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578" name="Picture 2" descr="http://upload.wikimedia.org/wikipedia/commons/thumb/1/11/2008_OK_Proof.png/239px-2008_OK_Proof.png"/>
          <p:cNvPicPr>
            <a:picLocks noChangeAspect="1" noChangeArrowheads="1"/>
          </p:cNvPicPr>
          <p:nvPr/>
        </p:nvPicPr>
        <p:blipFill>
          <a:blip r:embed="rId6" cstate="print"/>
          <a:srcRect/>
          <a:stretch>
            <a:fillRect/>
          </a:stretch>
        </p:blipFill>
        <p:spPr bwMode="auto">
          <a:xfrm rot="1011491">
            <a:off x="7066077" y="664110"/>
            <a:ext cx="1676400" cy="16834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580" name="Picture 4" descr="http://upload.wikimedia.org/wikipedia/commons/8/8e/Oklahoma_Sheild.png"/>
          <p:cNvPicPr>
            <a:picLocks noChangeAspect="1" noChangeArrowheads="1"/>
          </p:cNvPicPr>
          <p:nvPr/>
        </p:nvPicPr>
        <p:blipFill>
          <a:blip r:embed="rId7" cstate="print"/>
          <a:srcRect/>
          <a:stretch>
            <a:fillRect/>
          </a:stretch>
        </p:blipFill>
        <p:spPr bwMode="auto">
          <a:xfrm rot="20395839">
            <a:off x="413739" y="2878327"/>
            <a:ext cx="2628900" cy="287655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6"/>
          <p:cNvSpPr/>
          <p:nvPr/>
        </p:nvSpPr>
        <p:spPr>
          <a:xfrm>
            <a:off x="3191933" y="4114800"/>
            <a:ext cx="4809067" cy="707886"/>
          </a:xfrm>
          <a:prstGeom prst="rect">
            <a:avLst/>
          </a:prstGeom>
          <a:solidFill>
            <a:srgbClr val="10253F">
              <a:alpha val="8196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3200400" y="4114800"/>
            <a:ext cx="5791200" cy="707886"/>
          </a:xfrm>
          <a:prstGeom prst="rect">
            <a:avLst/>
          </a:prstGeom>
          <a:noFill/>
        </p:spPr>
        <p:txBody>
          <a:bodyPr wrap="square" rtlCol="0">
            <a:spAutoFit/>
          </a:bodyPr>
          <a:lstStyle/>
          <a:p>
            <a:r>
              <a:rPr lang="en-US" sz="2000" b="1" dirty="0">
                <a:solidFill>
                  <a:srgbClr val="F8D506"/>
                </a:solidFill>
                <a:effectLst>
                  <a:outerShdw blurRad="38100" dist="38100" dir="2700000" algn="tl">
                    <a:srgbClr val="000000">
                      <a:alpha val="43137"/>
                    </a:srgbClr>
                  </a:outerShdw>
                </a:effectLst>
              </a:rPr>
              <a:t>Section 1:</a:t>
            </a:r>
            <a:r>
              <a:rPr lang="en-US" sz="2000" b="1" dirty="0">
                <a:solidFill>
                  <a:schemeClr val="accent1">
                    <a:lumMod val="20000"/>
                    <a:lumOff val="80000"/>
                  </a:schemeClr>
                </a:solidFill>
                <a:effectLst>
                  <a:outerShdw blurRad="38100" dist="38100" dir="2700000" algn="tl">
                    <a:srgbClr val="000000">
                      <a:alpha val="43137"/>
                    </a:srgbClr>
                  </a:outerShdw>
                </a:effectLst>
              </a:rPr>
              <a:t> </a:t>
            </a:r>
            <a:r>
              <a:rPr lang="en-US" sz="2000" b="1" dirty="0">
                <a:solidFill>
                  <a:schemeClr val="accent1">
                    <a:lumMod val="20000"/>
                    <a:lumOff val="80000"/>
                  </a:schemeClr>
                </a:solidFill>
                <a:effectLst>
                  <a:outerShdw blurRad="38100" dist="38100" dir="2700000" algn="tl">
                    <a:srgbClr val="000000">
                      <a:alpha val="43137"/>
                    </a:srgbClr>
                  </a:outerShdw>
                </a:effectLst>
                <a:hlinkClick r:id="rId8" action="ppaction://hlinksldjump"/>
              </a:rPr>
              <a:t>State Government</a:t>
            </a:r>
            <a:endParaRPr lang="en-US" sz="2000" b="1" dirty="0">
              <a:solidFill>
                <a:schemeClr val="accent1">
                  <a:lumMod val="20000"/>
                  <a:lumOff val="80000"/>
                </a:schemeClr>
              </a:solidFill>
              <a:effectLst>
                <a:outerShdw blurRad="38100" dist="38100" dir="2700000" algn="tl">
                  <a:srgbClr val="000000">
                    <a:alpha val="43137"/>
                  </a:srgbClr>
                </a:outerShdw>
              </a:effectLst>
            </a:endParaRPr>
          </a:p>
          <a:p>
            <a:r>
              <a:rPr lang="en-US" sz="2000" b="1" dirty="0">
                <a:solidFill>
                  <a:srgbClr val="F8D506"/>
                </a:solidFill>
                <a:effectLst>
                  <a:outerShdw blurRad="38100" dist="38100" dir="2700000" algn="tl">
                    <a:srgbClr val="000000">
                      <a:alpha val="43137"/>
                    </a:srgbClr>
                  </a:outerShdw>
                </a:effectLst>
              </a:rPr>
              <a:t>Section 2:</a:t>
            </a:r>
            <a:r>
              <a:rPr lang="en-US" sz="2000" b="1" dirty="0">
                <a:solidFill>
                  <a:schemeClr val="accent1">
                    <a:lumMod val="20000"/>
                    <a:lumOff val="80000"/>
                  </a:schemeClr>
                </a:solidFill>
                <a:effectLst>
                  <a:outerShdw blurRad="38100" dist="38100" dir="2700000" algn="tl">
                    <a:srgbClr val="000000">
                      <a:alpha val="43137"/>
                    </a:srgbClr>
                  </a:outerShdw>
                </a:effectLst>
              </a:rPr>
              <a:t> </a:t>
            </a:r>
            <a:r>
              <a:rPr lang="en-US" sz="2000" b="1" dirty="0">
                <a:solidFill>
                  <a:schemeClr val="accent1">
                    <a:lumMod val="20000"/>
                    <a:lumOff val="80000"/>
                  </a:schemeClr>
                </a:solidFill>
                <a:effectLst>
                  <a:outerShdw blurRad="38100" dist="38100" dir="2700000" algn="tl">
                    <a:srgbClr val="000000">
                      <a:alpha val="43137"/>
                    </a:srgbClr>
                  </a:outerShdw>
                </a:effectLst>
                <a:hlinkClick r:id="rId9" action="ppaction://hlinksldjump"/>
              </a:rPr>
              <a:t>Local Government</a:t>
            </a:r>
            <a:endParaRPr lang="en-US" sz="2000" b="1" dirty="0">
              <a:solidFill>
                <a:schemeClr val="accent1">
                  <a:lumMod val="20000"/>
                  <a:lumOff val="80000"/>
                </a:schemeClr>
              </a:solidFill>
              <a:effectLst>
                <a:outerShdw blurRad="38100" dist="38100" dir="2700000" algn="tl">
                  <a:srgbClr val="000000">
                    <a:alpha val="43137"/>
                  </a:srgbClr>
                </a:outerShdw>
              </a:effectLst>
            </a:endParaRPr>
          </a:p>
        </p:txBody>
      </p:sp>
      <p:pic>
        <p:nvPicPr>
          <p:cNvPr id="24582" name="Picture 6" descr="C:\Documents and Settings\Emmett\Local Settings\Temporary Internet Files\Content.IE5\NHHB81Q8\MP900385624[1].jpg"/>
          <p:cNvPicPr>
            <a:picLocks noChangeAspect="1" noChangeArrowheads="1"/>
          </p:cNvPicPr>
          <p:nvPr/>
        </p:nvPicPr>
        <p:blipFill>
          <a:blip r:embed="rId10" cstate="print"/>
          <a:srcRect/>
          <a:stretch>
            <a:fillRect/>
          </a:stretch>
        </p:blipFill>
        <p:spPr bwMode="auto">
          <a:xfrm rot="20820166">
            <a:off x="4411406" y="-236955"/>
            <a:ext cx="1524000" cy="21336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Slide Number Placeholder 4"/>
          <p:cNvSpPr>
            <a:spLocks noGrp="1"/>
          </p:cNvSpPr>
          <p:nvPr>
            <p:ph type="sldNum" sz="quarter" idx="12"/>
          </p:nvPr>
        </p:nvSpPr>
        <p:spPr>
          <a:xfrm>
            <a:off x="6705600" y="6492875"/>
            <a:ext cx="2133600" cy="365125"/>
          </a:xfrm>
        </p:spPr>
        <p:txBody>
          <a:bodyPr/>
          <a:lstStyle/>
          <a:p>
            <a:fld id="{5B75B92E-C504-4F72-91D6-D83D77D1C380}" type="slidenum">
              <a:rPr lang="en-US" smtClean="0"/>
              <a:pPr/>
              <a:t>2</a:t>
            </a:fld>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Scale>
                                      <p:cBhvr>
                                        <p:cTn id="7" dur="500" decel="50000" fill="hold">
                                          <p:stCondLst>
                                            <p:cond delay="0"/>
                                          </p:stCondLst>
                                        </p:cTn>
                                        <p:tgtEl>
                                          <p:spTgt spid="245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4580"/>
                                        </p:tgtEl>
                                        <p:attrNameLst>
                                          <p:attrName>ppt_x</p:attrName>
                                          <p:attrName>ppt_y</p:attrName>
                                        </p:attrNameLst>
                                      </p:cBhvr>
                                    </p:animMotion>
                                    <p:animEffect transition="in" filter="fade">
                                      <p:cBhvr>
                                        <p:cTn id="9" dur="500"/>
                                        <p:tgtEl>
                                          <p:spTgt spid="24580"/>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24581"/>
                                        </p:tgtEl>
                                        <p:attrNameLst>
                                          <p:attrName>style.visibility</p:attrName>
                                        </p:attrNameLst>
                                      </p:cBhvr>
                                      <p:to>
                                        <p:strVal val="visible"/>
                                      </p:to>
                                    </p:set>
                                    <p:animScale>
                                      <p:cBhvr>
                                        <p:cTn id="13" dur="500" decel="50000" fill="hold">
                                          <p:stCondLst>
                                            <p:cond delay="0"/>
                                          </p:stCondLst>
                                        </p:cTn>
                                        <p:tgtEl>
                                          <p:spTgt spid="245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24581"/>
                                        </p:tgtEl>
                                        <p:attrNameLst>
                                          <p:attrName>ppt_x</p:attrName>
                                          <p:attrName>ppt_y</p:attrName>
                                        </p:attrNameLst>
                                      </p:cBhvr>
                                    </p:animMotion>
                                    <p:animEffect transition="in" filter="fade">
                                      <p:cBhvr>
                                        <p:cTn id="15" dur="500"/>
                                        <p:tgtEl>
                                          <p:spTgt spid="24581"/>
                                        </p:tgtEl>
                                      </p:cBhvr>
                                    </p:animEffect>
                                  </p:childTnLst>
                                </p:cTn>
                              </p:par>
                            </p:childTnLst>
                          </p:cTn>
                        </p:par>
                        <p:par>
                          <p:cTn id="16" fill="hold">
                            <p:stCondLst>
                              <p:cond delay="1000"/>
                            </p:stCondLst>
                            <p:childTnLst>
                              <p:par>
                                <p:cTn id="17" presetID="52" presetClass="entr" presetSubtype="0" fill="hold" nodeType="afterEffect">
                                  <p:stCondLst>
                                    <p:cond delay="0"/>
                                  </p:stCondLst>
                                  <p:childTnLst>
                                    <p:set>
                                      <p:cBhvr>
                                        <p:cTn id="18" dur="1" fill="hold">
                                          <p:stCondLst>
                                            <p:cond delay="0"/>
                                          </p:stCondLst>
                                        </p:cTn>
                                        <p:tgtEl>
                                          <p:spTgt spid="24582"/>
                                        </p:tgtEl>
                                        <p:attrNameLst>
                                          <p:attrName>style.visibility</p:attrName>
                                        </p:attrNameLst>
                                      </p:cBhvr>
                                      <p:to>
                                        <p:strVal val="visible"/>
                                      </p:to>
                                    </p:set>
                                    <p:animScale>
                                      <p:cBhvr>
                                        <p:cTn id="19" dur="500" decel="50000" fill="hold">
                                          <p:stCondLst>
                                            <p:cond delay="0"/>
                                          </p:stCondLst>
                                        </p:cTn>
                                        <p:tgtEl>
                                          <p:spTgt spid="245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24582"/>
                                        </p:tgtEl>
                                        <p:attrNameLst>
                                          <p:attrName>ppt_x</p:attrName>
                                          <p:attrName>ppt_y</p:attrName>
                                        </p:attrNameLst>
                                      </p:cBhvr>
                                    </p:animMotion>
                                    <p:animEffect transition="in" filter="fade">
                                      <p:cBhvr>
                                        <p:cTn id="21" dur="500"/>
                                        <p:tgtEl>
                                          <p:spTgt spid="24582"/>
                                        </p:tgtEl>
                                      </p:cBhvr>
                                    </p:animEffect>
                                  </p:childTnLst>
                                </p:cTn>
                              </p:par>
                            </p:childTnLst>
                          </p:cTn>
                        </p:par>
                        <p:par>
                          <p:cTn id="22" fill="hold">
                            <p:stCondLst>
                              <p:cond delay="1500"/>
                            </p:stCondLst>
                            <p:childTnLst>
                              <p:par>
                                <p:cTn id="23" presetID="5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Scale>
                                      <p:cBhvr>
                                        <p:cTn id="25"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6"/>
                                        </p:tgtEl>
                                        <p:attrNameLst>
                                          <p:attrName>ppt_x</p:attrName>
                                          <p:attrName>ppt_y</p:attrName>
                                        </p:attrNameLst>
                                      </p:cBhvr>
                                    </p:animMotion>
                                    <p:animEffect transition="in" filter="fade">
                                      <p:cBhvr>
                                        <p:cTn id="27" dur="500"/>
                                        <p:tgtEl>
                                          <p:spTgt spid="6"/>
                                        </p:tgtEl>
                                      </p:cBhvr>
                                    </p:animEffect>
                                  </p:childTnLst>
                                </p:cTn>
                              </p:par>
                            </p:childTnLst>
                          </p:cTn>
                        </p:par>
                        <p:par>
                          <p:cTn id="28" fill="hold">
                            <p:stCondLst>
                              <p:cond delay="2000"/>
                            </p:stCondLst>
                            <p:childTnLst>
                              <p:par>
                                <p:cTn id="29" presetID="52" presetClass="entr" presetSubtype="0" fill="hold" nodeType="afterEffect">
                                  <p:stCondLst>
                                    <p:cond delay="0"/>
                                  </p:stCondLst>
                                  <p:childTnLst>
                                    <p:set>
                                      <p:cBhvr>
                                        <p:cTn id="30" dur="1" fill="hold">
                                          <p:stCondLst>
                                            <p:cond delay="0"/>
                                          </p:stCondLst>
                                        </p:cTn>
                                        <p:tgtEl>
                                          <p:spTgt spid="24578"/>
                                        </p:tgtEl>
                                        <p:attrNameLst>
                                          <p:attrName>style.visibility</p:attrName>
                                        </p:attrNameLst>
                                      </p:cBhvr>
                                      <p:to>
                                        <p:strVal val="visible"/>
                                      </p:to>
                                    </p:set>
                                    <p:animScale>
                                      <p:cBhvr>
                                        <p:cTn id="31" dur="500" decel="50000" fill="hold">
                                          <p:stCondLst>
                                            <p:cond delay="0"/>
                                          </p:stCondLst>
                                        </p:cTn>
                                        <p:tgtEl>
                                          <p:spTgt spid="245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24578"/>
                                        </p:tgtEl>
                                        <p:attrNameLst>
                                          <p:attrName>ppt_x</p:attrName>
                                          <p:attrName>ppt_y</p:attrName>
                                        </p:attrNameLst>
                                      </p:cBhvr>
                                    </p:animMotion>
                                    <p:animEffect transition="in" filter="fade">
                                      <p:cBhvr>
                                        <p:cTn id="33" dur="500"/>
                                        <p:tgtEl>
                                          <p:spTgt spid="24578"/>
                                        </p:tgtEl>
                                      </p:cBhvr>
                                    </p:animEffect>
                                  </p:childTnLst>
                                </p:cTn>
                              </p:par>
                              <p:par>
                                <p:cTn id="34" presetID="39" presetClass="entr" presetSubtype="0" accel="10000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7"/>
                                        </p:tgtEl>
                                        <p:attrNameLst>
                                          <p:attrName>ppt_y</p:attrName>
                                        </p:attrNameLst>
                                      </p:cBhvr>
                                      <p:tavLst>
                                        <p:tav tm="0">
                                          <p:val>
                                            <p:strVal val="#ppt_y"/>
                                          </p:val>
                                        </p:tav>
                                        <p:tav tm="100000">
                                          <p:val>
                                            <p:strVal val="#ppt_y"/>
                                          </p:val>
                                        </p:tav>
                                      </p:tavLst>
                                    </p:anim>
                                  </p:childTnLst>
                                </p:cTn>
                              </p:par>
                              <p:par>
                                <p:cTn id="40" presetID="39" presetClass="entr" presetSubtype="0" accel="10000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solidFill>
                  <a:srgbClr val="080808"/>
                </a:solidFill>
                <a:effectLst>
                  <a:outerShdw blurRad="38100" dist="38100" dir="2700000" algn="tl">
                    <a:srgbClr val="C0C0C0"/>
                  </a:outerShdw>
                </a:effectLst>
              </a:rPr>
              <a:t>Non-elected County Boards</a:t>
            </a:r>
            <a:endParaRPr lang="en-US" dirty="0"/>
          </a:p>
        </p:txBody>
      </p:sp>
      <p:sp>
        <p:nvSpPr>
          <p:cNvPr id="6" name="Content Placeholder 5"/>
          <p:cNvSpPr>
            <a:spLocks noGrp="1"/>
          </p:cNvSpPr>
          <p:nvPr>
            <p:ph idx="1"/>
          </p:nvPr>
        </p:nvSpPr>
        <p:spPr>
          <a:xfrm>
            <a:off x="457200" y="1066800"/>
            <a:ext cx="8382000" cy="5059363"/>
          </a:xfrm>
        </p:spPr>
        <p:txBody>
          <a:bodyPr>
            <a:normAutofit lnSpcReduction="10000"/>
          </a:bodyPr>
          <a:lstStyle/>
          <a:p>
            <a:r>
              <a:rPr lang="en-US" dirty="0">
                <a:solidFill>
                  <a:srgbClr val="080808"/>
                </a:solidFill>
                <a:latin typeface="Arial" charset="0"/>
              </a:rPr>
              <a:t>The county excise board reviews all budgets to determine if they are legal and funded correctly at the city and county level. </a:t>
            </a:r>
          </a:p>
          <a:p>
            <a:r>
              <a:rPr lang="en-US" dirty="0">
                <a:solidFill>
                  <a:srgbClr val="080808"/>
                </a:solidFill>
                <a:latin typeface="Arial" charset="0"/>
              </a:rPr>
              <a:t>Other non-elected officers are:</a:t>
            </a:r>
          </a:p>
          <a:p>
            <a:pPr lvl="1"/>
            <a:r>
              <a:rPr lang="en-US" dirty="0">
                <a:solidFill>
                  <a:srgbClr val="080808"/>
                </a:solidFill>
                <a:latin typeface="Arial" charset="0"/>
              </a:rPr>
              <a:t>county engineer</a:t>
            </a:r>
          </a:p>
          <a:p>
            <a:pPr lvl="1"/>
            <a:r>
              <a:rPr lang="en-US" dirty="0">
                <a:solidFill>
                  <a:srgbClr val="080808"/>
                </a:solidFill>
                <a:latin typeface="Arial" charset="0"/>
              </a:rPr>
              <a:t>safety director</a:t>
            </a:r>
          </a:p>
          <a:p>
            <a:pPr lvl="1"/>
            <a:r>
              <a:rPr lang="en-US" dirty="0">
                <a:solidFill>
                  <a:srgbClr val="080808"/>
                </a:solidFill>
                <a:latin typeface="Arial" charset="0"/>
              </a:rPr>
              <a:t>board of equalization</a:t>
            </a:r>
          </a:p>
          <a:p>
            <a:pPr lvl="1"/>
            <a:r>
              <a:rPr lang="en-US" dirty="0">
                <a:solidFill>
                  <a:srgbClr val="080808"/>
                </a:solidFill>
                <a:latin typeface="Arial" charset="0"/>
              </a:rPr>
              <a:t>board of tax roll correction</a:t>
            </a:r>
          </a:p>
          <a:p>
            <a:pPr lvl="1"/>
            <a:r>
              <a:rPr lang="en-US" dirty="0">
                <a:solidFill>
                  <a:srgbClr val="080808"/>
                </a:solidFill>
                <a:latin typeface="Arial" charset="0"/>
              </a:rPr>
              <a:t>county election board</a:t>
            </a:r>
          </a:p>
        </p:txBody>
      </p:sp>
      <p:sp>
        <p:nvSpPr>
          <p:cNvPr id="7" name="Slide Number Placeholder 6"/>
          <p:cNvSpPr>
            <a:spLocks noGrp="1"/>
          </p:cNvSpPr>
          <p:nvPr>
            <p:ph type="sldNum" sz="quarter" idx="12"/>
          </p:nvPr>
        </p:nvSpPr>
        <p:spPr/>
        <p:txBody>
          <a:bodyPr/>
          <a:lstStyle/>
          <a:p>
            <a:fld id="{5B75B92E-C504-4F72-91D6-D83D77D1C380}" type="slidenum">
              <a:rPr lang="en-US" smtClean="0"/>
              <a:pPr/>
              <a:t>20</a:t>
            </a:fld>
            <a:endParaRPr lang="en-US"/>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solidFill>
                  <a:srgbClr val="080808"/>
                </a:solidFill>
                <a:effectLst>
                  <a:outerShdw blurRad="38100" dist="38100" dir="2700000" algn="tl">
                    <a:srgbClr val="C0C0C0"/>
                  </a:outerShdw>
                </a:effectLst>
              </a:rPr>
              <a:t>Municipal Government</a:t>
            </a:r>
            <a:endParaRPr lang="en-US" dirty="0"/>
          </a:p>
        </p:txBody>
      </p:sp>
      <p:sp>
        <p:nvSpPr>
          <p:cNvPr id="6" name="Content Placeholder 5"/>
          <p:cNvSpPr>
            <a:spLocks noGrp="1"/>
          </p:cNvSpPr>
          <p:nvPr>
            <p:ph idx="1"/>
          </p:nvPr>
        </p:nvSpPr>
        <p:spPr>
          <a:xfrm>
            <a:off x="457200" y="990600"/>
            <a:ext cx="8458200" cy="5410200"/>
          </a:xfrm>
        </p:spPr>
        <p:txBody>
          <a:bodyPr>
            <a:normAutofit fontScale="85000" lnSpcReduction="20000"/>
          </a:bodyPr>
          <a:lstStyle/>
          <a:p>
            <a:pPr>
              <a:lnSpc>
                <a:spcPct val="110000"/>
              </a:lnSpc>
            </a:pPr>
            <a:r>
              <a:rPr lang="en-US" dirty="0">
                <a:solidFill>
                  <a:srgbClr val="080808"/>
                </a:solidFill>
                <a:latin typeface="Arial" charset="0"/>
              </a:rPr>
              <a:t>Many cities were begun before county governments existed.</a:t>
            </a:r>
          </a:p>
          <a:p>
            <a:pPr>
              <a:lnSpc>
                <a:spcPct val="110000"/>
              </a:lnSpc>
            </a:pPr>
            <a:r>
              <a:rPr lang="en-US" dirty="0">
                <a:solidFill>
                  <a:srgbClr val="080808"/>
                </a:solidFill>
                <a:latin typeface="Arial" charset="0"/>
              </a:rPr>
              <a:t>When the state was created, the towns and cities were allowed to keep their laws and ordinances.</a:t>
            </a:r>
          </a:p>
          <a:p>
            <a:pPr>
              <a:lnSpc>
                <a:spcPct val="110000"/>
              </a:lnSpc>
            </a:pPr>
            <a:r>
              <a:rPr lang="en-US" dirty="0">
                <a:solidFill>
                  <a:srgbClr val="080808"/>
                </a:solidFill>
                <a:latin typeface="Arial" charset="0"/>
              </a:rPr>
              <a:t>They are considered subdivisions of the state having legislative and judicial powers. </a:t>
            </a:r>
          </a:p>
          <a:p>
            <a:pPr>
              <a:lnSpc>
                <a:spcPct val="110000"/>
              </a:lnSpc>
            </a:pPr>
            <a:r>
              <a:rPr lang="en-US" dirty="0">
                <a:solidFill>
                  <a:srgbClr val="080808"/>
                </a:solidFill>
                <a:latin typeface="Arial" charset="0"/>
              </a:rPr>
              <a:t>Types of government for large cities: </a:t>
            </a:r>
          </a:p>
          <a:p>
            <a:pPr lvl="1">
              <a:lnSpc>
                <a:spcPct val="110000"/>
              </a:lnSpc>
            </a:pPr>
            <a:r>
              <a:rPr lang="en-US" dirty="0">
                <a:solidFill>
                  <a:srgbClr val="080808"/>
                </a:solidFill>
                <a:latin typeface="Arial" charset="0"/>
              </a:rPr>
              <a:t>mayor-council</a:t>
            </a:r>
          </a:p>
          <a:p>
            <a:pPr lvl="1">
              <a:lnSpc>
                <a:spcPct val="110000"/>
              </a:lnSpc>
            </a:pPr>
            <a:r>
              <a:rPr lang="en-US" dirty="0">
                <a:solidFill>
                  <a:srgbClr val="080808"/>
                </a:solidFill>
                <a:latin typeface="Arial" charset="0"/>
              </a:rPr>
              <a:t>council manager</a:t>
            </a:r>
          </a:p>
          <a:p>
            <a:pPr lvl="1">
              <a:lnSpc>
                <a:spcPct val="110000"/>
              </a:lnSpc>
            </a:pPr>
            <a:r>
              <a:rPr lang="en-US" dirty="0">
                <a:solidFill>
                  <a:srgbClr val="080808"/>
                </a:solidFill>
                <a:latin typeface="Arial" charset="0"/>
              </a:rPr>
              <a:t>strong-mayor-council</a:t>
            </a:r>
          </a:p>
          <a:p>
            <a:pPr>
              <a:lnSpc>
                <a:spcPct val="110000"/>
              </a:lnSpc>
            </a:pPr>
            <a:r>
              <a:rPr lang="en-US" dirty="0">
                <a:solidFill>
                  <a:srgbClr val="080808"/>
                </a:solidFill>
                <a:latin typeface="Arial" charset="0"/>
              </a:rPr>
              <a:t>Towns (less than 1000 residents) are usually governed by a board of trustees.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21</a:t>
            </a:fld>
            <a:endParaRPr lang="en-US"/>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solidFill>
                  <a:srgbClr val="080808"/>
                </a:solidFill>
                <a:effectLst>
                  <a:outerShdw blurRad="38100" dist="38100" dir="2700000" algn="tl">
                    <a:srgbClr val="C0C0C0"/>
                  </a:outerShdw>
                </a:effectLst>
              </a:rPr>
              <a:t>Financing Local Government</a:t>
            </a:r>
            <a:endParaRPr lang="en-US" dirty="0"/>
          </a:p>
        </p:txBody>
      </p:sp>
      <p:sp>
        <p:nvSpPr>
          <p:cNvPr id="6" name="Content Placeholder 5"/>
          <p:cNvSpPr>
            <a:spLocks noGrp="1"/>
          </p:cNvSpPr>
          <p:nvPr>
            <p:ph idx="1"/>
          </p:nvPr>
        </p:nvSpPr>
        <p:spPr>
          <a:xfrm>
            <a:off x="457200" y="990600"/>
            <a:ext cx="5638800" cy="5638800"/>
          </a:xfrm>
        </p:spPr>
        <p:txBody>
          <a:bodyPr>
            <a:normAutofit fontScale="77500" lnSpcReduction="20000"/>
          </a:bodyPr>
          <a:lstStyle/>
          <a:p>
            <a:pPr>
              <a:lnSpc>
                <a:spcPct val="110000"/>
              </a:lnSpc>
            </a:pPr>
            <a:r>
              <a:rPr lang="en-US" sz="3600" dirty="0">
                <a:solidFill>
                  <a:srgbClr val="080808"/>
                </a:solidFill>
                <a:latin typeface="Arial" charset="0"/>
              </a:rPr>
              <a:t>Direct revenue funds the operations of the government; bonds may be used to fund special large projects. </a:t>
            </a:r>
          </a:p>
          <a:p>
            <a:pPr>
              <a:lnSpc>
                <a:spcPct val="110000"/>
              </a:lnSpc>
            </a:pPr>
            <a:r>
              <a:rPr lang="en-US" sz="3600" dirty="0">
                <a:solidFill>
                  <a:srgbClr val="080808"/>
                </a:solidFill>
                <a:latin typeface="Arial" charset="0"/>
              </a:rPr>
              <a:t>Ad valorem taxes on real estate and personal property fund most counties, along with fees, sales taxes, etc.</a:t>
            </a:r>
          </a:p>
          <a:p>
            <a:pPr>
              <a:lnSpc>
                <a:spcPct val="110000"/>
              </a:lnSpc>
            </a:pPr>
            <a:r>
              <a:rPr lang="en-US" sz="3600" dirty="0">
                <a:solidFill>
                  <a:srgbClr val="080808"/>
                </a:solidFill>
                <a:latin typeface="Arial" charset="0"/>
              </a:rPr>
              <a:t>City sales and use taxes are common. </a:t>
            </a:r>
          </a:p>
          <a:p>
            <a:pPr>
              <a:lnSpc>
                <a:spcPct val="110000"/>
              </a:lnSpc>
            </a:pPr>
            <a:r>
              <a:rPr lang="en-US" sz="3600" dirty="0">
                <a:solidFill>
                  <a:srgbClr val="080808"/>
                </a:solidFill>
                <a:latin typeface="Arial" charset="0"/>
              </a:rPr>
              <a:t>State taxes on gasoline, alcohol, and motor vehicles are shared with the cities.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22</a:t>
            </a:fld>
            <a:endParaRPr lang="en-US"/>
          </a:p>
        </p:txBody>
      </p:sp>
      <p:pic>
        <p:nvPicPr>
          <p:cNvPr id="4098" name="Picture 2" descr="C:\Documents and Settings\e198304798\Local Settings\Temporary Internet Files\Content.IE5\6903W4YT\MM900395692[1].gif"/>
          <p:cNvPicPr>
            <a:picLocks noChangeAspect="1" noChangeArrowheads="1" noCrop="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73800" y="1828800"/>
            <a:ext cx="2641600"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tmplLst>
          <p:tmpl lvl="1">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67400" y="6488668"/>
            <a:ext cx="2214581" cy="369332"/>
          </a:xfrm>
          <a:prstGeom prst="rect">
            <a:avLst/>
          </a:prstGeom>
          <a:noFill/>
          <a:effectLst>
            <a:softEdge rad="31750"/>
          </a:effectLst>
        </p:spPr>
        <p:txBody>
          <a:bodyPr wrap="none" rtlCol="0">
            <a:spAutoFit/>
          </a:bodyPr>
          <a:lstStyle/>
          <a:p>
            <a:r>
              <a:rPr lang="en-US" dirty="0">
                <a:hlinkClick r:id="rId4" action="ppaction://hlinksldjump"/>
              </a:rPr>
              <a:t>Return to Main Menu</a:t>
            </a:r>
            <a:endParaRPr lang="en-US" dirty="0"/>
          </a:p>
        </p:txBody>
      </p:sp>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23</a:t>
            </a:fld>
            <a:endParaRPr lang="en-US" dirty="0"/>
          </a:p>
        </p:txBody>
      </p:sp>
      <p:sp>
        <p:nvSpPr>
          <p:cNvPr id="5" name="TextBox 4"/>
          <p:cNvSpPr txBox="1"/>
          <p:nvPr/>
        </p:nvSpPr>
        <p:spPr>
          <a:xfrm>
            <a:off x="533400" y="3657600"/>
            <a:ext cx="7924800" cy="923330"/>
          </a:xfrm>
          <a:prstGeom prst="rect">
            <a:avLst/>
          </a:prstGeom>
          <a:noFill/>
        </p:spPr>
        <p:txBody>
          <a:bodyPr wrap="square" rtlCol="0">
            <a:spAutoFit/>
          </a:bodyPr>
          <a:lstStyle/>
          <a:p>
            <a:r>
              <a:rPr lang="en-US" dirty="0">
                <a:solidFill>
                  <a:schemeClr val="bg1"/>
                </a:solidFill>
              </a:rPr>
              <a:t>Image Credits</a:t>
            </a:r>
          </a:p>
          <a:p>
            <a:endParaRPr lang="en-US" sz="1200" dirty="0">
              <a:solidFill>
                <a:schemeClr val="bg1"/>
              </a:solidFill>
            </a:endParaRPr>
          </a:p>
          <a:p>
            <a:r>
              <a:rPr lang="en-US" sz="1200" dirty="0">
                <a:solidFill>
                  <a:schemeClr val="bg1"/>
                </a:solidFill>
              </a:rPr>
              <a:t>Slide 1: Daniel Mayer on Wikimedia Commons; Slide 2: Public Domain; Image Credits Slide: Thomas Jones on Wikimedia Commons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effectLst>
                  <a:outerShdw blurRad="38100" dist="38100" dir="2700000" algn="tl">
                    <a:srgbClr val="000000">
                      <a:alpha val="43137"/>
                    </a:srgbClr>
                  </a:outerShdw>
                </a:effectLst>
              </a:rPr>
              <a:t>Section 1: State Government</a:t>
            </a:r>
          </a:p>
        </p:txBody>
      </p:sp>
      <p:sp>
        <p:nvSpPr>
          <p:cNvPr id="3" name="Content Placeholder 2"/>
          <p:cNvSpPr>
            <a:spLocks noGrp="1"/>
          </p:cNvSpPr>
          <p:nvPr>
            <p:ph idx="1"/>
          </p:nvPr>
        </p:nvSpPr>
        <p:spPr/>
        <p:txBody>
          <a:bodyPr/>
          <a:lstStyle/>
          <a:p>
            <a:r>
              <a:rPr lang="en-US" dirty="0"/>
              <a:t>Essential Question:</a:t>
            </a:r>
          </a:p>
          <a:p>
            <a:pPr lvl="1"/>
            <a:r>
              <a:rPr lang="en-US" dirty="0"/>
              <a:t>How have the people of Oklahoma organized a government for their state? </a:t>
            </a:r>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Section 1: State Government </a:t>
            </a:r>
          </a:p>
        </p:txBody>
      </p:sp>
      <p:sp>
        <p:nvSpPr>
          <p:cNvPr id="3" name="Content Placeholder 2"/>
          <p:cNvSpPr>
            <a:spLocks noGrp="1"/>
          </p:cNvSpPr>
          <p:nvPr>
            <p:ph idx="1"/>
          </p:nvPr>
        </p:nvSpPr>
        <p:spPr/>
        <p:txBody>
          <a:bodyPr/>
          <a:lstStyle/>
          <a:p>
            <a:r>
              <a:rPr lang="en-US" dirty="0"/>
              <a:t>What terms do I need to know? </a:t>
            </a:r>
          </a:p>
          <a:p>
            <a:pPr lvl="1"/>
            <a:r>
              <a:rPr lang="en-US" dirty="0"/>
              <a:t>budget</a:t>
            </a:r>
          </a:p>
          <a:p>
            <a:pPr lvl="1"/>
            <a:r>
              <a:rPr lang="en-US" dirty="0"/>
              <a:t>veto</a:t>
            </a:r>
          </a:p>
          <a:p>
            <a:pPr lvl="1"/>
            <a:r>
              <a:rPr lang="en-US" dirty="0"/>
              <a:t>bill</a:t>
            </a:r>
          </a:p>
          <a:p>
            <a:pPr lvl="1"/>
            <a:r>
              <a:rPr lang="en-US" dirty="0"/>
              <a:t>criminal law</a:t>
            </a:r>
          </a:p>
          <a:p>
            <a:pPr lvl="1"/>
            <a:r>
              <a:rPr lang="en-US" dirty="0"/>
              <a:t>civil law</a:t>
            </a:r>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1143000"/>
            <a:ext cx="4876800" cy="5029200"/>
          </a:xfrm>
        </p:spPr>
        <p:txBody>
          <a:bodyPr>
            <a:normAutofit fontScale="92500" lnSpcReduction="10000"/>
          </a:bodyPr>
          <a:lstStyle/>
          <a:p>
            <a:r>
              <a:rPr lang="en-US" dirty="0"/>
              <a:t>Oklahoma is one of the youngest states in the U.S. </a:t>
            </a:r>
          </a:p>
          <a:p>
            <a:r>
              <a:rPr lang="en-US" dirty="0"/>
              <a:t>It has its original constitution which has been amended over 175 times. </a:t>
            </a:r>
          </a:p>
          <a:p>
            <a:r>
              <a:rPr lang="en-US" dirty="0"/>
              <a:t>The constitution states that political power is from “the people.” </a:t>
            </a:r>
          </a:p>
          <a:p>
            <a:r>
              <a:rPr lang="en-US" dirty="0"/>
              <a:t>Government’s role is to provide protection, security, and to promote the general welfare of the citizens. </a:t>
            </a:r>
          </a:p>
        </p:txBody>
      </p:sp>
      <p:sp>
        <p:nvSpPr>
          <p:cNvPr id="7" name="Slide Number Placeholder 6"/>
          <p:cNvSpPr>
            <a:spLocks noGrp="1"/>
          </p:cNvSpPr>
          <p:nvPr>
            <p:ph type="sldNum" sz="quarter" idx="12"/>
          </p:nvPr>
        </p:nvSpPr>
        <p:spPr/>
        <p:txBody>
          <a:bodyPr/>
          <a:lstStyle/>
          <a:p>
            <a:fld id="{5B75B92E-C504-4F72-91D6-D83D77D1C380}" type="slidenum">
              <a:rPr lang="en-US" smtClean="0"/>
              <a:pPr/>
              <a:t>5</a:t>
            </a:fld>
            <a:endParaRPr lang="en-US"/>
          </a:p>
        </p:txBody>
      </p:sp>
      <p:sp>
        <p:nvSpPr>
          <p:cNvPr id="5" name="Title 4"/>
          <p:cNvSpPr>
            <a:spLocks noGrp="1"/>
          </p:cNvSpPr>
          <p:nvPr>
            <p:ph type="title"/>
          </p:nvPr>
        </p:nvSpPr>
        <p:spPr>
          <a:xfrm>
            <a:off x="457200" y="0"/>
            <a:ext cx="8229600" cy="1143000"/>
          </a:xfrm>
        </p:spPr>
        <p:txBody>
          <a:bodyPr>
            <a:normAutofit/>
          </a:bodyPr>
          <a:lstStyle/>
          <a:p>
            <a:r>
              <a:rPr lang="en-US" dirty="0"/>
              <a:t>Introduction</a:t>
            </a:r>
          </a:p>
        </p:txBody>
      </p:sp>
      <p:sp>
        <p:nvSpPr>
          <p:cNvPr id="9" name="TextBox 8"/>
          <p:cNvSpPr txBox="1"/>
          <p:nvPr/>
        </p:nvSpPr>
        <p:spPr>
          <a:xfrm>
            <a:off x="5791200" y="5563962"/>
            <a:ext cx="31242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hlinkClick r:id="rId3"/>
              </a:rPr>
              <a:t>Oklahoma Constitution</a:t>
            </a:r>
            <a:endParaRPr lang="en-US" sz="2000" dirty="0"/>
          </a:p>
        </p:txBody>
      </p:sp>
      <p:sp>
        <p:nvSpPr>
          <p:cNvPr id="2" name="Content Placeholder 1"/>
          <p:cNvSpPr>
            <a:spLocks noGrp="1"/>
          </p:cNvSpPr>
          <p:nvPr>
            <p:ph sz="half" idx="2"/>
          </p:nvPr>
        </p:nvSpPr>
        <p:spPr>
          <a:xfrm>
            <a:off x="5181600" y="1600200"/>
            <a:ext cx="3657600" cy="2847201"/>
          </a:xfrm>
        </p:spPr>
        <p:txBody>
          <a:bodyPr>
            <a:normAutofit fontScale="70000" lnSpcReduction="20000"/>
          </a:bodyPr>
          <a:lstStyle/>
          <a:p>
            <a:pPr marL="0" indent="0" algn="ctr">
              <a:buNone/>
            </a:pPr>
            <a:r>
              <a:rPr lang="en-US" b="1" i="1" dirty="0"/>
              <a:t>Preamble</a:t>
            </a:r>
          </a:p>
          <a:p>
            <a:pPr marL="0" indent="0">
              <a:buNone/>
            </a:pPr>
            <a:r>
              <a:rPr lang="en-US" i="1" dirty="0"/>
              <a:t>Invoking the guidance of Almighty God, in order to secure and perpetuate the blessing of liberty; to secure just and rightful government; to promote our mutual welfare and happiness, we, the people of the State of Oklahoma, do ordain and establish this Constitution.</a:t>
            </a:r>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dissolve">
                                      <p:cBhvr>
                                        <p:cTn id="11" dur="500"/>
                                        <p:tgtEl>
                                          <p:spTgt spid="2">
                                            <p:txEl>
                                              <p:pRg st="0" end="0"/>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dissolve">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838200"/>
          </a:xfrm>
        </p:spPr>
        <p:txBody>
          <a:bodyPr>
            <a:normAutofit/>
          </a:bodyPr>
          <a:lstStyle/>
          <a:p>
            <a:r>
              <a:rPr lang="en-US" dirty="0"/>
              <a:t>Executive Branch</a:t>
            </a:r>
          </a:p>
        </p:txBody>
      </p:sp>
      <p:sp>
        <p:nvSpPr>
          <p:cNvPr id="6" name="Content Placeholder 5"/>
          <p:cNvSpPr>
            <a:spLocks noGrp="1"/>
          </p:cNvSpPr>
          <p:nvPr>
            <p:ph idx="1"/>
          </p:nvPr>
        </p:nvSpPr>
        <p:spPr>
          <a:xfrm>
            <a:off x="152400" y="762000"/>
            <a:ext cx="8991600" cy="6019800"/>
          </a:xfrm>
        </p:spPr>
        <p:txBody>
          <a:bodyPr>
            <a:normAutofit fontScale="92500" lnSpcReduction="10000"/>
          </a:bodyPr>
          <a:lstStyle/>
          <a:p>
            <a:pPr marL="762000" indent="-762000"/>
            <a:r>
              <a:rPr lang="en-US" sz="2800" dirty="0"/>
              <a:t>The Executive Branch is led by the governor (must be 31 or older, and a voting citizen 10 years or more).</a:t>
            </a:r>
          </a:p>
          <a:p>
            <a:pPr marL="762000" indent="-762000"/>
            <a:r>
              <a:rPr lang="en-US" sz="2800" dirty="0"/>
              <a:t>Other offices include lieutenant governor, attorney general, superintendent of public instruction. </a:t>
            </a:r>
          </a:p>
          <a:p>
            <a:pPr marL="762000" indent="-762000"/>
            <a:r>
              <a:rPr lang="en-US" sz="2800" dirty="0"/>
              <a:t>Each are elected to four year terms. </a:t>
            </a:r>
          </a:p>
          <a:p>
            <a:pPr marL="762000" indent="-762000"/>
            <a:r>
              <a:rPr lang="en-US" sz="2800" dirty="0"/>
              <a:t>The Secretary of State is appointed by the governor for a four year term and must have senate approval. </a:t>
            </a:r>
          </a:p>
          <a:p>
            <a:pPr marL="762000" indent="-762000"/>
            <a:r>
              <a:rPr lang="en-US" sz="2800" dirty="0"/>
              <a:t>Responsibilities are described in the Oklahoma Constitution.</a:t>
            </a:r>
          </a:p>
          <a:p>
            <a:pPr marL="762000" indent="-762000"/>
            <a:r>
              <a:rPr lang="en-US" sz="2800" dirty="0"/>
              <a:t>The Governor’s Cabinet includes the secretaries of state, agriculture, commerce and tourism, education, energy, environment, finance and revenue, health, human resources and administration, human services, military, safety, and security, science and technology, transportation, and veterans’ affairs.</a:t>
            </a:r>
          </a:p>
          <a:p>
            <a:pPr marL="762000" indent="-762000"/>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6</a:t>
            </a:fld>
            <a:endParaRPr lang="en-US"/>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a:t>Executive Branch: Governor</a:t>
            </a:r>
          </a:p>
        </p:txBody>
      </p:sp>
      <p:sp>
        <p:nvSpPr>
          <p:cNvPr id="6" name="Content Placeholder 5"/>
          <p:cNvSpPr>
            <a:spLocks noGrp="1"/>
          </p:cNvSpPr>
          <p:nvPr>
            <p:ph idx="1"/>
          </p:nvPr>
        </p:nvSpPr>
        <p:spPr>
          <a:xfrm>
            <a:off x="381000" y="914400"/>
            <a:ext cx="6781800" cy="5715000"/>
          </a:xfrm>
        </p:spPr>
        <p:txBody>
          <a:bodyPr>
            <a:normAutofit fontScale="70000" lnSpcReduction="20000"/>
          </a:bodyPr>
          <a:lstStyle/>
          <a:p>
            <a:pPr>
              <a:lnSpc>
                <a:spcPct val="120000"/>
              </a:lnSpc>
            </a:pPr>
            <a:r>
              <a:rPr lang="en-US" sz="3400" dirty="0">
                <a:solidFill>
                  <a:srgbClr val="080808"/>
                </a:solidFill>
                <a:latin typeface="Arial" charset="0"/>
              </a:rPr>
              <a:t>The governor is the </a:t>
            </a:r>
            <a:r>
              <a:rPr lang="en-US" sz="3400" dirty="0">
                <a:solidFill>
                  <a:srgbClr val="080808"/>
                </a:solidFill>
                <a:latin typeface="Arial" charset="0"/>
                <a:hlinkClick r:id="rId3"/>
              </a:rPr>
              <a:t>chief executive</a:t>
            </a:r>
            <a:r>
              <a:rPr lang="en-US" sz="3400" dirty="0">
                <a:solidFill>
                  <a:srgbClr val="080808"/>
                </a:solidFill>
                <a:latin typeface="Arial" charset="0"/>
              </a:rPr>
              <a:t> of the state. </a:t>
            </a:r>
          </a:p>
          <a:p>
            <a:pPr>
              <a:lnSpc>
                <a:spcPct val="120000"/>
              </a:lnSpc>
            </a:pPr>
            <a:r>
              <a:rPr lang="en-US" sz="3400" dirty="0">
                <a:solidFill>
                  <a:srgbClr val="080808"/>
                </a:solidFill>
                <a:latin typeface="Arial" charset="0"/>
              </a:rPr>
              <a:t>A budget is prepared by the governor’s office and presented to the legislature. </a:t>
            </a:r>
          </a:p>
          <a:p>
            <a:pPr>
              <a:lnSpc>
                <a:spcPct val="120000"/>
              </a:lnSpc>
            </a:pPr>
            <a:r>
              <a:rPr lang="en-US" sz="3400" dirty="0">
                <a:solidFill>
                  <a:srgbClr val="080808"/>
                </a:solidFill>
                <a:latin typeface="Arial" charset="0"/>
              </a:rPr>
              <a:t>The governor serves as commander-in-chief of the state militia. </a:t>
            </a:r>
          </a:p>
          <a:p>
            <a:pPr>
              <a:lnSpc>
                <a:spcPct val="120000"/>
              </a:lnSpc>
            </a:pPr>
            <a:r>
              <a:rPr lang="en-US" sz="3400" dirty="0">
                <a:solidFill>
                  <a:srgbClr val="080808"/>
                </a:solidFill>
                <a:latin typeface="Arial" charset="0"/>
              </a:rPr>
              <a:t>Every bill passed by the legislature must have the governor’s signature to become a law.</a:t>
            </a:r>
          </a:p>
          <a:p>
            <a:pPr>
              <a:lnSpc>
                <a:spcPct val="120000"/>
              </a:lnSpc>
            </a:pPr>
            <a:r>
              <a:rPr lang="en-US" sz="3400" dirty="0">
                <a:solidFill>
                  <a:srgbClr val="080808"/>
                </a:solidFill>
                <a:latin typeface="Arial" charset="0"/>
              </a:rPr>
              <a:t>The governor accepts or rejects recommendations of the State Pardon and Parole Board and appoints replacements for vacated state offices.</a:t>
            </a:r>
          </a:p>
          <a:p>
            <a:pPr>
              <a:lnSpc>
                <a:spcPct val="120000"/>
              </a:lnSpc>
            </a:pPr>
            <a:r>
              <a:rPr lang="en-US" sz="3400" dirty="0">
                <a:solidFill>
                  <a:srgbClr val="080808"/>
                </a:solidFill>
                <a:latin typeface="Arial" charset="0"/>
              </a:rPr>
              <a:t>Appointments are made by the governor to special boards and councils.</a:t>
            </a:r>
          </a:p>
          <a:p>
            <a:pPr marL="91440" indent="-457200"/>
            <a:endParaRPr lang="en-US" dirty="0">
              <a:solidFill>
                <a:srgbClr val="080808"/>
              </a:solidFill>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7</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828800"/>
            <a:ext cx="1809750" cy="12228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Executive Branch: </a:t>
            </a:r>
            <a:br>
              <a:rPr lang="en-US" dirty="0"/>
            </a:br>
            <a:r>
              <a:rPr lang="en-US" dirty="0"/>
              <a:t>Lieutenant Governor</a:t>
            </a:r>
          </a:p>
        </p:txBody>
      </p:sp>
      <p:sp>
        <p:nvSpPr>
          <p:cNvPr id="6" name="Content Placeholder 5"/>
          <p:cNvSpPr>
            <a:spLocks noGrp="1"/>
          </p:cNvSpPr>
          <p:nvPr>
            <p:ph idx="1"/>
          </p:nvPr>
        </p:nvSpPr>
        <p:spPr/>
        <p:txBody>
          <a:bodyPr>
            <a:normAutofit/>
          </a:bodyPr>
          <a:lstStyle/>
          <a:p>
            <a:r>
              <a:rPr lang="en-US" sz="3200" dirty="0">
                <a:solidFill>
                  <a:srgbClr val="080808"/>
                </a:solidFill>
                <a:latin typeface="Arial" charset="0"/>
              </a:rPr>
              <a:t>The Lieutenant Governor is similar to the U.S. vice president. </a:t>
            </a:r>
          </a:p>
          <a:p>
            <a:r>
              <a:rPr lang="en-US" sz="3200" dirty="0">
                <a:solidFill>
                  <a:srgbClr val="080808"/>
                </a:solidFill>
                <a:latin typeface="Arial" charset="0"/>
              </a:rPr>
              <a:t>The Lt. Governor replaces the governor if the governor has to leave office and serves as president of the senate. </a:t>
            </a:r>
          </a:p>
          <a:p>
            <a:r>
              <a:rPr lang="en-US" sz="3200" dirty="0">
                <a:solidFill>
                  <a:srgbClr val="080808"/>
                </a:solidFill>
                <a:latin typeface="Arial" charset="0"/>
              </a:rPr>
              <a:t>The </a:t>
            </a:r>
            <a:r>
              <a:rPr lang="en-US" dirty="0">
                <a:solidFill>
                  <a:srgbClr val="080808"/>
                </a:solidFill>
                <a:latin typeface="Arial" charset="0"/>
              </a:rPr>
              <a:t>Lt. Governor is </a:t>
            </a:r>
            <a:r>
              <a:rPr lang="en-US" sz="3200" dirty="0">
                <a:solidFill>
                  <a:srgbClr val="080808"/>
                </a:solidFill>
                <a:latin typeface="Arial" charset="0"/>
              </a:rPr>
              <a:t>elected separately from the governor.</a:t>
            </a:r>
          </a:p>
        </p:txBody>
      </p:sp>
      <p:sp>
        <p:nvSpPr>
          <p:cNvPr id="7" name="Slide Number Placeholder 6"/>
          <p:cNvSpPr>
            <a:spLocks noGrp="1"/>
          </p:cNvSpPr>
          <p:nvPr>
            <p:ph type="sldNum" sz="quarter" idx="12"/>
          </p:nvPr>
        </p:nvSpPr>
        <p:spPr/>
        <p:txBody>
          <a:bodyPr/>
          <a:lstStyle/>
          <a:p>
            <a:fld id="{5B75B92E-C504-4F72-91D6-D83D77D1C380}" type="slidenum">
              <a:rPr lang="en-US" smtClean="0"/>
              <a:pPr/>
              <a:t>8</a:t>
            </a:fld>
            <a:endParaRPr lang="en-US"/>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a:t>Executive Branch: </a:t>
            </a:r>
            <a:br>
              <a:rPr lang="en-US" dirty="0"/>
            </a:br>
            <a:r>
              <a:rPr lang="en-US" dirty="0"/>
              <a:t>Other Elected Officials</a:t>
            </a:r>
          </a:p>
        </p:txBody>
      </p:sp>
      <p:sp>
        <p:nvSpPr>
          <p:cNvPr id="6" name="Content Placeholder 5"/>
          <p:cNvSpPr>
            <a:spLocks noGrp="1"/>
          </p:cNvSpPr>
          <p:nvPr>
            <p:ph idx="1"/>
          </p:nvPr>
        </p:nvSpPr>
        <p:spPr>
          <a:xfrm>
            <a:off x="609600" y="1295400"/>
            <a:ext cx="8305800" cy="5257800"/>
          </a:xfrm>
        </p:spPr>
        <p:txBody>
          <a:bodyPr>
            <a:normAutofit fontScale="62500" lnSpcReduction="20000"/>
          </a:bodyPr>
          <a:lstStyle/>
          <a:p>
            <a:pPr>
              <a:lnSpc>
                <a:spcPct val="120000"/>
              </a:lnSpc>
            </a:pPr>
            <a:r>
              <a:rPr lang="en-US" sz="4000" dirty="0">
                <a:solidFill>
                  <a:srgbClr val="080808"/>
                </a:solidFill>
                <a:latin typeface="Arial" charset="0"/>
              </a:rPr>
              <a:t>Treasurer: accounts for all the public money of the state, takes in taxes and distributes funds.</a:t>
            </a:r>
          </a:p>
          <a:p>
            <a:pPr>
              <a:lnSpc>
                <a:spcPct val="120000"/>
              </a:lnSpc>
            </a:pPr>
            <a:r>
              <a:rPr lang="en-US" sz="4000" dirty="0">
                <a:solidFill>
                  <a:srgbClr val="080808"/>
                </a:solidFill>
                <a:latin typeface="Arial" charset="0"/>
              </a:rPr>
              <a:t>Auditor and Inspector: reviews the work of state government to make sure that it is working properly</a:t>
            </a:r>
          </a:p>
          <a:p>
            <a:pPr>
              <a:lnSpc>
                <a:spcPct val="120000"/>
              </a:lnSpc>
            </a:pPr>
            <a:r>
              <a:rPr lang="en-US" sz="4000" dirty="0">
                <a:solidFill>
                  <a:srgbClr val="080808"/>
                </a:solidFill>
                <a:latin typeface="Arial" charset="0"/>
              </a:rPr>
              <a:t>Insurance Commissioner: maintains oversight of the insurance industry. </a:t>
            </a:r>
          </a:p>
          <a:p>
            <a:pPr>
              <a:lnSpc>
                <a:spcPct val="120000"/>
              </a:lnSpc>
            </a:pPr>
            <a:r>
              <a:rPr lang="en-US" sz="4000" dirty="0">
                <a:solidFill>
                  <a:srgbClr val="080808"/>
                </a:solidFill>
                <a:latin typeface="Arial" charset="0"/>
              </a:rPr>
              <a:t>Attorney General: state’s chief legal officer.</a:t>
            </a:r>
          </a:p>
          <a:p>
            <a:pPr>
              <a:lnSpc>
                <a:spcPct val="120000"/>
              </a:lnSpc>
            </a:pPr>
            <a:r>
              <a:rPr lang="en-US" sz="4000" dirty="0">
                <a:solidFill>
                  <a:srgbClr val="080808"/>
                </a:solidFill>
                <a:latin typeface="Arial" charset="0"/>
              </a:rPr>
              <a:t>Superintendent of Public Instruction: oversees the State Department of Education.</a:t>
            </a:r>
          </a:p>
          <a:p>
            <a:pPr>
              <a:lnSpc>
                <a:spcPct val="120000"/>
              </a:lnSpc>
            </a:pPr>
            <a:r>
              <a:rPr lang="en-US" sz="4000" dirty="0">
                <a:solidFill>
                  <a:srgbClr val="080808"/>
                </a:solidFill>
                <a:latin typeface="Arial" charset="0"/>
              </a:rPr>
              <a:t>Commissioner of Labor: enforces laws related to protecting the workforce.</a:t>
            </a:r>
          </a:p>
          <a:p>
            <a:pPr marL="762000" indent="-762000"/>
            <a:endParaRPr lang="en-US" sz="4000" dirty="0">
              <a:solidFill>
                <a:srgbClr val="080808"/>
              </a:solidFill>
            </a:endParaRPr>
          </a:p>
        </p:txBody>
      </p:sp>
      <p:sp>
        <p:nvSpPr>
          <p:cNvPr id="7" name="Slide Number Placeholder 6"/>
          <p:cNvSpPr>
            <a:spLocks noGrp="1"/>
          </p:cNvSpPr>
          <p:nvPr>
            <p:ph type="sldNum" sz="quarter" idx="12"/>
          </p:nvPr>
        </p:nvSpPr>
        <p:spPr/>
        <p:txBody>
          <a:bodyPr/>
          <a:lstStyle/>
          <a:p>
            <a:fld id="{5B75B92E-C504-4F72-91D6-D83D77D1C380}" type="slidenum">
              <a:rPr lang="en-US" smtClean="0"/>
              <a:pPr/>
              <a:t>9</a:t>
            </a:fld>
            <a:endParaRPr lang="en-US"/>
          </a:p>
        </p:txBody>
      </p:sp>
    </p:spTree>
  </p:cSld>
  <p:clrMapOvr>
    <a:masterClrMapping/>
  </p:clrMapOvr>
  <p:transition spd="med">
    <p:wipe dir="r"/>
  </p:transition>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4085</TotalTime>
  <Words>1397</Words>
  <Application>Microsoft Macintosh PowerPoint</Application>
  <PresentationFormat>On-screen Show (4:3)</PresentationFormat>
  <Paragraphs>158</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Berlin Sans FB</vt:lpstr>
      <vt:lpstr>Calibri</vt:lpstr>
      <vt:lpstr>Wingdings</vt:lpstr>
      <vt:lpstr>Office Theme</vt:lpstr>
      <vt:lpstr>PowerPoint Presentation</vt:lpstr>
      <vt:lpstr>PowerPoint Presentation</vt:lpstr>
      <vt:lpstr>Section 1: State Government</vt:lpstr>
      <vt:lpstr>Section 1: State Government </vt:lpstr>
      <vt:lpstr>Introduction</vt:lpstr>
      <vt:lpstr>Executive Branch</vt:lpstr>
      <vt:lpstr>Executive Branch: Governor</vt:lpstr>
      <vt:lpstr>Executive Branch:  Lieutenant Governor</vt:lpstr>
      <vt:lpstr>Executive Branch:  Other Elected Officials</vt:lpstr>
      <vt:lpstr>Legislative Branch</vt:lpstr>
      <vt:lpstr>How a Bill Becomes a Law</vt:lpstr>
      <vt:lpstr>Legislative Committees</vt:lpstr>
      <vt:lpstr>Judicial Branch</vt:lpstr>
      <vt:lpstr>Civil and Criminal Law</vt:lpstr>
      <vt:lpstr>Court Responsibilities </vt:lpstr>
      <vt:lpstr>Section 2: Local Government</vt:lpstr>
      <vt:lpstr>Section 2: Local Government</vt:lpstr>
      <vt:lpstr>County Government</vt:lpstr>
      <vt:lpstr>Elected Offices</vt:lpstr>
      <vt:lpstr>Non-elected County Boards</vt:lpstr>
      <vt:lpstr>Municipal Government</vt:lpstr>
      <vt:lpstr>Financing Local Government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Oklahoma: Land of Opportunity</dc:title>
  <dc:subject>©2013 Clairmont Press</dc:subject>
  <dc:creator>Emmett R. Mullins, Ed.D.</dc:creator>
  <dc:description>Study presentation to accompany student textbook.</dc:description>
  <cp:lastModifiedBy>marionl clairmontpress.com</cp:lastModifiedBy>
  <cp:revision>467</cp:revision>
  <dcterms:created xsi:type="dcterms:W3CDTF">2010-06-02T19:20:05Z</dcterms:created>
  <dcterms:modified xsi:type="dcterms:W3CDTF">2019-08-27T17:58:21Z</dcterms:modified>
</cp:coreProperties>
</file>