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compatMode="1" saveSubsetFonts="1">
  <p:sldMasterIdLst>
    <p:sldMasterId id="2147483698" r:id="rId1"/>
  </p:sldMasterIdLst>
  <p:notesMasterIdLst>
    <p:notesMasterId r:id="rId38"/>
  </p:notesMasterIdLst>
  <p:handoutMasterIdLst>
    <p:handoutMasterId r:id="rId39"/>
  </p:handoutMasterIdLst>
  <p:sldIdLst>
    <p:sldId id="259" r:id="rId2"/>
    <p:sldId id="260" r:id="rId3"/>
    <p:sldId id="258" r:id="rId4"/>
    <p:sldId id="268" r:id="rId5"/>
    <p:sldId id="288" r:id="rId6"/>
    <p:sldId id="291" r:id="rId7"/>
    <p:sldId id="265" r:id="rId8"/>
    <p:sldId id="292" r:id="rId9"/>
    <p:sldId id="293" r:id="rId10"/>
    <p:sldId id="270" r:id="rId11"/>
    <p:sldId id="276" r:id="rId12"/>
    <p:sldId id="275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10" r:id="rId26"/>
    <p:sldId id="306" r:id="rId27"/>
    <p:sldId id="307" r:id="rId28"/>
    <p:sldId id="311" r:id="rId29"/>
    <p:sldId id="308" r:id="rId30"/>
    <p:sldId id="312" r:id="rId31"/>
    <p:sldId id="309" r:id="rId32"/>
    <p:sldId id="277" r:id="rId33"/>
    <p:sldId id="278" r:id="rId34"/>
    <p:sldId id="313" r:id="rId35"/>
    <p:sldId id="266" r:id="rId36"/>
    <p:sldId id="263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/>
    <p:restoredTop sz="94694"/>
  </p:normalViewPr>
  <p:slideViewPr>
    <p:cSldViewPr>
      <p:cViewPr varScale="1">
        <p:scale>
          <a:sx n="121" d="100"/>
          <a:sy n="121" d="100"/>
        </p:scale>
        <p:origin x="21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E90A6DAE-DA23-7641-A5E7-C6D244DCC9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47065FBE-36E7-9945-8BAE-EBE3ED8575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919F2364-3576-6847-81C6-E7365CB18A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31F04601-0B32-3E4A-AB43-777E6D1213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BFE73B93-C334-9F4A-9B72-40A5D16A4C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490561A1-19D8-2141-9D3C-BD739B4FAD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58354573-80B3-4441-B7CC-5D4A268BDF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42F9583D-4BD4-D44B-A306-205D95AD53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915429A1-3981-1C46-B5E2-BBBAF3EF49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F241737F-5BDB-4544-87ED-FF0EFC09C0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2D0A56C0-8183-1243-BC41-0401BAA39B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83CEE5CF-5269-1842-953E-33EAF7B15B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Kudzu link dosen’t work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B7B3ED81-0A4D-794C-AFCE-50EE15089E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90A3C2B8-3D0A-B14A-B3CB-B495B09C74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A53A021F-6741-B14A-8619-37F48A0D00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A022B17B-2EA0-F946-BA56-39E40DFD44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01F8F759-A10F-274C-B47C-8A270A571E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42CD8C0B-617E-1248-84A5-38950317F5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i="1" u="sng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E03A1574-2937-EC46-9E5A-99D3FBFEE4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8004A05F-FEFE-8C42-A693-D3A544DA0D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588729E9-26F1-714F-9B12-A9C79D78CC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2EB1E3B7-35AA-174A-B66A-CAD8FEC622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61BF0763-586B-094B-BB33-109CDA0DE5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BE42A424-436E-8E45-98FE-F87C61C504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2D26FFFF-ACAD-7F49-A62C-B263982B97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23E78553-A209-B940-A821-E08E5C291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6C526294-2BCA-DA41-A7D8-35B19928EC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1E079A80-A5F0-754E-8DFB-54BB3A505F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DEA4E604-774E-AE47-9AD6-C176DCE5EC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61D65D95-DCE9-614F-8A46-33FC356EF5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108C0F64-1C48-3540-990B-46E5508D36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417001B1-3FBF-C44F-B85F-224CCACC07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07E0ED4F-A018-2B4B-9D6A-958836D319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37A7DC2B-FB20-964C-B981-862A322D0B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DFD53492-9873-B540-BEE2-974F7E75F0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52014477-04A1-E24C-B072-99A43B2944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>
            <a:extLst>
              <a:ext uri="{FF2B5EF4-FFF2-40B4-BE49-F238E27FC236}">
                <a16:creationId xmlns:a16="http://schemas.microsoft.com/office/drawing/2014/main" id="{18F6CA5B-26D1-9942-B613-66A8062118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Notes Placeholder 2">
            <a:extLst>
              <a:ext uri="{FF2B5EF4-FFF2-40B4-BE49-F238E27FC236}">
                <a16:creationId xmlns:a16="http://schemas.microsoft.com/office/drawing/2014/main" id="{5CBBB3E3-3EE1-4845-A845-C4061E929C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>
            <a:extLst>
              <a:ext uri="{FF2B5EF4-FFF2-40B4-BE49-F238E27FC236}">
                <a16:creationId xmlns:a16="http://schemas.microsoft.com/office/drawing/2014/main" id="{DA02835D-3AEA-2A45-98CA-AB32AA3ECC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Notes Placeholder 2">
            <a:extLst>
              <a:ext uri="{FF2B5EF4-FFF2-40B4-BE49-F238E27FC236}">
                <a16:creationId xmlns:a16="http://schemas.microsoft.com/office/drawing/2014/main" id="{884AE3D0-1247-1C4D-A94F-8CB15A7481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C528A5E-C631-9847-8E47-11F17B485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047CE24-AA4A-2B45-A9EE-75D6B712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>
            <a:extLst>
              <a:ext uri="{FF2B5EF4-FFF2-40B4-BE49-F238E27FC236}">
                <a16:creationId xmlns:a16="http://schemas.microsoft.com/office/drawing/2014/main" id="{612ABEC0-7D23-214F-89F4-3EC05B1184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Notes Placeholder 2">
            <a:extLst>
              <a:ext uri="{FF2B5EF4-FFF2-40B4-BE49-F238E27FC236}">
                <a16:creationId xmlns:a16="http://schemas.microsoft.com/office/drawing/2014/main" id="{61338D15-0F72-D348-BABA-B1DCC2EFD2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:a16="http://schemas.microsoft.com/office/drawing/2014/main" id="{7EDD88F0-6477-3745-8D68-EA9E5CEE33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Notes Placeholder 2">
            <a:extLst>
              <a:ext uri="{FF2B5EF4-FFF2-40B4-BE49-F238E27FC236}">
                <a16:creationId xmlns:a16="http://schemas.microsoft.com/office/drawing/2014/main" id="{BC350F2B-B4A4-5F42-B6AF-F4D3146B21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9B78B30F-6D3F-2447-822C-2CD7A13BFA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47C9469D-F46B-CA4E-810F-DAC844C9F9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E6ACEF6F-A240-BD46-A668-30C9E2CD9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31170923-CEC9-DA45-B3F6-A0D22E0267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B304A640-565D-B942-A045-6BA38DF448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AF29171B-1F8D-EE4C-9DA5-54145A5BE9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582537CD-3D2B-654C-B21A-220694B015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25866221-DA05-0E4D-89DC-D6EBD68D08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2A742537-944B-9C4B-BDE2-FFE8D0CE02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03DFE897-B9BD-1A42-ACC4-CDC8462BD4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4FDA25E2-B2B6-7A46-A12A-06BD3FC3D4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CD2B0B76-8154-DB45-BAB1-0A9C92AD6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8C43E2E6-FEB5-DB4D-A817-07B685C48B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60851A46-9DA2-114B-A9D3-B62AD6DFB4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05FCC032-E749-B14E-AAB6-DD131FE20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D2777F9C-25FA-5041-BFA2-3478FA6818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82BCECD-E97B-A14F-8EF5-FD69CF2AE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173153"/>
            <a:ext cx="824234" cy="549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9FEB27F-4098-F840-BBF0-277EF0BAE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173153"/>
            <a:ext cx="824234" cy="549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4/21/21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ppalachianLocatorMap2.p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way.net/facts/sc-state-stone-blue-granite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d/Kudzu_field_vert1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kemurray-sc.com/drehershoalsdam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-climate.ncsu.edu/images/climate/sandhills_soils_big.j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://upload.wikimedia.org/wikipedia/commons/4/4e/Columbia_Canal_and_the_City_of_Columbia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slide" Target="slide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3.xml"/><Relationship Id="rId4" Type="http://schemas.openxmlformats.org/officeDocument/2006/relationships/hyperlink" Target="http://www.hmdb.org/marker.asp?marker=85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intos.org/ge/survey/process/Antioch%20Bay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s.gov/cong/index.h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://oi41.tinypic.com/5wb5hw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nr.sc.gov/geology/images/Fault_Map_Generalized.gi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g.co/maps/v9pkj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g.co/maps/css9z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way.net/sc-photos/pickens-county/golden-creek-mill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teecooper.com/portal/page/portal/SanteeCooper/AboutUs/HistoryofSanteeCooper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hyperlink" Target="http://www.clemson.edu/ces/geolk12/scmaps/maps/LargeMaps/santee_a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hyperlink" Target="http://g.co/maps/4enm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800100" y="5414962"/>
            <a:ext cx="7543800" cy="10779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Chapter 1: This is Our Home</a:t>
            </a:r>
          </a:p>
          <a:p>
            <a:pPr eaLnBrk="1" hangingPunct="1">
              <a:defRPr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© 2022 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4DF7452-4FBD-084D-BAF2-9C4C39296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1752600"/>
            <a:ext cx="6934200" cy="2796794"/>
          </a:xfrm>
          <a:prstGeom prst="rect">
            <a:avLst/>
          </a:prstGeom>
          <a:effectLst>
            <a:glow rad="63500">
              <a:schemeClr val="bg1">
                <a:alpha val="5000"/>
              </a:schemeClr>
            </a:glo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78DD-FF4E-C641-9F69-E5DCAF55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2: The Geographic Regions of South Carolina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4801C63E-9260-574D-B5BF-D9199284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Essential Question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In what ways do South Carolina’s geographic regions differ?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buFont typeface="Wingdings" pitchFamily="2" charset="2"/>
              <a:buChar char="Ø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3796" name="Slide Number Placeholder 4">
            <a:extLst>
              <a:ext uri="{FF2B5EF4-FFF2-40B4-BE49-F238E27FC236}">
                <a16:creationId xmlns:a16="http://schemas.microsoft.com/office/drawing/2014/main" id="{75367152-C1E5-B04B-996E-09A91A94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15D887-8A27-CE4C-91C2-2BE9FE77150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4CA1-6FF7-374F-8192-A9D932D9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2: The Geographic Regions of South Carolina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C7482-0505-FC4D-8A8D-7307AB6F1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8006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What terms do I need to know?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flora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fauna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elevation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precipitation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monadnock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kudzu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tributary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Fall Line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Carolina bays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fault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delta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sound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barrier island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</p:txBody>
      </p:sp>
      <p:sp>
        <p:nvSpPr>
          <p:cNvPr id="35843" name="Slide Number Placeholder 4">
            <a:extLst>
              <a:ext uri="{FF2B5EF4-FFF2-40B4-BE49-F238E27FC236}">
                <a16:creationId xmlns:a16="http://schemas.microsoft.com/office/drawing/2014/main" id="{6144A8EA-BE60-A346-8081-47E64364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225D24-0B6E-5748-A510-EE631EE137F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CE0632-9F01-954A-B1EE-DE787BAF1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038600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Location: Northwest S.C.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Oldest landform in North America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Part of the </a:t>
            </a:r>
            <a:r>
              <a:rPr lang="en-US" dirty="0">
                <a:ea typeface="+mn-ea"/>
                <a:cs typeface="+mn-cs"/>
                <a:hlinkClick r:id="rId3"/>
              </a:rPr>
              <a:t>Appalachian Mountain</a:t>
            </a:r>
            <a:r>
              <a:rPr lang="en-US" dirty="0">
                <a:ea typeface="+mn-ea"/>
                <a:cs typeface="+mn-cs"/>
              </a:rPr>
              <a:t> chain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Sassafras Mountain is highest (3,554 ft.)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Covered with vegetation (plants)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37890" name="Slide Number Placeholder 6">
            <a:extLst>
              <a:ext uri="{FF2B5EF4-FFF2-40B4-BE49-F238E27FC236}">
                <a16:creationId xmlns:a16="http://schemas.microsoft.com/office/drawing/2014/main" id="{D46CC2C8-ADDE-DC45-98F3-31F18852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6DB12B-E311-FC4B-9165-48EDDE72D5F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E54F0F-EBD8-494E-A253-42276507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Blue Ridge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9506C6-B68B-144E-978E-53035D0E5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638800"/>
            <a:ext cx="2081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View from Sassafras Mountain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85934B3-EB24-3D46-904E-A36084D48E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7825" y="1606550"/>
            <a:ext cx="4786313" cy="3575050"/>
          </a:xfrm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8ED91-0AAC-984D-B1D9-A2471B06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0386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Soil and terrain not good for farming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Plants are similar to those in the north due to altitude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Many birds; few game birds (e.g. turkeys)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Also bear, deer, squirrels, rabbits, and trout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Cooler and wetter than the rest of the state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39938" name="Slide Number Placeholder 6">
            <a:extLst>
              <a:ext uri="{FF2B5EF4-FFF2-40B4-BE49-F238E27FC236}">
                <a16:creationId xmlns:a16="http://schemas.microsoft.com/office/drawing/2014/main" id="{40F7FF77-FA38-2848-937C-93916CA9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642892-A9A7-0244-95AC-A0E5317D8366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1EA011-BF2A-5143-850B-1C7A7F39E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Blue Ridge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8E82ED-FAE1-FA4E-806C-CC5CCAF24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562600"/>
            <a:ext cx="1149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Raven Cliff Falls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5C45369-3E25-BB4F-B8C7-DCC799387E5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7350" y="1606550"/>
            <a:ext cx="4767263" cy="3575050"/>
          </a:xfrm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Content Placeholder 5">
            <a:extLst>
              <a:ext uri="{FF2B5EF4-FFF2-40B4-BE49-F238E27FC236}">
                <a16:creationId xmlns:a16="http://schemas.microsoft.com/office/drawing/2014/main" id="{6C86C396-B2F6-EA46-8454-1209AD3F1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Piedmont – “foot of the mountain”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Hilly region; covers 1/3 of South Carolina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Monadnocks: granite outcroppings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  <a:hlinkClick r:id="rId3"/>
              </a:rPr>
              <a:t>Granite</a:t>
            </a:r>
            <a:r>
              <a:rPr lang="en-US" altLang="en-US">
                <a:ea typeface="ＭＳ Ｐゴシック" panose="020B0600070205080204" pitchFamily="34" charset="-128"/>
              </a:rPr>
              <a:t> is an important resource and is the state’s official stone.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986" name="Slide Number Placeholder 6">
            <a:extLst>
              <a:ext uri="{FF2B5EF4-FFF2-40B4-BE49-F238E27FC236}">
                <a16:creationId xmlns:a16="http://schemas.microsoft.com/office/drawing/2014/main" id="{00AE85B8-A19A-1B4A-8CA2-4A657F7B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67FD2C-7978-AF46-825D-4EE0C4311127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E2E944-2E11-AB4B-86B3-705EE577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Piedmont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334DA-3081-A541-9C69-0DA4FB1EC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867400"/>
            <a:ext cx="2557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Top: Carolina Thread Trail (Chester SC)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Bottom: Piedmont region farm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55E8E8-7B94-0944-9597-1F5C73439D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7200" y="3429000"/>
            <a:ext cx="4641850" cy="2133600"/>
          </a:xfrm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7EFB309-8756-0F49-9F19-25389460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2876550" cy="21717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5">
            <a:extLst>
              <a:ext uri="{FF2B5EF4-FFF2-40B4-BE49-F238E27FC236}">
                <a16:creationId xmlns:a16="http://schemas.microsoft.com/office/drawing/2014/main" id="{91104F7F-5014-314C-AE11-106C69DBD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953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Lands often cleared in 1800s to grow cotton or corn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20</a:t>
            </a:r>
            <a:r>
              <a:rPr lang="en-US" altLang="en-US" baseline="30000"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ea typeface="ＭＳ Ｐゴシック" panose="020B0600070205080204" pitchFamily="34" charset="-128"/>
              </a:rPr>
              <a:t> century – much land used for pulp (timber)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Grasses used for pasture and to hold soil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  <a:hlinkClick r:id="rId3"/>
              </a:rPr>
              <a:t>Kudzu</a:t>
            </a:r>
            <a:r>
              <a:rPr lang="en-US" altLang="en-US">
                <a:ea typeface="ＭＳ Ｐゴシック" panose="020B0600070205080204" pitchFamily="34" charset="-128"/>
              </a:rPr>
              <a:t> brought in to control erosion in 1930s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Kudzu now considered a nuisance </a:t>
            </a:r>
          </a:p>
          <a:p>
            <a:pPr eaLnBrk="1" hangingPunct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6">
            <a:extLst>
              <a:ext uri="{FF2B5EF4-FFF2-40B4-BE49-F238E27FC236}">
                <a16:creationId xmlns:a16="http://schemas.microsoft.com/office/drawing/2014/main" id="{198B108E-3AD4-1347-B6C1-A54DAD23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D08BDF-FCC2-7C44-A4FE-A9C03864E7F5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7E18EF-09F8-4B4B-8B1E-A4C7DE2A9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Piedmont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38F86-313E-BF47-98DB-DD393A38D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0292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1951 Forestry Commission photo of pine seedling</a:t>
            </a:r>
          </a:p>
        </p:txBody>
      </p:sp>
      <p:pic>
        <p:nvPicPr>
          <p:cNvPr id="23554" name="Picture 2" descr="SC Forestry Commission Famous Photo">
            <a:extLst>
              <a:ext uri="{FF2B5EF4-FFF2-40B4-BE49-F238E27FC236}">
                <a16:creationId xmlns:a16="http://schemas.microsoft.com/office/drawing/2014/main" id="{CAA3EBF3-722F-5D45-B235-E59C3C9BB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2438400" cy="3252788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ontent Placeholder 5">
            <a:extLst>
              <a:ext uri="{FF2B5EF4-FFF2-40B4-BE49-F238E27FC236}">
                <a16:creationId xmlns:a16="http://schemas.microsoft.com/office/drawing/2014/main" id="{FC1FB322-C005-0B4D-B914-BFCE0087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419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Piedmont rivers are broad with gently sloping banks.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Appear muddy due to soil washed into the river (silt)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Humans use rivers for water, food, recreation, transportation, and </a:t>
            </a:r>
            <a:r>
              <a:rPr lang="en-US" altLang="en-US">
                <a:ea typeface="ＭＳ Ｐゴシック" panose="020B0600070205080204" pitchFamily="34" charset="-128"/>
                <a:hlinkClick r:id="rId3"/>
              </a:rPr>
              <a:t>power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087E3887-D6B9-0B42-BB28-1ECC5015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B5441C-44AE-7742-8859-AB688B06761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2418DB-255D-4846-B459-103BE34FD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Piedmont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A24D3-1AE9-2E40-AD23-C3208BF35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7150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Saluda River (top)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Dreher Shoals Dam (bottom)</a:t>
            </a:r>
          </a:p>
        </p:txBody>
      </p:sp>
      <p:pic>
        <p:nvPicPr>
          <p:cNvPr id="66562" name="Picture 2" descr="Lower Saluda Scenic River">
            <a:extLst>
              <a:ext uri="{FF2B5EF4-FFF2-40B4-BE49-F238E27FC236}">
                <a16:creationId xmlns:a16="http://schemas.microsoft.com/office/drawing/2014/main" id="{735397D0-95E6-EB4C-832D-5B0D27F66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092200"/>
            <a:ext cx="3067050" cy="2041525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>
            <a:extLst>
              <a:ext uri="{FF2B5EF4-FFF2-40B4-BE49-F238E27FC236}">
                <a16:creationId xmlns:a16="http://schemas.microsoft.com/office/drawing/2014/main" id="{7B4BE048-F67B-8642-828E-C88EA020A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3209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Content Placeholder 5">
            <a:extLst>
              <a:ext uri="{FF2B5EF4-FFF2-40B4-BE49-F238E27FC236}">
                <a16:creationId xmlns:a16="http://schemas.microsoft.com/office/drawing/2014/main" id="{03D4E660-BE72-654F-AE45-CBA967E20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572000" cy="4724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Wildlife (fauna) includes deer, turkeys, bobcats, foxes, snakes and other reptiles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Many birds including quail, wrens, osprey, eagles, and herons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8130" name="Slide Number Placeholder 6">
            <a:extLst>
              <a:ext uri="{FF2B5EF4-FFF2-40B4-BE49-F238E27FC236}">
                <a16:creationId xmlns:a16="http://schemas.microsoft.com/office/drawing/2014/main" id="{3053276D-3C70-A74F-B747-64B3A99F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F06718-F727-7541-A144-0AB3B090372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A9512C-07F6-0746-AD34-1704EDD9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Piedmont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4DD711-B45B-F144-933A-1CCD5B1DE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24400"/>
            <a:ext cx="2438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Wild turkey, the state game bird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8E34501-A6D8-0747-8B3A-72D57C43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708400" cy="27813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3762F0-3273-9F4E-94A8-27D6B7569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143000"/>
            <a:ext cx="4800600" cy="51054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  <a:hlinkClick r:id="rId3"/>
              </a:rPr>
              <a:t>Sandhills</a:t>
            </a:r>
            <a:r>
              <a:rPr lang="en-US" dirty="0">
                <a:ea typeface="+mn-ea"/>
                <a:cs typeface="+mn-cs"/>
              </a:rPr>
              <a:t> are low, rolling hills made from the sand and clay that  washes from the mountains in the Piedmont region.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50-60 million years ago, area was sand dunes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Fall Line: place on a river where rocks &amp; rapids force boats to stop when traveling from the sea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Towns formed near the Fall Line: North Augusta, Columbia, Camden, Cheraw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  <a:hlinkClick r:id="rId4"/>
              </a:rPr>
              <a:t>Columbia Canal</a:t>
            </a:r>
            <a:r>
              <a:rPr lang="en-US" dirty="0">
                <a:ea typeface="+mn-ea"/>
                <a:cs typeface="+mn-cs"/>
              </a:rPr>
              <a:t> built to move boats further up river around the falls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D15B520E-DFD1-C84C-AA21-F16B5DAC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2766C0-39D9-E14B-9EE3-E1EC164FAEE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2EEA38-B1B6-7F46-BF01-FFC07CA6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Sandhills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92D8E-E16E-1F47-9508-890B1C0C6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486400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The Sandhills were once the coastline of the ocean (top); rocks and rapids such as these blocked boats traveling upstream (bottom)</a:t>
            </a: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5D78C541-D9F9-3642-BA7D-D9390EB8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066800"/>
            <a:ext cx="2393950" cy="19050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>
            <a:extLst>
              <a:ext uri="{FF2B5EF4-FFF2-40B4-BE49-F238E27FC236}">
                <a16:creationId xmlns:a16="http://schemas.microsoft.com/office/drawing/2014/main" id="{B921B0E4-0FAF-514C-A33C-3B15FBDA9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124200"/>
            <a:ext cx="3500438" cy="2100263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B2B920-81E4-6549-9E2A-B5AE9D7E7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914400"/>
            <a:ext cx="84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Upcountry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F77659-0D28-3349-8F30-241FBA13C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447800"/>
            <a:ext cx="917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Lowcountry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3D58A6-DEB2-874A-97B6-0600E92249F8}"/>
              </a:ext>
            </a:extLst>
          </p:cNvPr>
          <p:cNvCxnSpPr>
            <a:cxnSpLocks noChangeShapeType="1"/>
            <a:stCxn id="8" idx="1"/>
          </p:cNvCxnSpPr>
          <p:nvPr/>
        </p:nvCxnSpPr>
        <p:spPr bwMode="auto">
          <a:xfrm flipH="1">
            <a:off x="6781800" y="1052513"/>
            <a:ext cx="304800" cy="1666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7AAACA-8349-AB4A-BBDC-E1C061DBB2D3}"/>
              </a:ext>
            </a:extLst>
          </p:cNvPr>
          <p:cNvCxnSpPr>
            <a:cxnSpLocks noChangeShapeType="1"/>
            <a:stCxn id="9" idx="1"/>
          </p:cNvCxnSpPr>
          <p:nvPr/>
        </p:nvCxnSpPr>
        <p:spPr bwMode="auto">
          <a:xfrm flipH="1">
            <a:off x="7239000" y="1585913"/>
            <a:ext cx="533400" cy="2428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926637-6248-4745-812D-046007089B0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67400" y="1219200"/>
            <a:ext cx="1371600" cy="990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99A49-3413-3F48-9206-3984325A1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800600" cy="51054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Soils not very productive due to sand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Pine trees and scrub oaks common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Longleaf pines were cut for timber causing red-cockaded woodpecker to be endangered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Other birds are warblers, nuthatches, bluebirds, owls and wood ducks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Foxes, bobcats, rabbits, and squirrels are some of the mammals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Cockroaches (palmetto bug) are common insects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52226" name="Slide Number Placeholder 6">
            <a:extLst>
              <a:ext uri="{FF2B5EF4-FFF2-40B4-BE49-F238E27FC236}">
                <a16:creationId xmlns:a16="http://schemas.microsoft.com/office/drawing/2014/main" id="{3D5F8400-BD19-BF42-AAD7-C7D30F78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C0328D-3694-884E-944A-C1F8D0CFEDF6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3B953B-42B8-6D4B-A2CE-3289F1BB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Sandhills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D673E-29BC-5A45-B914-48B578CFF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638800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Red-cockaded woodpecker (top); the wood duck is the official duck of South Carolina (bottom)</a:t>
            </a: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C65E41A2-BA44-4F4F-A636-A6191723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2619375" cy="1404938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http://upload.wikimedia.org/wikipedia/commons/0/0f/Picoides_borealis_USMC2005729133853B.jpg">
            <a:extLst>
              <a:ext uri="{FF2B5EF4-FFF2-40B4-BE49-F238E27FC236}">
                <a16:creationId xmlns:a16="http://schemas.microsoft.com/office/drawing/2014/main" id="{327DA62F-AA9C-D542-BFCF-F46938D2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990600"/>
            <a:ext cx="155892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457200" y="4831566"/>
            <a:ext cx="5952067" cy="152478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67" y="4937125"/>
            <a:ext cx="5791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Link: </a:t>
            </a:r>
            <a:r>
              <a:rPr lang="en-US" altLang="en-US" sz="2000" b="1" dirty="0">
                <a:solidFill>
                  <a:srgbClr val="DCE6F2"/>
                </a:solidFill>
                <a:hlinkClick r:id="rId4"/>
              </a:rPr>
              <a:t>Mary Beaty’s Oak</a:t>
            </a:r>
            <a:endParaRPr lang="en-US" altLang="en-US" sz="2000" b="1" dirty="0">
              <a:solidFill>
                <a:srgbClr val="DCE6F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1: </a:t>
            </a:r>
            <a:r>
              <a:rPr lang="en-US" altLang="en-US" sz="2000" b="1" dirty="0">
                <a:solidFill>
                  <a:srgbClr val="DCE6F2"/>
                </a:solidFill>
                <a:hlinkClick r:id="rId5" action="ppaction://hlinksldjump"/>
              </a:rPr>
              <a:t>What is Geography?</a:t>
            </a:r>
            <a:endParaRPr lang="en-US" altLang="en-US" sz="2000" b="1" dirty="0">
              <a:solidFill>
                <a:srgbClr val="DCE6F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2: </a:t>
            </a:r>
            <a:r>
              <a:rPr lang="en-US" altLang="en-US" sz="2000" b="1" dirty="0">
                <a:solidFill>
                  <a:srgbClr val="DCE6F2"/>
                </a:solidFill>
                <a:hlinkClick r:id="rId6" action="ppaction://hlinksldjump"/>
              </a:rPr>
              <a:t>The Geographic Regions of South Carolina</a:t>
            </a:r>
            <a:endParaRPr lang="en-US" altLang="en-US" sz="2000" b="1" dirty="0">
              <a:solidFill>
                <a:srgbClr val="DCE6F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3: </a:t>
            </a:r>
            <a:r>
              <a:rPr lang="en-US" altLang="en-US" sz="2000" b="1" dirty="0">
                <a:solidFill>
                  <a:srgbClr val="DCE6F2"/>
                </a:solidFill>
                <a:hlinkClick r:id="rId7" action="ppaction://hlinksldjump"/>
              </a:rPr>
              <a:t>South Carolina’s Waterways and Climate </a:t>
            </a:r>
            <a:endParaRPr lang="en-US" altLang="en-US" sz="2000" b="1" dirty="0">
              <a:solidFill>
                <a:srgbClr val="DCE6F2"/>
              </a:solidFill>
            </a:endParaRP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3FE58-3ABE-AE47-A173-CB1F634E8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800600" cy="510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Region is 100 miles across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Inner Coastal Plain: very fertile land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Outer Coastal Plain: areas nearest the ocean; very flat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Known for huge pine forests, also oak, hickory, sweet gum, and cypress trees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  <a:hlinkClick r:id="rId3"/>
              </a:rPr>
              <a:t>Carolina bays</a:t>
            </a:r>
            <a:r>
              <a:rPr lang="en-US" dirty="0">
                <a:ea typeface="+mn-ea"/>
                <a:cs typeface="+mn-cs"/>
              </a:rPr>
              <a:t>: oval shaped depressions in the land; can be a lake, swamp, or dry land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Not known how Carolina bays were formed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54274" name="Slide Number Placeholder 6">
            <a:extLst>
              <a:ext uri="{FF2B5EF4-FFF2-40B4-BE49-F238E27FC236}">
                <a16:creationId xmlns:a16="http://schemas.microsoft.com/office/drawing/2014/main" id="{C7B1845E-8B1D-7343-B874-9134C128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9DD279-2833-214F-AEEB-5DF765AED74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A0AF3A-F39D-E744-A864-5D04AEBA7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Coastal Plain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5D52E5-3009-6246-8F13-C99CCF579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4196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Many crops grow well on the coastal plain’s flat fertile lands.</a:t>
            </a:r>
          </a:p>
        </p:txBody>
      </p:sp>
      <p:pic>
        <p:nvPicPr>
          <p:cNvPr id="73730" name="Picture 2">
            <a:extLst>
              <a:ext uri="{FF2B5EF4-FFF2-40B4-BE49-F238E27FC236}">
                <a16:creationId xmlns:a16="http://schemas.microsoft.com/office/drawing/2014/main" id="{72682FBF-75A9-8D44-ACDB-A0DFCCC7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254375" cy="24384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Content Placeholder 5">
            <a:extLst>
              <a:ext uri="{FF2B5EF4-FFF2-40B4-BE49-F238E27FC236}">
                <a16:creationId xmlns:a16="http://schemas.microsoft.com/office/drawing/2014/main" id="{3D779F07-848F-F14B-9779-2F00B0856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800600" cy="5105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Rivers spread and move slowly on the plain; large floodplains and swamps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Varied and abundant wildlife, especially in swamps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  <a:hlinkClick r:id="rId3"/>
              </a:rPr>
              <a:t>Congaree</a:t>
            </a:r>
            <a:r>
              <a:rPr lang="en-US" altLang="en-US">
                <a:ea typeface="ＭＳ Ｐゴシック" panose="020B0600070205080204" pitchFamily="34" charset="-128"/>
              </a:rPr>
              <a:t>: only National Park in SC; known for old growth forest and </a:t>
            </a:r>
            <a:r>
              <a:rPr lang="en-US" altLang="en-US">
                <a:ea typeface="ＭＳ Ｐゴシック" panose="020B0600070205080204" pitchFamily="34" charset="-128"/>
                <a:hlinkClick r:id="rId4"/>
              </a:rPr>
              <a:t>champion trees</a:t>
            </a:r>
            <a:r>
              <a:rPr lang="en-US" altLang="en-US">
                <a:ea typeface="ＭＳ Ｐゴシック" panose="020B0600070205080204" pitchFamily="34" charset="-128"/>
              </a:rPr>
              <a:t>.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Fish in Lakes Marion and Moultrie: bass, bream, &amp; catfish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2" name="Slide Number Placeholder 6">
            <a:extLst>
              <a:ext uri="{FF2B5EF4-FFF2-40B4-BE49-F238E27FC236}">
                <a16:creationId xmlns:a16="http://schemas.microsoft.com/office/drawing/2014/main" id="{972A0E76-BFE1-6F41-9092-BB8E0C0A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C39613-E2CD-F94B-B82E-7B4FBA2965B8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EF9869-1E01-B345-ADC4-CCAE4D8B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Coastal Plain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6EC7F-6530-C645-8FAB-1F6673DFD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6388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Waccamaw River (top); the Palmetto Trail crosses forests in the coastal plain (bottom) </a:t>
            </a:r>
          </a:p>
        </p:txBody>
      </p:sp>
      <p:pic>
        <p:nvPicPr>
          <p:cNvPr id="74754" name="Picture 2">
            <a:extLst>
              <a:ext uri="{FF2B5EF4-FFF2-40B4-BE49-F238E27FC236}">
                <a16:creationId xmlns:a16="http://schemas.microsoft.com/office/drawing/2014/main" id="{130980E2-851C-C34A-AEF5-2B9EBFCC0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092450" cy="20574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>
            <a:extLst>
              <a:ext uri="{FF2B5EF4-FFF2-40B4-BE49-F238E27FC236}">
                <a16:creationId xmlns:a16="http://schemas.microsoft.com/office/drawing/2014/main" id="{E2267C07-1AB2-5644-A5B0-071AD4321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990600"/>
            <a:ext cx="2981325" cy="2174875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Content Placeholder 5">
            <a:extLst>
              <a:ext uri="{FF2B5EF4-FFF2-40B4-BE49-F238E27FC236}">
                <a16:creationId xmlns:a16="http://schemas.microsoft.com/office/drawing/2014/main" id="{DBB652F5-642A-844F-930E-4B83BD3DE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800600" cy="5105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  <a:hlinkClick r:id="rId3"/>
              </a:rPr>
              <a:t>Geological Fault</a:t>
            </a:r>
            <a:r>
              <a:rPr lang="en-US" altLang="en-US">
                <a:ea typeface="ＭＳ Ｐゴシック" panose="020B0600070205080204" pitchFamily="34" charset="-128"/>
              </a:rPr>
              <a:t>: fracture in the Earth’s crust – source of earthquakes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1886 Charleston earthquake killed 83 people, major damage to city, felt hundreds of miles away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8370" name="Slide Number Placeholder 6">
            <a:extLst>
              <a:ext uri="{FF2B5EF4-FFF2-40B4-BE49-F238E27FC236}">
                <a16:creationId xmlns:a16="http://schemas.microsoft.com/office/drawing/2014/main" id="{53A0106A-4FC6-144B-94DC-7569F97D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AB31D2-5589-EC42-AD92-82C3F18010F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C2B80A-A57E-CB4F-A7E6-2D6B2076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Coastal Plain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94133-075D-C54E-9F97-929B2F54E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3434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Men cleaning a damaged warehouse after the 1886 Charleston earthquake.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9F06D4-26B7-CD41-90B8-F1C4B5266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3451225" cy="2238375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Content Placeholder 5">
            <a:extLst>
              <a:ext uri="{FF2B5EF4-FFF2-40B4-BE49-F238E27FC236}">
                <a16:creationId xmlns:a16="http://schemas.microsoft.com/office/drawing/2014/main" id="{21EB2B00-1457-1C48-8C77-475BAD9F6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4800600" cy="5105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Region from ocean’s edge to a few miles inland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Beautiful, high population, tourism business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Grand Strand: 60 miles of unbroken, wide, sandy beach; includes Myrtle Beach and over 100 golf courses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  <a:hlinkClick r:id="rId3"/>
              </a:rPr>
              <a:t>Santee Delta</a:t>
            </a:r>
            <a:r>
              <a:rPr lang="en-US" altLang="en-US">
                <a:ea typeface="ＭＳ Ｐゴシック" panose="020B0600070205080204" pitchFamily="34" charset="-128"/>
              </a:rPr>
              <a:t>: largest river delta on Atlantic Coast; a marshy, muddy coastline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0418" name="Slide Number Placeholder 6">
            <a:extLst>
              <a:ext uri="{FF2B5EF4-FFF2-40B4-BE49-F238E27FC236}">
                <a16:creationId xmlns:a16="http://schemas.microsoft.com/office/drawing/2014/main" id="{5BC6ABAE-B2DB-854B-85B7-F9307861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CDAC6B-F89E-7345-9434-BA37E929C96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CD66B2-2A9F-FE4A-AF84-F3B9D8D85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Coastal Zone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35995B-8D24-8547-A7BE-B236DEE4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5626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High-rise condominiums and hotels along Myrtle Beach, SC.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471404-A624-BA42-9472-BC0A3BF59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143000"/>
            <a:ext cx="3200400" cy="42672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Content Placeholder 5">
            <a:extLst>
              <a:ext uri="{FF2B5EF4-FFF2-40B4-BE49-F238E27FC236}">
                <a16:creationId xmlns:a16="http://schemas.microsoft.com/office/drawing/2014/main" id="{D630B27C-2CE1-674E-B41B-84DC5619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45720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Sea Islands: over 100 miles of river mouths, inlets, sounds, marshlands, and islands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ea typeface="ＭＳ Ｐゴシック" panose="020B0600070205080204" pitchFamily="34" charset="-128"/>
                <a:hlinkClick r:id="rId3"/>
              </a:rPr>
              <a:t>Barrier Islands</a:t>
            </a:r>
            <a:r>
              <a:rPr lang="en-US" altLang="en-US" sz="2200">
                <a:ea typeface="ＭＳ Ｐゴシック" panose="020B0600070205080204" pitchFamily="34" charset="-128"/>
              </a:rPr>
              <a:t> protect mainland from sea and winds (Isle of Palms, Folly, Sullivan’s, Kiawah, Hunting, and Fripp)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Many hotels, condominiums and private homes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Beach erosion caused by wind and sea are a major problem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Preserved islands are protected from human construction; examples are Bulls, Capers, North and South Islands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Tom Yawkey, owner of Boston Red Sox, donated North and South Islands to the state</a:t>
            </a:r>
          </a:p>
          <a:p>
            <a:pPr eaLnBrk="1" hangingPunct="1">
              <a:lnSpc>
                <a:spcPct val="80000"/>
              </a:lnSpc>
            </a:pPr>
            <a:endParaRPr lang="en-US" altLang="en-US" sz="2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200">
              <a:ea typeface="ＭＳ Ｐゴシック" panose="020B0600070205080204" pitchFamily="34" charset="-128"/>
            </a:endParaRPr>
          </a:p>
        </p:txBody>
      </p:sp>
      <p:sp>
        <p:nvSpPr>
          <p:cNvPr id="62466" name="Slide Number Placeholder 6">
            <a:extLst>
              <a:ext uri="{FF2B5EF4-FFF2-40B4-BE49-F238E27FC236}">
                <a16:creationId xmlns:a16="http://schemas.microsoft.com/office/drawing/2014/main" id="{BB7F334B-F11C-D54F-B1A3-45E9E9621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30F5B0-D084-7241-9933-F96F6CE3203A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E5FD27-021E-5E41-B764-786B6B5D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Coastal Zone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602D66-58D5-0246-B318-4829C388D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The Isle of Palms is a popular ocean resort (top); forest on Bull’s Island (bottom)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ADA980B8-F7F7-ED4A-A292-B21977174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048000"/>
            <a:ext cx="2120900" cy="3151188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19690DCC-8DF6-D94D-AA34-8EF99861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124200" cy="1863725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ontent Placeholder 5">
            <a:extLst>
              <a:ext uri="{FF2B5EF4-FFF2-40B4-BE49-F238E27FC236}">
                <a16:creationId xmlns:a16="http://schemas.microsoft.com/office/drawing/2014/main" id="{914F0D66-E644-1B48-88DF-615B522F7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914400"/>
            <a:ext cx="4572000" cy="5486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Animals include alligators, eagles, ospreys, gulls, pelicans, sandpipers, oysters, crabs, bottlenose dolphins, and the loggerhead sea turtle which can weigh 300 pounds.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Laws protect this turtle and its habitat; nesting areas are marked to keep people away.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4514" name="Slide Number Placeholder 6">
            <a:extLst>
              <a:ext uri="{FF2B5EF4-FFF2-40B4-BE49-F238E27FC236}">
                <a16:creationId xmlns:a16="http://schemas.microsoft.com/office/drawing/2014/main" id="{8D4B1B0B-DCDE-F943-9D8D-534CECC2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EDEF96-842C-1440-82C3-596B2359C4F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D64E0B-A34E-544A-9B37-7C1E86D7F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Coastal Zone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1128A7-CBD9-674D-B4B9-ECF7F6E93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419600"/>
            <a:ext cx="320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Loggerhead turtles are an endangered species.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C9CE9EF-318C-B741-8AC8-29FC9075B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3860800" cy="28956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10FB9E-3FD9-C549-BBAB-091921C67DF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3599-AE79-724C-B660-5A8CDA43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3: South Carolina’s Waterways and Climate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64D514BF-7756-1740-A109-08F9DADA8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Essential Question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How do rivers affect life in different parts of the state?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How does climate affect life in different parts of the state? 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buFont typeface="Wingdings" pitchFamily="2" charset="2"/>
              <a:buChar char="Ø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4">
            <a:extLst>
              <a:ext uri="{FF2B5EF4-FFF2-40B4-BE49-F238E27FC236}">
                <a16:creationId xmlns:a16="http://schemas.microsoft.com/office/drawing/2014/main" id="{F6079A44-2680-E042-9D60-AAEDDBE2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C5939F-780E-C84B-A8B8-E48B54E2AD0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9715-9EBA-A54B-AE85-C63A487F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3: South Carolina’s Waterways and Climate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3C226482-EFC1-5248-9742-EE0BFD4A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terms do I need to know? 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black river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weather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climate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tornado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Bermuda high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hurricane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storm surge</a:t>
            </a:r>
          </a:p>
          <a:p>
            <a:pPr lvl="1" eaLnBrk="1" hangingPunct="1">
              <a:buFont typeface="Arial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4">
            <a:extLst>
              <a:ext uri="{FF2B5EF4-FFF2-40B4-BE49-F238E27FC236}">
                <a16:creationId xmlns:a16="http://schemas.microsoft.com/office/drawing/2014/main" id="{BE620DF5-E0D8-C34F-93FB-CAF7F8DD8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CA253E-EEB4-654F-A955-034E52160727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F1246-8367-9A4F-8B5F-910B6E8D0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3: South Carolina’s Waterways and Climate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EA3BBED4-DBE9-BE47-9C19-7B961CCE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Three main river systems – flow from northwest to southeast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Rivers provide: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drinking water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water for industry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electrical power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recreation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home for wildlife</a:t>
            </a:r>
          </a:p>
          <a:p>
            <a:pPr lvl="1" eaLnBrk="1" hangingPunct="1">
              <a:buFont typeface="Arial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4">
            <a:extLst>
              <a:ext uri="{FF2B5EF4-FFF2-40B4-BE49-F238E27FC236}">
                <a16:creationId xmlns:a16="http://schemas.microsoft.com/office/drawing/2014/main" id="{D1A6642B-FD22-2846-A7B1-985C9A059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C4E4D1-64D9-B141-A88E-45381FE99A8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96435-D8AC-1D42-A87E-D484FBAA4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800600" cy="510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Savannah river system forms border with Georgia; navigable for large ships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Santee system is the largest; drains about 40% of the state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Broad and Saluda Rivers form from streams in North Carolina.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Other rivers are the Pacolet, Tyger, Enoree, Reedy, Catawba, and Congaree.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Waterwheels were used to power </a:t>
            </a:r>
            <a:r>
              <a:rPr lang="en-US" dirty="0">
                <a:ea typeface="+mn-ea"/>
                <a:cs typeface="+mn-cs"/>
                <a:hlinkClick r:id="rId3"/>
              </a:rPr>
              <a:t>grist mills</a:t>
            </a:r>
            <a:r>
              <a:rPr lang="en-US" dirty="0">
                <a:ea typeface="+mn-ea"/>
                <a:cs typeface="+mn-cs"/>
              </a:rPr>
              <a:t>; power companies built hydroelectric dams for electricity.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72706" name="Slide Number Placeholder 6">
            <a:extLst>
              <a:ext uri="{FF2B5EF4-FFF2-40B4-BE49-F238E27FC236}">
                <a16:creationId xmlns:a16="http://schemas.microsoft.com/office/drawing/2014/main" id="{B8189D14-109C-8746-BC91-C3B1BAFB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1388C7-CB61-C649-889E-A31AD357546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1E278FE-BE09-8541-A8F8-03D67BAC3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Waterways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267DCE-520A-4D4E-B3E0-1EC0C11EB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9436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The Savannah (top) and Santee (bottom) river systems drain most of South Carolina. 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9F1E821A-10F2-9B4F-BDDC-AAF7398A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982913"/>
            <a:ext cx="2608263" cy="2808287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1386BF5-42B8-674A-857B-5B5A9C6EB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1828800" cy="18288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8D29-5333-4B4D-80AA-F6FE23CB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1: What is Geography?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DF7B5F13-A91F-1446-A931-0259A958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Essential Question: What is Geography? </a:t>
            </a:r>
          </a:p>
          <a:p>
            <a:pPr lvl="1" eaLnBrk="1" hangingPunct="1">
              <a:buFont typeface="Wingdings" pitchFamily="2" charset="2"/>
              <a:buChar char="Ø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60" name="Slide Number Placeholder 4">
            <a:extLst>
              <a:ext uri="{FF2B5EF4-FFF2-40B4-BE49-F238E27FC236}">
                <a16:creationId xmlns:a16="http://schemas.microsoft.com/office/drawing/2014/main" id="{D49403D1-798E-E34D-A912-06FD606E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B7C4A-4AF1-9949-9EF2-F5BBA678353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CA377-C662-C14A-8CA1-1019BF14C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800600" cy="5105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The </a:t>
            </a:r>
            <a:r>
              <a:rPr lang="en-US" dirty="0">
                <a:ea typeface="+mn-ea"/>
                <a:cs typeface="+mn-cs"/>
                <a:hlinkClick r:id="rId3"/>
              </a:rPr>
              <a:t>Santee Cooper</a:t>
            </a:r>
            <a:r>
              <a:rPr lang="en-US" dirty="0">
                <a:ea typeface="+mn-ea"/>
                <a:cs typeface="+mn-cs"/>
              </a:rPr>
              <a:t> project (1934) was a large scale project to bring electricity to the state.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Lakes Marion and Moultrie were formed.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Many jobs, along with low-cost electricity were created.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Changes in water flow have encouraged beach erosion and filled Charleston harbor with silt.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74754" name="Slide Number Placeholder 6">
            <a:extLst>
              <a:ext uri="{FF2B5EF4-FFF2-40B4-BE49-F238E27FC236}">
                <a16:creationId xmlns:a16="http://schemas.microsoft.com/office/drawing/2014/main" id="{4B4D5B55-0261-C448-AA04-FE75E336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F74ECC-8810-EF41-A735-A94A42433328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897645-DE21-9B4A-B43D-6CEF6EBE7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Waterways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E16A6-0BF5-B144-82C5-DAC047196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1816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Satellite image of Lakes Marion and Moultrie. Click the image to see a larger view. </a:t>
            </a:r>
          </a:p>
        </p:txBody>
      </p:sp>
      <p:pic>
        <p:nvPicPr>
          <p:cNvPr id="6146" name="Picture 2">
            <a:hlinkClick r:id="rId4"/>
            <a:extLst>
              <a:ext uri="{FF2B5EF4-FFF2-40B4-BE49-F238E27FC236}">
                <a16:creationId xmlns:a16="http://schemas.microsoft.com/office/drawing/2014/main" id="{C97A5B70-551F-0B4B-8DB7-72E7ADA9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817938" cy="30480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8EC4E2-C1F2-C944-9C75-091F733BB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4800600" cy="51054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The Pee Dee System begins in North Carolina.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Rivers include: Little Pee Dee, Great Pee Dee, Black, Lynches, and Waccamaw.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Slow-moving and clear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Called black rivers due to dark color (tannic acid)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Area of rice culture in 18</a:t>
            </a:r>
            <a:r>
              <a:rPr lang="en-US" baseline="30000" dirty="0">
                <a:ea typeface="+mn-ea"/>
              </a:rPr>
              <a:t>th</a:t>
            </a:r>
            <a:r>
              <a:rPr lang="en-US" dirty="0">
                <a:ea typeface="+mn-ea"/>
              </a:rPr>
              <a:t> and 19</a:t>
            </a:r>
            <a:r>
              <a:rPr lang="en-US" baseline="30000" dirty="0">
                <a:ea typeface="+mn-ea"/>
              </a:rPr>
              <a:t>th</a:t>
            </a:r>
            <a:r>
              <a:rPr lang="en-US" dirty="0">
                <a:ea typeface="+mn-ea"/>
              </a:rPr>
              <a:t> centuries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The Ashley and Cooper Rivers flow into Charleston Harbor.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ACE rivers (Ashepoo, Combahee, and Edisto): known for timber and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  hunting preserves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76802" name="Slide Number Placeholder 6">
            <a:extLst>
              <a:ext uri="{FF2B5EF4-FFF2-40B4-BE49-F238E27FC236}">
                <a16:creationId xmlns:a16="http://schemas.microsoft.com/office/drawing/2014/main" id="{4A31C155-FD4D-3B4C-9A99-4177B996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51A80D-F389-4A44-818E-EF4E8B33BFD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E653CC-EBF3-FA44-9F67-A995C455E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Waterways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6DB99-EC47-DF4A-BE77-422AAAE2E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257800"/>
            <a:ext cx="320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The Pee Dee River System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87E0CE-8587-244B-AA88-6E00B3AC0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3352800" cy="36576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CDFA49-2A5A-C842-B128-7643D01E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Climate</a:t>
            </a:r>
          </a:p>
        </p:txBody>
      </p:sp>
      <p:sp>
        <p:nvSpPr>
          <p:cNvPr id="78850" name="Content Placeholder 5">
            <a:extLst>
              <a:ext uri="{FF2B5EF4-FFF2-40B4-BE49-F238E27FC236}">
                <a16:creationId xmlns:a16="http://schemas.microsoft.com/office/drawing/2014/main" id="{3F68B5CE-F2CB-5149-ADB0-9D83EDFEA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7924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700">
                <a:ea typeface="ＭＳ Ｐゴシック" panose="020B0600070205080204" pitchFamily="34" charset="-128"/>
              </a:rPr>
              <a:t>South Carolina’s climate is subtropical (hot humid summers, mild winters).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700">
                <a:ea typeface="ＭＳ Ｐゴシック" panose="020B0600070205080204" pitchFamily="34" charset="-128"/>
              </a:rPr>
              <a:t>At the coast: ocean breezes keep it cool in summer; the Gulf Stream helps keep the area warmer in winter.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700">
                <a:ea typeface="ＭＳ Ｐゴシック" panose="020B0600070205080204" pitchFamily="34" charset="-128"/>
              </a:rPr>
              <a:t>Mountain areas tend to be cooler than Lowcountry.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700">
                <a:ea typeface="ＭＳ Ｐゴシック" panose="020B0600070205080204" pitchFamily="34" charset="-128"/>
              </a:rPr>
              <a:t>Precipitation is about 49 inches per year – a bit more rain in summer than other seasons.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700">
                <a:ea typeface="ＭＳ Ｐゴシック" panose="020B0600070205080204" pitchFamily="34" charset="-128"/>
              </a:rPr>
              <a:t>Winters are mild with few days of below-freezing temperatures.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700">
                <a:ea typeface="ＭＳ Ｐゴシック" panose="020B0600070205080204" pitchFamily="34" charset="-128"/>
              </a:rPr>
              <a:t>Spring is marked by many blooming trees and shrubs (dogwood, azaleas, rhododendron, etc.) </a:t>
            </a:r>
          </a:p>
          <a:p>
            <a:pPr eaLnBrk="1" hangingPunct="1">
              <a:lnSpc>
                <a:spcPct val="90000"/>
              </a:lnSpc>
            </a:pPr>
            <a:endParaRPr lang="en-US" altLang="en-US" sz="27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7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7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700">
              <a:ea typeface="ＭＳ Ｐゴシック" panose="020B0600070205080204" pitchFamily="34" charset="-128"/>
            </a:endParaRPr>
          </a:p>
        </p:txBody>
      </p:sp>
      <p:sp>
        <p:nvSpPr>
          <p:cNvPr id="78851" name="Slide Number Placeholder 6">
            <a:extLst>
              <a:ext uri="{FF2B5EF4-FFF2-40B4-BE49-F238E27FC236}">
                <a16:creationId xmlns:a16="http://schemas.microsoft.com/office/drawing/2014/main" id="{0CD2E6E6-9C0A-4442-8D79-9909BED8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0893C0-C468-0B4A-8D00-1EE8D39A10C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2434C-97CA-A24D-947B-DC4C404D9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838200"/>
            <a:ext cx="3962400" cy="57912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Tornadoes are funnel shaped clouds with wind speeds 65 to over 200 miles per hour.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SC averages 10 tornadoes per year.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The Fujita Scale is used to rate wind speed and damage by a tornado.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Lightning and hail may accompany tornadoes.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March 1984 tornado killed 21 people and injured 448.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Radar is used to warn South Carolinians of tornadoes.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80898" name="Slide Number Placeholder 6">
            <a:extLst>
              <a:ext uri="{FF2B5EF4-FFF2-40B4-BE49-F238E27FC236}">
                <a16:creationId xmlns:a16="http://schemas.microsoft.com/office/drawing/2014/main" id="{51D19049-4266-7F4F-A84B-26117EB1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31180D-A525-834B-8832-38ED1386742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361066-2F27-BE43-91A2-D18DB8CB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Climate</a:t>
            </a:r>
          </a:p>
        </p:txBody>
      </p:sp>
      <p:sp>
        <p:nvSpPr>
          <p:cNvPr id="80900" name="Content Placeholder 9">
            <a:extLst>
              <a:ext uri="{FF2B5EF4-FFF2-40B4-BE49-F238E27FC236}">
                <a16:creationId xmlns:a16="http://schemas.microsoft.com/office/drawing/2014/main" id="{9AAD953D-0E59-FD4B-A288-B9C2C54A4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4572000"/>
            <a:ext cx="3200400" cy="60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 sz="1000">
              <a:ea typeface="ＭＳ Ｐゴシック" panose="020B0600070205080204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sz="1200">
                <a:ea typeface="ＭＳ Ｐゴシック" panose="020B0600070205080204" pitchFamily="34" charset="-128"/>
              </a:rPr>
              <a:t>A tornado rips through a neighborhood in 2005.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75CEDA-8511-B84E-A074-148D7F9E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209925" cy="2725738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E5A923-D903-C943-ACAF-15D6258BE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Climate</a:t>
            </a:r>
          </a:p>
        </p:txBody>
      </p:sp>
      <p:sp>
        <p:nvSpPr>
          <p:cNvPr id="82946" name="Content Placeholder 5">
            <a:extLst>
              <a:ext uri="{FF2B5EF4-FFF2-40B4-BE49-F238E27FC236}">
                <a16:creationId xmlns:a16="http://schemas.microsoft.com/office/drawing/2014/main" id="{B37411A8-C132-6B48-9003-26DFE91DC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7924800" cy="5257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Summer weather is affected by the Bermuda High, a huge high pressure system that forms in the Atlantic Ocean.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Bermuda High brings warm moist wind causing thunderstorms and wet summers.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It can cause drought (a period of little or no precipitation).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Fall is marked by the changes in leaf color and temperatures that approach freezing. 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2947" name="Slide Number Placeholder 6">
            <a:extLst>
              <a:ext uri="{FF2B5EF4-FFF2-40B4-BE49-F238E27FC236}">
                <a16:creationId xmlns:a16="http://schemas.microsoft.com/office/drawing/2014/main" id="{CB7D74FD-7DD5-9C41-AB60-7FC28410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6EC753-2FD2-6943-B6A5-840F31BF698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5">
            <a:extLst>
              <a:ext uri="{FF2B5EF4-FFF2-40B4-BE49-F238E27FC236}">
                <a16:creationId xmlns:a16="http://schemas.microsoft.com/office/drawing/2014/main" id="{D840FBDD-F63E-DE4E-AC93-36302931E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4114800" cy="5410200"/>
          </a:xfrm>
        </p:spPr>
        <p:txBody>
          <a:bodyPr/>
          <a:lstStyle/>
          <a:p>
            <a:pPr eaLnBrk="1" hangingPunct="1"/>
            <a:r>
              <a:rPr lang="en-US" altLang="en-US" sz="2000">
                <a:ea typeface="ＭＳ Ｐゴシック" panose="020B0600070205080204" pitchFamily="34" charset="-128"/>
              </a:rPr>
              <a:t>In summer and fall, tropical storms and hurricanes may hit South Carolina with damage from wind and floods. </a:t>
            </a:r>
          </a:p>
          <a:p>
            <a:pPr eaLnBrk="1" hangingPunct="1"/>
            <a:r>
              <a:rPr lang="en-US" altLang="en-US" sz="2000">
                <a:ea typeface="ＭＳ Ｐゴシック" panose="020B0600070205080204" pitchFamily="34" charset="-128"/>
              </a:rPr>
              <a:t>Hurricanes are large storms of low pressure that rotate around a central “eye.” </a:t>
            </a:r>
          </a:p>
          <a:p>
            <a:pPr eaLnBrk="1" hangingPunct="1"/>
            <a:r>
              <a:rPr lang="en-US" altLang="en-US" sz="2000">
                <a:ea typeface="ＭＳ Ｐゴシック" panose="020B0600070205080204" pitchFamily="34" charset="-128"/>
              </a:rPr>
              <a:t>Storms begin in warm waters of the tropical Atlantic Ocean, Gulf of Mexico, or Caribbean Sea. </a:t>
            </a:r>
          </a:p>
          <a:p>
            <a:pPr eaLnBrk="1" hangingPunct="1"/>
            <a:r>
              <a:rPr lang="en-US" altLang="en-US" sz="2000">
                <a:ea typeface="ＭＳ Ｐゴシック" panose="020B0600070205080204" pitchFamily="34" charset="-128"/>
              </a:rPr>
              <a:t>Tropical storm: winds of 39-73 mph </a:t>
            </a:r>
          </a:p>
          <a:p>
            <a:pPr eaLnBrk="1" hangingPunct="1"/>
            <a:r>
              <a:rPr lang="en-US" altLang="en-US" sz="2000">
                <a:ea typeface="ＭＳ Ｐゴシック" panose="020B0600070205080204" pitchFamily="34" charset="-128"/>
              </a:rPr>
              <a:t>Hurricane: winds of 74 or greater </a:t>
            </a:r>
          </a:p>
          <a:p>
            <a:pPr eaLnBrk="1" hangingPunct="1"/>
            <a:r>
              <a:rPr lang="en-US" altLang="en-US" sz="2000">
                <a:ea typeface="ＭＳ Ｐゴシック" panose="020B0600070205080204" pitchFamily="34" charset="-128"/>
              </a:rPr>
              <a:t>The Saffir-Simpson Hurricane Scale is used to rate hurricanes’ wind speed and damage. </a:t>
            </a:r>
          </a:p>
        </p:txBody>
      </p:sp>
      <p:sp>
        <p:nvSpPr>
          <p:cNvPr id="84994" name="Slide Number Placeholder 6">
            <a:extLst>
              <a:ext uri="{FF2B5EF4-FFF2-40B4-BE49-F238E27FC236}">
                <a16:creationId xmlns:a16="http://schemas.microsoft.com/office/drawing/2014/main" id="{ABD0E86A-09BF-7B44-9B6E-96B1EF94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8728DE-1F59-FC45-8932-AF53DAF41EA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AEAE6E-70BA-4249-AEE9-E65F0128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44958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Climate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9A0F48E-A834-D044-9066-E73CC8913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762000"/>
            <a:ext cx="3200400" cy="26670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A16D58F4-F189-D04C-8103-63983D19B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3217863" cy="211455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778A9B-D1FF-B142-B390-AF6893593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19800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Hurricane Hugo (top) heads toward the Carolina coast in this satellite image from 1989. Below, buildings in Charleston in ruins after the storm.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55912"/>
            <a:ext cx="9144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Ted </a:t>
            </a:r>
            <a:r>
              <a:rPr lang="en-US" altLang="en-US" sz="1000" dirty="0" err="1">
                <a:solidFill>
                  <a:schemeClr val="bg1"/>
                </a:solidFill>
              </a:rPr>
              <a:t>Kerwin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Commons; Slide 2: Public Domain Wikimedia Commons; Slide 9: Public Domain Wikimedia Commons (top) and Lee </a:t>
            </a:r>
            <a:r>
              <a:rPr lang="en-US" altLang="en-US" sz="1000" dirty="0" err="1">
                <a:solidFill>
                  <a:schemeClr val="bg1"/>
                </a:solidFill>
              </a:rPr>
              <a:t>Coursey</a:t>
            </a:r>
            <a:r>
              <a:rPr lang="en-US" altLang="en-US" sz="1000" dirty="0">
                <a:solidFill>
                  <a:schemeClr val="bg1"/>
                </a:solidFill>
              </a:rPr>
              <a:t> Wikimedia Commons (bottom); Slide 12: Aaron West; Slide 13: JAG on Wikimedia Commons; Slide 15: US Forest Service; Slide 16: SC Department of Natural Resources (top) and SCANA (bottom); Slide 17: Malcolm on Wikimedia Commons; Slide 19: United States Marine Corps (top) and Richard </a:t>
            </a:r>
            <a:r>
              <a:rPr lang="en-US" altLang="en-US" sz="1000" dirty="0" err="1">
                <a:solidFill>
                  <a:schemeClr val="bg1"/>
                </a:solidFill>
              </a:rPr>
              <a:t>Bartz</a:t>
            </a:r>
            <a:r>
              <a:rPr lang="en-US" altLang="en-US" sz="1000" dirty="0">
                <a:solidFill>
                  <a:schemeClr val="bg1"/>
                </a:solidFill>
              </a:rPr>
              <a:t> on Wikimedia Commons; Slide 20: South Carolina Department of Agriculture; Slide 21: Pollinator on Wikimedia Commons (top) and Daniel Barcelona on Wikimedia Commons; Slide 22: U.S. Geological Survey; Slide 23: Phil Guest, Wikimedia Commons;  Slide 24: </a:t>
            </a:r>
            <a:r>
              <a:rPr lang="en-US" altLang="en-US" sz="1000" dirty="0" err="1">
                <a:solidFill>
                  <a:schemeClr val="bg1"/>
                </a:solidFill>
              </a:rPr>
              <a:t>Cugirl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(top); Environmental Protection Agency (bottom); Slide 25: Damien du Toit, Wikimedia Commons; Slide 29: U.S. Army Corps of Engineers; Slide 29: Karl Musser, Wikimedia Commons; Slide 30: LANDSAT image; Slide 31: Karl Musser, Wikimedia Commons; Slide 33: Colin McDermott, National Oceanic and Atmospheric Administration; Slide 35: U.S. National Oceanic and Atmospheric Administration; Slide 36: Andy Montgomery, Wikimedia Commons</a:t>
            </a: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12F7-5700-0240-A393-C5A955DF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1: What is Geography?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743E0A3-E18C-DC4F-9E41-0B3AC1078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terms do I need to know? 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geography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latitude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longitude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absolute location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relative location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environment 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042EB-D005-C146-B901-50F839A7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EEECE1"/>
                  </a:outerShdw>
                </a:effectLst>
                <a:ea typeface="ＭＳ Ｐゴシック" panose="020B0600070205080204" pitchFamily="34" charset="-128"/>
              </a:rPr>
              <a:t>Where in the World is South Carolina? </a:t>
            </a:r>
          </a:p>
        </p:txBody>
      </p:sp>
      <p:sp>
        <p:nvSpPr>
          <p:cNvPr id="23555" name="Content Placeholder 4">
            <a:extLst>
              <a:ext uri="{FF2B5EF4-FFF2-40B4-BE49-F238E27FC236}">
                <a16:creationId xmlns:a16="http://schemas.microsoft.com/office/drawing/2014/main" id="{B3460588-C43F-3D41-8EEE-69DB399E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" y="1371600"/>
            <a:ext cx="4724400" cy="5486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South Carolina is: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in the Western hemisphere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in the Northern hemisphere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3556" name="Slide Number Placeholder 8">
            <a:extLst>
              <a:ext uri="{FF2B5EF4-FFF2-40B4-BE49-F238E27FC236}">
                <a16:creationId xmlns:a16="http://schemas.microsoft.com/office/drawing/2014/main" id="{DBFFF3C3-C8F2-D74F-BB19-0EDB0991C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789AA7-84AE-4747-82BF-96742688228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0" name="Content Placeholder 9" descr="eastern hemisphere.jpg">
            <a:extLst>
              <a:ext uri="{FF2B5EF4-FFF2-40B4-BE49-F238E27FC236}">
                <a16:creationId xmlns:a16="http://schemas.microsoft.com/office/drawing/2014/main" id="{3105D5CD-2A25-774A-80B6-985EE3ED07D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/>
          <a:stretch>
            <a:fillRect/>
          </a:stretch>
        </p:blipFill>
        <p:spPr>
          <a:xfrm>
            <a:off x="4648200" y="1600200"/>
            <a:ext cx="2357438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northern hemisphere.jpg">
            <a:extLst>
              <a:ext uri="{FF2B5EF4-FFF2-40B4-BE49-F238E27FC236}">
                <a16:creationId xmlns:a16="http://schemas.microsoft.com/office/drawing/2014/main" id="{728FFAF6-AA61-D543-9B2A-6228CDAE99E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96000" y="4114800"/>
            <a:ext cx="2365430" cy="2362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CB1015E-7507-CA4A-9602-BE517FA5C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173153"/>
            <a:ext cx="824234" cy="549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C2640-025F-8944-936A-DE5891422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EEECE1"/>
                  </a:outerShdw>
                </a:effectLst>
                <a:ea typeface="ＭＳ Ｐゴシック" panose="020B0600070205080204" pitchFamily="34" charset="-128"/>
              </a:rPr>
              <a:t>Where in the World is South Carolina? </a:t>
            </a:r>
          </a:p>
        </p:txBody>
      </p:sp>
      <p:sp>
        <p:nvSpPr>
          <p:cNvPr id="25603" name="Content Placeholder 4">
            <a:extLst>
              <a:ext uri="{FF2B5EF4-FFF2-40B4-BE49-F238E27FC236}">
                <a16:creationId xmlns:a16="http://schemas.microsoft.com/office/drawing/2014/main" id="{24B7FECF-4396-0441-A6F0-0DDFDDE22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" y="1371600"/>
            <a:ext cx="4724400" cy="5486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South Carolina is: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in North America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in the southeastern United States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bounded by: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Georgia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North Carolina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Atlantic Ocean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5604" name="Slide Number Placeholder 8">
            <a:extLst>
              <a:ext uri="{FF2B5EF4-FFF2-40B4-BE49-F238E27FC236}">
                <a16:creationId xmlns:a16="http://schemas.microsoft.com/office/drawing/2014/main" id="{45E93304-5387-C044-BC98-A54B87E3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597A27-5632-D34E-914E-AB7B767BD02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027" name="Picture 3" descr="C:\Documents and Settings\Emmett\Local Settings\Temporary Internet Files\Content.IE5\E39IRJ7W\MC900189308[1].jpg">
            <a:extLst>
              <a:ext uri="{FF2B5EF4-FFF2-40B4-BE49-F238E27FC236}">
                <a16:creationId xmlns:a16="http://schemas.microsoft.com/office/drawing/2014/main" id="{EE73923F-FB6F-1940-B022-EF51E916BBE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4724400" y="2133600"/>
            <a:ext cx="3766305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5606" name="TextBox 5">
            <a:extLst>
              <a:ext uri="{FF2B5EF4-FFF2-40B4-BE49-F238E27FC236}">
                <a16:creationId xmlns:a16="http://schemas.microsoft.com/office/drawing/2014/main" id="{071E87EE-6CBD-074F-BF83-B8EDEA2C9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800600"/>
            <a:ext cx="209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hlinkClick r:id="rId4"/>
              </a:rPr>
              <a:t>Link to Internet map</a:t>
            </a:r>
            <a:endParaRPr lang="en-US" altLang="en-US" sz="18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03CD84E-4F40-9045-9332-05350E622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173153"/>
            <a:ext cx="824234" cy="549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Mapping South Carolina’s Location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Geography – Geo (earth) + graphy (description)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Location terms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latitude: the distance north or south of the equator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longitude: distance east or west of the prime meridian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absolute location: precise position found using latitude and longitude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relative location: position in relation to some other place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16060C-51FE-364F-8192-70E8B896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South Carolina’s Size and Shape</a:t>
            </a:r>
          </a:p>
        </p:txBody>
      </p:sp>
      <p:sp>
        <p:nvSpPr>
          <p:cNvPr id="29698" name="Content Placeholder 5">
            <a:extLst>
              <a:ext uri="{FF2B5EF4-FFF2-40B4-BE49-F238E27FC236}">
                <a16:creationId xmlns:a16="http://schemas.microsoft.com/office/drawing/2014/main" id="{78A73000-126A-064B-B3AB-90CFBDDE5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Triangle shape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Size is 40</a:t>
            </a:r>
            <a:r>
              <a:rPr lang="en-US" altLang="en-US" baseline="30000"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ea typeface="ＭＳ Ｐゴシック" panose="020B0600070205080204" pitchFamily="34" charset="-128"/>
              </a:rPr>
              <a:t> of 50 states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Over 19 million acres of land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Mostly covered by forests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185 miles of coastline</a:t>
            </a:r>
          </a:p>
        </p:txBody>
      </p:sp>
      <p:sp>
        <p:nvSpPr>
          <p:cNvPr id="29699" name="Slide Number Placeholder 6">
            <a:extLst>
              <a:ext uri="{FF2B5EF4-FFF2-40B4-BE49-F238E27FC236}">
                <a16:creationId xmlns:a16="http://schemas.microsoft.com/office/drawing/2014/main" id="{827D5EB4-BA1A-8145-85FD-5F8644D41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B9647E-BBFD-FC48-B977-2C8383AA198E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910611-4E65-A943-A5CC-92DBC5151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Understanding Our Environment</a:t>
            </a:r>
          </a:p>
        </p:txBody>
      </p:sp>
      <p:sp>
        <p:nvSpPr>
          <p:cNvPr id="31746" name="Content Placeholder 5">
            <a:extLst>
              <a:ext uri="{FF2B5EF4-FFF2-40B4-BE49-F238E27FC236}">
                <a16:creationId xmlns:a16="http://schemas.microsoft.com/office/drawing/2014/main" id="{E8E26499-EA6C-BC4E-BBD9-D3D97E969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term, “environment” means “surroundings.”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Geography plays a major role in our lives and in the history of our state. </a:t>
            </a:r>
          </a:p>
        </p:txBody>
      </p:sp>
      <p:sp>
        <p:nvSpPr>
          <p:cNvPr id="31747" name="Slide Number Placeholder 6">
            <a:extLst>
              <a:ext uri="{FF2B5EF4-FFF2-40B4-BE49-F238E27FC236}">
                <a16:creationId xmlns:a16="http://schemas.microsoft.com/office/drawing/2014/main" id="{9FB36B79-9AFF-DB48-914B-99ACD15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56C69E-20F9-7046-8B46-F32D8CDEEF68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8" name="Picture 7" descr="Sunset_at_the_Beach_on_Hilton_Head_Island.jpg">
            <a:extLst>
              <a:ext uri="{FF2B5EF4-FFF2-40B4-BE49-F238E27FC236}">
                <a16:creationId xmlns:a16="http://schemas.microsoft.com/office/drawing/2014/main" id="{7C0BDC05-F592-2046-A71B-C2C55EA2B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149600" cy="23622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750px-Lake_Wylie_in_autumn.jpg">
            <a:extLst>
              <a:ext uri="{FF2B5EF4-FFF2-40B4-BE49-F238E27FC236}">
                <a16:creationId xmlns:a16="http://schemas.microsoft.com/office/drawing/2014/main" id="{44836922-4447-814F-92EC-FC88F1E40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3048000" cy="24384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C105CD-8488-E24D-A6D2-3A0B0ED82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96000"/>
            <a:ext cx="2922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Lake Wylie (top); Hilton Head Island (below)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DAFDE-6148-E64A-A715-0AFE81D57B63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5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3611</TotalTime>
  <Words>2194</Words>
  <Application>Microsoft Macintosh PowerPoint</Application>
  <PresentationFormat>On-screen Show (4:3)</PresentationFormat>
  <Paragraphs>310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Section 1: What is Geography?</vt:lpstr>
      <vt:lpstr>Section 1: What is Geography?</vt:lpstr>
      <vt:lpstr>Where in the World is South Carolina? </vt:lpstr>
      <vt:lpstr>Where in the World is South Carolina? </vt:lpstr>
      <vt:lpstr>Mapping South Carolina’s Location</vt:lpstr>
      <vt:lpstr>South Carolina’s Size and Shape</vt:lpstr>
      <vt:lpstr>Understanding Our Environment</vt:lpstr>
      <vt:lpstr>Section 2: The Geographic Regions of South Carolina</vt:lpstr>
      <vt:lpstr>Section 2: The Geographic Regions of South Carolina</vt:lpstr>
      <vt:lpstr>The Blue Ridge Region</vt:lpstr>
      <vt:lpstr>The Blue Ridge Region</vt:lpstr>
      <vt:lpstr>The Piedmont Region</vt:lpstr>
      <vt:lpstr>The Piedmont Region</vt:lpstr>
      <vt:lpstr>The Piedmont Region</vt:lpstr>
      <vt:lpstr>The Piedmont Region</vt:lpstr>
      <vt:lpstr>The Sandhills Region</vt:lpstr>
      <vt:lpstr>The Sandhills Region</vt:lpstr>
      <vt:lpstr>The Coastal Plain Region</vt:lpstr>
      <vt:lpstr>The Coastal Plain Region</vt:lpstr>
      <vt:lpstr>The Coastal Plain Region</vt:lpstr>
      <vt:lpstr>The Coastal Zone Region</vt:lpstr>
      <vt:lpstr>The Coastal Zone Region</vt:lpstr>
      <vt:lpstr>The Coastal Zone Region</vt:lpstr>
      <vt:lpstr>Section 3: South Carolina’s Waterways and Climate</vt:lpstr>
      <vt:lpstr>Section 3: South Carolina’s Waterways and Climate</vt:lpstr>
      <vt:lpstr>Section 3: South Carolina’s Waterways and Climate</vt:lpstr>
      <vt:lpstr>Waterways</vt:lpstr>
      <vt:lpstr>Waterways</vt:lpstr>
      <vt:lpstr>Waterways</vt:lpstr>
      <vt:lpstr>Climate</vt:lpstr>
      <vt:lpstr>Climate</vt:lpstr>
      <vt:lpstr>Climate</vt:lpstr>
      <vt:lpstr>Climate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Carolina: Our History, Our Home</dc:title>
  <dc:subject>©2022 Clairmont Press</dc:subject>
  <dc:creator>Emmett R. Mullins, Ed.D.</dc:creator>
  <cp:keywords/>
  <dc:description>Study presentation to accompany student textbook. </dc:description>
  <cp:lastModifiedBy>Marion Lankford</cp:lastModifiedBy>
  <cp:revision>404</cp:revision>
  <dcterms:created xsi:type="dcterms:W3CDTF">2010-06-02T19:20:05Z</dcterms:created>
  <dcterms:modified xsi:type="dcterms:W3CDTF">2021-04-21T18:47:00Z</dcterms:modified>
  <cp:category/>
</cp:coreProperties>
</file>