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36"/>
  </p:notesMasterIdLst>
  <p:handoutMasterIdLst>
    <p:handoutMasterId r:id="rId37"/>
  </p:handoutMasterIdLst>
  <p:sldIdLst>
    <p:sldId id="259" r:id="rId2"/>
    <p:sldId id="260" r:id="rId3"/>
    <p:sldId id="258" r:id="rId4"/>
    <p:sldId id="268" r:id="rId5"/>
    <p:sldId id="293" r:id="rId6"/>
    <p:sldId id="328" r:id="rId7"/>
    <p:sldId id="309" r:id="rId8"/>
    <p:sldId id="310" r:id="rId9"/>
    <p:sldId id="311" r:id="rId10"/>
    <p:sldId id="312" r:id="rId11"/>
    <p:sldId id="270" r:id="rId12"/>
    <p:sldId id="276" r:id="rId13"/>
    <p:sldId id="275" r:id="rId14"/>
    <p:sldId id="313" r:id="rId15"/>
    <p:sldId id="314" r:id="rId16"/>
    <p:sldId id="315" r:id="rId17"/>
    <p:sldId id="316" r:id="rId18"/>
    <p:sldId id="317" r:id="rId19"/>
    <p:sldId id="318" r:id="rId20"/>
    <p:sldId id="319" r:id="rId21"/>
    <p:sldId id="329" r:id="rId22"/>
    <p:sldId id="320" r:id="rId23"/>
    <p:sldId id="321" r:id="rId24"/>
    <p:sldId id="322" r:id="rId25"/>
    <p:sldId id="323" r:id="rId26"/>
    <p:sldId id="306" r:id="rId27"/>
    <p:sldId id="307" r:id="rId28"/>
    <p:sldId id="334" r:id="rId29"/>
    <p:sldId id="308" r:id="rId30"/>
    <p:sldId id="324" r:id="rId31"/>
    <p:sldId id="325" r:id="rId32"/>
    <p:sldId id="326" r:id="rId33"/>
    <p:sldId id="327" r:id="rId34"/>
    <p:sldId id="263"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7" autoAdjust="0"/>
    <p:restoredTop sz="85042" autoAdjust="0"/>
  </p:normalViewPr>
  <p:slideViewPr>
    <p:cSldViewPr>
      <p:cViewPr varScale="1">
        <p:scale>
          <a:sx n="104" d="100"/>
          <a:sy n="104" d="100"/>
        </p:scale>
        <p:origin x="1784" y="200"/>
      </p:cViewPr>
      <p:guideLst>
        <p:guide orient="horz" pos="2160"/>
        <p:guide pos="2880"/>
      </p:guideLst>
    </p:cSldViewPr>
  </p:slideViewPr>
  <p:outlineViewPr>
    <p:cViewPr>
      <p:scale>
        <a:sx n="33" d="100"/>
        <a:sy n="33" d="100"/>
      </p:scale>
      <p:origin x="0" y="35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F5903F-EA6C-D74A-8154-CF9A0E795C0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3B40B4B-CFBC-E24D-BF15-50AFBEF0CB4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D9A5B60-5C82-0B40-8423-36E026306117}" type="datetimeFigureOut">
              <a:rPr lang="en-US"/>
              <a:pPr>
                <a:defRPr/>
              </a:pPr>
              <a:t>4/13/21</a:t>
            </a:fld>
            <a:endParaRPr lang="en-US"/>
          </a:p>
        </p:txBody>
      </p:sp>
      <p:sp>
        <p:nvSpPr>
          <p:cNvPr id="4" name="Footer Placeholder 3">
            <a:extLst>
              <a:ext uri="{FF2B5EF4-FFF2-40B4-BE49-F238E27FC236}">
                <a16:creationId xmlns:a16="http://schemas.microsoft.com/office/drawing/2014/main" id="{CDCEB70D-4C56-7F48-B4AC-B26BF791442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E7AA325-E680-1D4B-9CB2-C95E9CC9A04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5A212AF-608F-1D43-A765-1839BC548E5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6F9CF9-E4AF-8A46-B028-BA2CCAE9AE6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FA5B1E6-D95D-EE4D-95E5-BF72D9CC426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5146BBB-7807-1C41-B109-E0952FA7614A}" type="datetimeFigureOut">
              <a:rPr lang="en-US"/>
              <a:pPr>
                <a:defRPr/>
              </a:pPr>
              <a:t>4/13/21</a:t>
            </a:fld>
            <a:endParaRPr lang="en-US"/>
          </a:p>
        </p:txBody>
      </p:sp>
      <p:sp>
        <p:nvSpPr>
          <p:cNvPr id="4" name="Slide Image Placeholder 3">
            <a:extLst>
              <a:ext uri="{FF2B5EF4-FFF2-40B4-BE49-F238E27FC236}">
                <a16:creationId xmlns:a16="http://schemas.microsoft.com/office/drawing/2014/main" id="{AD4D1918-3D7B-F449-A3C8-E2B0D0EBA19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ED7FD06-D3A1-5847-B5C6-3F1383E74F9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661BEDA-6529-D04A-A0BE-47F361F9F9B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E004055-A469-104F-AA97-8010D2668C8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F2F0EA5-C6F5-D14A-BBB4-014C37BA66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3C67B18B-5B70-7343-AEF6-146096E108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9AFF9DF2-FDAD-8E40-847F-826878E6ED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DB61925D-B4A3-C148-99CF-A9FC0FA5B3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6EE5EFC2-C850-8642-BD9B-859D0AE7AC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CA399B1C-2ACD-2843-8EE6-1EB566C98E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2B2BC33B-1E85-864E-B91D-E51E850929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E8CD2D48-63AB-AE40-B1C2-B96D0E0690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6E3EBFB3-F01E-F64D-B274-0456160191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300752F7-C21F-3948-AE71-A7C5365C7B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62B6B2FA-6879-B546-92FC-601ED7A421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D46E8251-D825-2C43-A149-5444BC0D09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4EF15570-B8E8-DA49-8F90-69B3923CE6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1A01F058-28AF-BF44-B81C-190A3CF6E4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B459D01E-2E8F-8944-A423-A19FFA8510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18733890-C11F-E74F-81FC-E21EB680F3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228E037-1265-9F4F-A0A6-F525C2174B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8ECDD34B-94EB-FD49-BDE2-6F1FF56988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8D8EF08A-9FF0-B045-9C4B-285E8D5DCB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3E5DC31F-365C-9E40-A8F0-F8027F86EC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FA067AB9-EC1C-0745-BC32-6BD1C99A7C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6820C160-FFC6-FF43-BD55-4C4E9AEDA47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8D495E13-B79B-C543-BFDC-84A27C3203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A697A1BA-B81B-AB40-9711-0E8281C680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7BC69967-44B9-7446-8BAB-D655758055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8E2253A9-8AB0-6047-A4FA-FE8F1315F0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7E3FE398-933D-0C4A-AE8E-1D82719A2C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9D4CD7C7-084E-4342-8A61-C4455BA4A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79ED0108-D7A5-D04F-A343-62C71E20EC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27B39785-1704-8447-972E-9C815DD45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AFD17BEE-23EB-C946-8BE6-11380FC337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FC319B55-0E5F-D34A-8F2D-99EB910E14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38A9C8EB-E98E-D843-8051-47586269D0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698EDF8D-051A-6F44-915F-6421361EA7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1C4E8228-2B51-1F4E-B184-18CD162F85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28565D5F-A320-AF4B-B695-795D25F0F5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B10F06CA-A3F5-D844-BE07-A76CCE14E0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78E52EEE-1233-CF44-BFCF-5D98B43D23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623A161-B12D-9A49-88E6-AAEB81A0FA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367A0B38-C1F0-9646-86FE-3C90D6158F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C3AF63FE-91B1-2D41-9AF8-D71BC7F42A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5D077E93-BE94-5A43-B306-9ADBF82361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E2161E3D-9A35-DC4B-84CD-C13E6F3349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7E08E04-DE28-3F44-8503-9861674D57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7B5BD907-6CC0-4D45-8993-FED2F3FEE6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D0DB6067-2500-8440-B0C0-F648DD96F4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E27EE4FF-758B-4D4D-8B25-C98453DBB7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7242727-1905-C541-896C-A2FAE3F92C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C4569D3E-C955-3F44-BB3D-9F9A835B8D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801CE09F-C29B-3A46-9702-8E290CB291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C529C93F-42AB-E34F-B9B7-C8DDD3B7C5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7C3EABC9-DC2A-3E4A-BD01-3C3298887C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ACECCDA6-EAEE-794D-BB81-E5061189F1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46C6DFF0-B75E-7346-841A-23C2B5682F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4F835A8C-DD04-AF49-AC07-10D0BEA94F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89632A83-4509-E34F-AA43-465882253E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90A1820E-A38D-134C-AFAB-A41E000244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017BE61-A100-8241-8384-F57A4F14CE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9B0715C1-02D6-7946-AFFC-73A136DF2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67C7175A-8441-884D-8308-67E9F5FA60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3092A518-C624-B442-82A6-BC4907A026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9071D3A-B779-7945-8F06-B068CC6FD8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D886B975-CDA4-7949-B960-2039A9A66C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D13FC961-24F3-1842-8B09-427A1E21C4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48BE46F0-FF1E-3746-A4B7-EEAD4A8ABD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DB42AFB5-AA89-784C-825C-11AF8B3ACF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09913ACE-2C4A-F64B-8BE3-BB407FBCA5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E3129B4B-F1D9-8044-AE75-16BF0EEF8D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D4741362-C4FE-4840-BC39-D4CAE1D41E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57EC276-21F0-FE4C-B69F-9C9C8BB031FE}"/>
              </a:ext>
            </a:extLst>
          </p:cNvPr>
          <p:cNvSpPr>
            <a:spLocks noGrp="1"/>
          </p:cNvSpPr>
          <p:nvPr>
            <p:ph type="dt" sz="half" idx="10"/>
          </p:nvPr>
        </p:nvSpPr>
        <p:spPr/>
        <p:txBody>
          <a:bodyPr/>
          <a:lstStyle>
            <a:lvl1pPr>
              <a:defRPr/>
            </a:lvl1pPr>
          </a:lstStyle>
          <a:p>
            <a:pPr>
              <a:defRPr/>
            </a:pPr>
            <a:fld id="{4A1E488B-E7F1-F644-B92F-01959A48CF0C}" type="datetime1">
              <a:rPr lang="en-US"/>
              <a:pPr>
                <a:defRPr/>
              </a:pPr>
              <a:t>4/13/21</a:t>
            </a:fld>
            <a:endParaRPr lang="en-US"/>
          </a:p>
        </p:txBody>
      </p:sp>
      <p:sp>
        <p:nvSpPr>
          <p:cNvPr id="5" name="Footer Placeholder 4">
            <a:extLst>
              <a:ext uri="{FF2B5EF4-FFF2-40B4-BE49-F238E27FC236}">
                <a16:creationId xmlns:a16="http://schemas.microsoft.com/office/drawing/2014/main" id="{82159F1F-0625-F640-AB5E-BAB70285E6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18013F-AD90-A448-BCF1-15788C1D131F}"/>
              </a:ext>
            </a:extLst>
          </p:cNvPr>
          <p:cNvSpPr>
            <a:spLocks noGrp="1"/>
          </p:cNvSpPr>
          <p:nvPr>
            <p:ph type="sldNum" sz="quarter" idx="12"/>
          </p:nvPr>
        </p:nvSpPr>
        <p:spPr/>
        <p:txBody>
          <a:bodyPr/>
          <a:lstStyle>
            <a:lvl1pPr>
              <a:defRPr/>
            </a:lvl1pPr>
          </a:lstStyle>
          <a:p>
            <a:pPr>
              <a:defRPr/>
            </a:pPr>
            <a:fld id="{2C3EA42A-0439-9F40-91E7-A4DF4239AB8F}" type="slidenum">
              <a:rPr lang="en-US" altLang="en-US"/>
              <a:pPr>
                <a:defRPr/>
              </a:pPr>
              <a:t>‹#›</a:t>
            </a:fld>
            <a:endParaRPr lang="en-US" altLang="en-US"/>
          </a:p>
        </p:txBody>
      </p:sp>
    </p:spTree>
    <p:extLst>
      <p:ext uri="{BB962C8B-B14F-4D97-AF65-F5344CB8AC3E}">
        <p14:creationId xmlns:p14="http://schemas.microsoft.com/office/powerpoint/2010/main" val="452163867"/>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95508-8CE0-9749-AF9A-936CF844D2AC}"/>
              </a:ext>
            </a:extLst>
          </p:cNvPr>
          <p:cNvSpPr>
            <a:spLocks noGrp="1"/>
          </p:cNvSpPr>
          <p:nvPr>
            <p:ph type="dt" sz="half" idx="10"/>
          </p:nvPr>
        </p:nvSpPr>
        <p:spPr/>
        <p:txBody>
          <a:bodyPr/>
          <a:lstStyle>
            <a:lvl1pPr>
              <a:defRPr/>
            </a:lvl1pPr>
          </a:lstStyle>
          <a:p>
            <a:pPr>
              <a:defRPr/>
            </a:pPr>
            <a:fld id="{A63047E4-4D16-654B-87F1-4217AFDC70C0}" type="datetime1">
              <a:rPr lang="en-US"/>
              <a:pPr>
                <a:defRPr/>
              </a:pPr>
              <a:t>4/13/21</a:t>
            </a:fld>
            <a:endParaRPr lang="en-US"/>
          </a:p>
        </p:txBody>
      </p:sp>
      <p:sp>
        <p:nvSpPr>
          <p:cNvPr id="5" name="Footer Placeholder 4">
            <a:extLst>
              <a:ext uri="{FF2B5EF4-FFF2-40B4-BE49-F238E27FC236}">
                <a16:creationId xmlns:a16="http://schemas.microsoft.com/office/drawing/2014/main" id="{5FF9E32E-1831-8346-9A67-61B61E963A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3E7054-A2CE-7046-ABB3-6D9A7BFC5801}"/>
              </a:ext>
            </a:extLst>
          </p:cNvPr>
          <p:cNvSpPr>
            <a:spLocks noGrp="1"/>
          </p:cNvSpPr>
          <p:nvPr>
            <p:ph type="sldNum" sz="quarter" idx="12"/>
          </p:nvPr>
        </p:nvSpPr>
        <p:spPr/>
        <p:txBody>
          <a:bodyPr/>
          <a:lstStyle>
            <a:lvl1pPr>
              <a:defRPr/>
            </a:lvl1pPr>
          </a:lstStyle>
          <a:p>
            <a:pPr>
              <a:defRPr/>
            </a:pPr>
            <a:fld id="{0239206A-24F4-0B47-8ECB-98B14959C622}" type="slidenum">
              <a:rPr lang="en-US" altLang="en-US"/>
              <a:pPr>
                <a:defRPr/>
              </a:pPr>
              <a:t>‹#›</a:t>
            </a:fld>
            <a:endParaRPr lang="en-US" altLang="en-US"/>
          </a:p>
        </p:txBody>
      </p:sp>
    </p:spTree>
    <p:extLst>
      <p:ext uri="{BB962C8B-B14F-4D97-AF65-F5344CB8AC3E}">
        <p14:creationId xmlns:p14="http://schemas.microsoft.com/office/powerpoint/2010/main" val="291074748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EB0E4-33CE-B744-B1FC-AE000ADF0FC4}"/>
              </a:ext>
            </a:extLst>
          </p:cNvPr>
          <p:cNvSpPr>
            <a:spLocks noGrp="1"/>
          </p:cNvSpPr>
          <p:nvPr>
            <p:ph type="dt" sz="half" idx="10"/>
          </p:nvPr>
        </p:nvSpPr>
        <p:spPr/>
        <p:txBody>
          <a:bodyPr/>
          <a:lstStyle>
            <a:lvl1pPr>
              <a:defRPr/>
            </a:lvl1pPr>
          </a:lstStyle>
          <a:p>
            <a:pPr>
              <a:defRPr/>
            </a:pPr>
            <a:fld id="{C3BEC27C-6477-FF42-BA92-88F72740AA36}" type="datetime1">
              <a:rPr lang="en-US"/>
              <a:pPr>
                <a:defRPr/>
              </a:pPr>
              <a:t>4/13/21</a:t>
            </a:fld>
            <a:endParaRPr lang="en-US"/>
          </a:p>
        </p:txBody>
      </p:sp>
      <p:sp>
        <p:nvSpPr>
          <p:cNvPr id="5" name="Footer Placeholder 4">
            <a:extLst>
              <a:ext uri="{FF2B5EF4-FFF2-40B4-BE49-F238E27FC236}">
                <a16:creationId xmlns:a16="http://schemas.microsoft.com/office/drawing/2014/main" id="{4DF2E0E7-D745-BD47-AB9D-4669687D98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058479-5361-AA47-9AE0-034E6D3B9F13}"/>
              </a:ext>
            </a:extLst>
          </p:cNvPr>
          <p:cNvSpPr>
            <a:spLocks noGrp="1"/>
          </p:cNvSpPr>
          <p:nvPr>
            <p:ph type="sldNum" sz="quarter" idx="12"/>
          </p:nvPr>
        </p:nvSpPr>
        <p:spPr/>
        <p:txBody>
          <a:bodyPr/>
          <a:lstStyle>
            <a:lvl1pPr>
              <a:defRPr/>
            </a:lvl1pPr>
          </a:lstStyle>
          <a:p>
            <a:pPr>
              <a:defRPr/>
            </a:pPr>
            <a:fld id="{EDAF9970-E0C1-9146-97E6-A0DFFB2C4489}" type="slidenum">
              <a:rPr lang="en-US" altLang="en-US"/>
              <a:pPr>
                <a:defRPr/>
              </a:pPr>
              <a:t>‹#›</a:t>
            </a:fld>
            <a:endParaRPr lang="en-US" altLang="en-US"/>
          </a:p>
        </p:txBody>
      </p:sp>
    </p:spTree>
    <p:extLst>
      <p:ext uri="{BB962C8B-B14F-4D97-AF65-F5344CB8AC3E}">
        <p14:creationId xmlns:p14="http://schemas.microsoft.com/office/powerpoint/2010/main" val="49964495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5D2F19D9-AE2A-C741-A683-BDB6DAFD06C9}"/>
              </a:ext>
            </a:extLst>
          </p:cNvPr>
          <p:cNvSpPr>
            <a:spLocks noGrp="1"/>
          </p:cNvSpPr>
          <p:nvPr>
            <p:ph type="dt" sz="half" idx="10"/>
          </p:nvPr>
        </p:nvSpPr>
        <p:spPr/>
        <p:txBody>
          <a:bodyPr/>
          <a:lstStyle>
            <a:lvl1pPr>
              <a:defRPr/>
            </a:lvl1pPr>
          </a:lstStyle>
          <a:p>
            <a:pPr>
              <a:defRPr/>
            </a:pPr>
            <a:fld id="{17E4EC0F-95F6-9043-8D4E-5B902656F7A7}" type="datetime1">
              <a:rPr lang="en-US"/>
              <a:pPr>
                <a:defRPr/>
              </a:pPr>
              <a:t>4/13/21</a:t>
            </a:fld>
            <a:endParaRPr lang="en-US"/>
          </a:p>
        </p:txBody>
      </p:sp>
      <p:sp>
        <p:nvSpPr>
          <p:cNvPr id="6" name="Footer Placeholder 4">
            <a:extLst>
              <a:ext uri="{FF2B5EF4-FFF2-40B4-BE49-F238E27FC236}">
                <a16:creationId xmlns:a16="http://schemas.microsoft.com/office/drawing/2014/main" id="{181B7291-FA68-C14E-ACF5-B53475DF10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23C073-7F15-A243-B4E2-5AF4D5E0F734}"/>
              </a:ext>
            </a:extLst>
          </p:cNvPr>
          <p:cNvSpPr>
            <a:spLocks noGrp="1"/>
          </p:cNvSpPr>
          <p:nvPr>
            <p:ph type="sldNum" sz="quarter" idx="12"/>
          </p:nvPr>
        </p:nvSpPr>
        <p:spPr/>
        <p:txBody>
          <a:bodyPr/>
          <a:lstStyle>
            <a:lvl1pPr>
              <a:defRPr/>
            </a:lvl1pPr>
          </a:lstStyle>
          <a:p>
            <a:pPr>
              <a:defRPr/>
            </a:pPr>
            <a:fld id="{D353BF6A-3511-CD48-BFC7-D9CFC534A30D}" type="slidenum">
              <a:rPr lang="en-US" altLang="en-US"/>
              <a:pPr>
                <a:defRPr/>
              </a:pPr>
              <a:t>‹#›</a:t>
            </a:fld>
            <a:endParaRPr lang="en-US" altLang="en-US"/>
          </a:p>
        </p:txBody>
      </p:sp>
      <p:pic>
        <p:nvPicPr>
          <p:cNvPr id="8" name="Picture 7" descr="A picture containing text&#10;&#10;Description automatically generated">
            <a:extLst>
              <a:ext uri="{FF2B5EF4-FFF2-40B4-BE49-F238E27FC236}">
                <a16:creationId xmlns:a16="http://schemas.microsoft.com/office/drawing/2014/main" id="{D09853C2-A1A9-0246-B7F6-41D036EAD0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7901363"/>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F588D4-2111-2F48-8EED-5A31283408ED}"/>
              </a:ext>
            </a:extLst>
          </p:cNvPr>
          <p:cNvSpPr>
            <a:spLocks noGrp="1"/>
          </p:cNvSpPr>
          <p:nvPr>
            <p:ph type="dt" sz="half" idx="10"/>
          </p:nvPr>
        </p:nvSpPr>
        <p:spPr/>
        <p:txBody>
          <a:bodyPr/>
          <a:lstStyle>
            <a:lvl1pPr>
              <a:defRPr/>
            </a:lvl1pPr>
          </a:lstStyle>
          <a:p>
            <a:pPr>
              <a:defRPr/>
            </a:pPr>
            <a:fld id="{2D219AFC-D093-1646-B236-C2316AA04FE3}" type="datetime1">
              <a:rPr lang="en-US"/>
              <a:pPr>
                <a:defRPr/>
              </a:pPr>
              <a:t>4/13/21</a:t>
            </a:fld>
            <a:endParaRPr lang="en-US"/>
          </a:p>
        </p:txBody>
      </p:sp>
      <p:sp>
        <p:nvSpPr>
          <p:cNvPr id="5" name="Footer Placeholder 4">
            <a:extLst>
              <a:ext uri="{FF2B5EF4-FFF2-40B4-BE49-F238E27FC236}">
                <a16:creationId xmlns:a16="http://schemas.microsoft.com/office/drawing/2014/main" id="{6E921847-C063-0F44-94E2-173E8F1802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D4AADE-8332-954D-ADFA-3B5E76B9F952}"/>
              </a:ext>
            </a:extLst>
          </p:cNvPr>
          <p:cNvSpPr>
            <a:spLocks noGrp="1"/>
          </p:cNvSpPr>
          <p:nvPr>
            <p:ph type="sldNum" sz="quarter" idx="12"/>
          </p:nvPr>
        </p:nvSpPr>
        <p:spPr/>
        <p:txBody>
          <a:bodyPr/>
          <a:lstStyle>
            <a:lvl1pPr>
              <a:defRPr/>
            </a:lvl1pPr>
          </a:lstStyle>
          <a:p>
            <a:pPr>
              <a:defRPr/>
            </a:pPr>
            <a:fld id="{292584A9-633F-D045-B1E0-64D07865E7A2}" type="slidenum">
              <a:rPr lang="en-US" altLang="en-US"/>
              <a:pPr>
                <a:defRPr/>
              </a:pPr>
              <a:t>‹#›</a:t>
            </a:fld>
            <a:endParaRPr lang="en-US" altLang="en-US"/>
          </a:p>
        </p:txBody>
      </p:sp>
    </p:spTree>
    <p:extLst>
      <p:ext uri="{BB962C8B-B14F-4D97-AF65-F5344CB8AC3E}">
        <p14:creationId xmlns:p14="http://schemas.microsoft.com/office/powerpoint/2010/main" val="3493884133"/>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6" name="Date Placeholder 4">
            <a:extLst>
              <a:ext uri="{FF2B5EF4-FFF2-40B4-BE49-F238E27FC236}">
                <a16:creationId xmlns:a16="http://schemas.microsoft.com/office/drawing/2014/main" id="{856269AF-F731-9141-885D-36EDB9FEF793}"/>
              </a:ext>
            </a:extLst>
          </p:cNvPr>
          <p:cNvSpPr>
            <a:spLocks noGrp="1"/>
          </p:cNvSpPr>
          <p:nvPr>
            <p:ph type="dt" sz="half" idx="10"/>
          </p:nvPr>
        </p:nvSpPr>
        <p:spPr/>
        <p:txBody>
          <a:bodyPr/>
          <a:lstStyle>
            <a:lvl1pPr>
              <a:defRPr/>
            </a:lvl1pPr>
          </a:lstStyle>
          <a:p>
            <a:pPr>
              <a:defRPr/>
            </a:pPr>
            <a:fld id="{1405AC58-3FAA-8C4C-A1FA-5AD073D7E7CB}" type="datetime1">
              <a:rPr lang="en-US"/>
              <a:pPr>
                <a:defRPr/>
              </a:pPr>
              <a:t>4/13/21</a:t>
            </a:fld>
            <a:endParaRPr lang="en-US"/>
          </a:p>
        </p:txBody>
      </p:sp>
      <p:sp>
        <p:nvSpPr>
          <p:cNvPr id="7" name="Footer Placeholder 5">
            <a:extLst>
              <a:ext uri="{FF2B5EF4-FFF2-40B4-BE49-F238E27FC236}">
                <a16:creationId xmlns:a16="http://schemas.microsoft.com/office/drawing/2014/main" id="{69BD137B-CC67-9041-AF66-73CB82794BF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5320EED-092D-2244-B729-D7E45EBD5A53}"/>
              </a:ext>
            </a:extLst>
          </p:cNvPr>
          <p:cNvSpPr>
            <a:spLocks noGrp="1"/>
          </p:cNvSpPr>
          <p:nvPr>
            <p:ph type="sldNum" sz="quarter" idx="12"/>
          </p:nvPr>
        </p:nvSpPr>
        <p:spPr/>
        <p:txBody>
          <a:bodyPr/>
          <a:lstStyle>
            <a:lvl1pPr>
              <a:defRPr/>
            </a:lvl1pPr>
          </a:lstStyle>
          <a:p>
            <a:pPr>
              <a:defRPr/>
            </a:pPr>
            <a:fld id="{BC03CF8A-21FC-0F46-9E76-32D1FE4466A3}" type="slidenum">
              <a:rPr lang="en-US" altLang="en-US"/>
              <a:pPr>
                <a:defRPr/>
              </a:pPr>
              <a:t>‹#›</a:t>
            </a:fld>
            <a:endParaRPr lang="en-US" altLang="en-US"/>
          </a:p>
        </p:txBody>
      </p:sp>
      <p:pic>
        <p:nvPicPr>
          <p:cNvPr id="9" name="Picture 8" descr="A picture containing text&#10;&#10;Description automatically generated">
            <a:extLst>
              <a:ext uri="{FF2B5EF4-FFF2-40B4-BE49-F238E27FC236}">
                <a16:creationId xmlns:a16="http://schemas.microsoft.com/office/drawing/2014/main" id="{CC50E052-8241-2449-A1E7-7F1544FB382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189310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87AAB3E-79EA-4645-9C3A-A5C4940D5AE6}"/>
              </a:ext>
            </a:extLst>
          </p:cNvPr>
          <p:cNvSpPr>
            <a:spLocks noGrp="1"/>
          </p:cNvSpPr>
          <p:nvPr>
            <p:ph type="dt" sz="half" idx="10"/>
          </p:nvPr>
        </p:nvSpPr>
        <p:spPr/>
        <p:txBody>
          <a:bodyPr/>
          <a:lstStyle>
            <a:lvl1pPr>
              <a:defRPr/>
            </a:lvl1pPr>
          </a:lstStyle>
          <a:p>
            <a:pPr>
              <a:defRPr/>
            </a:pPr>
            <a:fld id="{C5A5CFE6-169C-B54A-B5CC-B399BA6CE1F4}" type="datetime1">
              <a:rPr lang="en-US"/>
              <a:pPr>
                <a:defRPr/>
              </a:pPr>
              <a:t>4/13/21</a:t>
            </a:fld>
            <a:endParaRPr lang="en-US"/>
          </a:p>
        </p:txBody>
      </p:sp>
      <p:sp>
        <p:nvSpPr>
          <p:cNvPr id="8" name="Footer Placeholder 4">
            <a:extLst>
              <a:ext uri="{FF2B5EF4-FFF2-40B4-BE49-F238E27FC236}">
                <a16:creationId xmlns:a16="http://schemas.microsoft.com/office/drawing/2014/main" id="{F441F0CB-FF69-1E4B-B0D1-FB295531D93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249CF51-9C3C-964F-98E7-3F633B86D6F0}"/>
              </a:ext>
            </a:extLst>
          </p:cNvPr>
          <p:cNvSpPr>
            <a:spLocks noGrp="1"/>
          </p:cNvSpPr>
          <p:nvPr>
            <p:ph type="sldNum" sz="quarter" idx="12"/>
          </p:nvPr>
        </p:nvSpPr>
        <p:spPr/>
        <p:txBody>
          <a:bodyPr/>
          <a:lstStyle>
            <a:lvl1pPr>
              <a:defRPr/>
            </a:lvl1pPr>
          </a:lstStyle>
          <a:p>
            <a:pPr>
              <a:defRPr/>
            </a:pPr>
            <a:fld id="{AE7B18A2-56B9-784A-A6D7-4B9134A52BE9}" type="slidenum">
              <a:rPr lang="en-US" altLang="en-US"/>
              <a:pPr>
                <a:defRPr/>
              </a:pPr>
              <a:t>‹#›</a:t>
            </a:fld>
            <a:endParaRPr lang="en-US" altLang="en-US"/>
          </a:p>
        </p:txBody>
      </p:sp>
    </p:spTree>
    <p:extLst>
      <p:ext uri="{BB962C8B-B14F-4D97-AF65-F5344CB8AC3E}">
        <p14:creationId xmlns:p14="http://schemas.microsoft.com/office/powerpoint/2010/main" val="2667328945"/>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E515BFD-6DB6-514A-AE1D-51CB5C9CF863}"/>
              </a:ext>
            </a:extLst>
          </p:cNvPr>
          <p:cNvSpPr>
            <a:spLocks noGrp="1"/>
          </p:cNvSpPr>
          <p:nvPr>
            <p:ph type="dt" sz="half" idx="10"/>
          </p:nvPr>
        </p:nvSpPr>
        <p:spPr/>
        <p:txBody>
          <a:bodyPr/>
          <a:lstStyle>
            <a:lvl1pPr>
              <a:defRPr/>
            </a:lvl1pPr>
          </a:lstStyle>
          <a:p>
            <a:pPr>
              <a:defRPr/>
            </a:pPr>
            <a:fld id="{6F5B2E29-FF69-EE41-8FCB-E6C610E950BE}" type="datetime1">
              <a:rPr lang="en-US"/>
              <a:pPr>
                <a:defRPr/>
              </a:pPr>
              <a:t>4/13/21</a:t>
            </a:fld>
            <a:endParaRPr lang="en-US"/>
          </a:p>
        </p:txBody>
      </p:sp>
      <p:sp>
        <p:nvSpPr>
          <p:cNvPr id="4" name="Footer Placeholder 4">
            <a:extLst>
              <a:ext uri="{FF2B5EF4-FFF2-40B4-BE49-F238E27FC236}">
                <a16:creationId xmlns:a16="http://schemas.microsoft.com/office/drawing/2014/main" id="{D66E5E7C-2BCC-F941-BCBC-D204BF2DD6F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6AB2AF-8859-0B44-9870-79924C18B6ED}"/>
              </a:ext>
            </a:extLst>
          </p:cNvPr>
          <p:cNvSpPr>
            <a:spLocks noGrp="1"/>
          </p:cNvSpPr>
          <p:nvPr>
            <p:ph type="sldNum" sz="quarter" idx="12"/>
          </p:nvPr>
        </p:nvSpPr>
        <p:spPr/>
        <p:txBody>
          <a:bodyPr/>
          <a:lstStyle>
            <a:lvl1pPr>
              <a:defRPr/>
            </a:lvl1pPr>
          </a:lstStyle>
          <a:p>
            <a:pPr>
              <a:defRPr/>
            </a:pPr>
            <a:fld id="{A0EF7FED-066E-FD4E-81A3-F66F8BC36E93}" type="slidenum">
              <a:rPr lang="en-US" altLang="en-US"/>
              <a:pPr>
                <a:defRPr/>
              </a:pPr>
              <a:t>‹#›</a:t>
            </a:fld>
            <a:endParaRPr lang="en-US" altLang="en-US"/>
          </a:p>
        </p:txBody>
      </p:sp>
    </p:spTree>
    <p:extLst>
      <p:ext uri="{BB962C8B-B14F-4D97-AF65-F5344CB8AC3E}">
        <p14:creationId xmlns:p14="http://schemas.microsoft.com/office/powerpoint/2010/main" val="2975183047"/>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AAE951F-3A8C-5D40-A7F4-7C201D29F224}"/>
              </a:ext>
            </a:extLst>
          </p:cNvPr>
          <p:cNvSpPr>
            <a:spLocks noGrp="1"/>
          </p:cNvSpPr>
          <p:nvPr>
            <p:ph type="dt" sz="half" idx="10"/>
          </p:nvPr>
        </p:nvSpPr>
        <p:spPr/>
        <p:txBody>
          <a:bodyPr/>
          <a:lstStyle>
            <a:lvl1pPr>
              <a:defRPr/>
            </a:lvl1pPr>
          </a:lstStyle>
          <a:p>
            <a:pPr>
              <a:defRPr/>
            </a:pPr>
            <a:fld id="{4E0BEF5B-B47C-3247-9D58-351EF6AB3BC5}" type="datetime1">
              <a:rPr lang="en-US"/>
              <a:pPr>
                <a:defRPr/>
              </a:pPr>
              <a:t>4/13/21</a:t>
            </a:fld>
            <a:endParaRPr lang="en-US"/>
          </a:p>
        </p:txBody>
      </p:sp>
      <p:sp>
        <p:nvSpPr>
          <p:cNvPr id="3" name="Footer Placeholder 4">
            <a:extLst>
              <a:ext uri="{FF2B5EF4-FFF2-40B4-BE49-F238E27FC236}">
                <a16:creationId xmlns:a16="http://schemas.microsoft.com/office/drawing/2014/main" id="{7AD9E72A-1D1A-FF41-BB37-29062AF999A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7CE5AD7-CF31-3143-BA39-36718A6A58D0}"/>
              </a:ext>
            </a:extLst>
          </p:cNvPr>
          <p:cNvSpPr>
            <a:spLocks noGrp="1"/>
          </p:cNvSpPr>
          <p:nvPr>
            <p:ph type="sldNum" sz="quarter" idx="12"/>
          </p:nvPr>
        </p:nvSpPr>
        <p:spPr/>
        <p:txBody>
          <a:bodyPr/>
          <a:lstStyle>
            <a:lvl1pPr>
              <a:defRPr/>
            </a:lvl1pPr>
          </a:lstStyle>
          <a:p>
            <a:pPr>
              <a:defRPr/>
            </a:pPr>
            <a:fld id="{C1C9F342-1C88-E348-810A-0897C63EAE0A}" type="slidenum">
              <a:rPr lang="en-US" altLang="en-US"/>
              <a:pPr>
                <a:defRPr/>
              </a:pPr>
              <a:t>‹#›</a:t>
            </a:fld>
            <a:endParaRPr lang="en-US" altLang="en-US"/>
          </a:p>
        </p:txBody>
      </p:sp>
    </p:spTree>
    <p:extLst>
      <p:ext uri="{BB962C8B-B14F-4D97-AF65-F5344CB8AC3E}">
        <p14:creationId xmlns:p14="http://schemas.microsoft.com/office/powerpoint/2010/main" val="1933780385"/>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95515A-E753-D144-B3E0-775CDB9541E7}"/>
              </a:ext>
            </a:extLst>
          </p:cNvPr>
          <p:cNvSpPr>
            <a:spLocks noGrp="1"/>
          </p:cNvSpPr>
          <p:nvPr>
            <p:ph type="dt" sz="half" idx="10"/>
          </p:nvPr>
        </p:nvSpPr>
        <p:spPr/>
        <p:txBody>
          <a:bodyPr/>
          <a:lstStyle>
            <a:lvl1pPr>
              <a:defRPr/>
            </a:lvl1pPr>
          </a:lstStyle>
          <a:p>
            <a:pPr>
              <a:defRPr/>
            </a:pPr>
            <a:fld id="{E1B39DEF-D794-3344-B76C-4D76AEA23AF1}" type="datetime1">
              <a:rPr lang="en-US"/>
              <a:pPr>
                <a:defRPr/>
              </a:pPr>
              <a:t>4/13/21</a:t>
            </a:fld>
            <a:endParaRPr lang="en-US"/>
          </a:p>
        </p:txBody>
      </p:sp>
      <p:sp>
        <p:nvSpPr>
          <p:cNvPr id="6" name="Footer Placeholder 4">
            <a:extLst>
              <a:ext uri="{FF2B5EF4-FFF2-40B4-BE49-F238E27FC236}">
                <a16:creationId xmlns:a16="http://schemas.microsoft.com/office/drawing/2014/main" id="{42CC8C54-86EF-3D4B-AFE5-6508691868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9313E4A-753D-AE4C-A872-E8C9C77418E2}"/>
              </a:ext>
            </a:extLst>
          </p:cNvPr>
          <p:cNvSpPr>
            <a:spLocks noGrp="1"/>
          </p:cNvSpPr>
          <p:nvPr>
            <p:ph type="sldNum" sz="quarter" idx="12"/>
          </p:nvPr>
        </p:nvSpPr>
        <p:spPr/>
        <p:txBody>
          <a:bodyPr/>
          <a:lstStyle>
            <a:lvl1pPr>
              <a:defRPr/>
            </a:lvl1pPr>
          </a:lstStyle>
          <a:p>
            <a:pPr>
              <a:defRPr/>
            </a:pPr>
            <a:fld id="{7F44D823-41D5-B845-8626-251FCFD4564E}" type="slidenum">
              <a:rPr lang="en-US" altLang="en-US"/>
              <a:pPr>
                <a:defRPr/>
              </a:pPr>
              <a:t>‹#›</a:t>
            </a:fld>
            <a:endParaRPr lang="en-US" altLang="en-US"/>
          </a:p>
        </p:txBody>
      </p:sp>
    </p:spTree>
    <p:extLst>
      <p:ext uri="{BB962C8B-B14F-4D97-AF65-F5344CB8AC3E}">
        <p14:creationId xmlns:p14="http://schemas.microsoft.com/office/powerpoint/2010/main" val="2292297393"/>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D0D41FA-143B-C741-9A1D-4907DDBDC98A}"/>
              </a:ext>
            </a:extLst>
          </p:cNvPr>
          <p:cNvSpPr>
            <a:spLocks noGrp="1"/>
          </p:cNvSpPr>
          <p:nvPr>
            <p:ph type="dt" sz="half" idx="10"/>
          </p:nvPr>
        </p:nvSpPr>
        <p:spPr/>
        <p:txBody>
          <a:bodyPr/>
          <a:lstStyle>
            <a:lvl1pPr>
              <a:defRPr/>
            </a:lvl1pPr>
          </a:lstStyle>
          <a:p>
            <a:pPr>
              <a:defRPr/>
            </a:pPr>
            <a:fld id="{C0D27738-AE42-1746-B6A8-28C4C2FE0F5C}" type="datetime1">
              <a:rPr lang="en-US"/>
              <a:pPr>
                <a:defRPr/>
              </a:pPr>
              <a:t>4/13/21</a:t>
            </a:fld>
            <a:endParaRPr lang="en-US"/>
          </a:p>
        </p:txBody>
      </p:sp>
      <p:sp>
        <p:nvSpPr>
          <p:cNvPr id="6" name="Footer Placeholder 4">
            <a:extLst>
              <a:ext uri="{FF2B5EF4-FFF2-40B4-BE49-F238E27FC236}">
                <a16:creationId xmlns:a16="http://schemas.microsoft.com/office/drawing/2014/main" id="{95B8EA38-D741-D343-B53F-D83D48241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4137C8-34EB-0243-A46A-E37CF84E4866}"/>
              </a:ext>
            </a:extLst>
          </p:cNvPr>
          <p:cNvSpPr>
            <a:spLocks noGrp="1"/>
          </p:cNvSpPr>
          <p:nvPr>
            <p:ph type="sldNum" sz="quarter" idx="12"/>
          </p:nvPr>
        </p:nvSpPr>
        <p:spPr/>
        <p:txBody>
          <a:bodyPr/>
          <a:lstStyle>
            <a:lvl1pPr>
              <a:defRPr/>
            </a:lvl1pPr>
          </a:lstStyle>
          <a:p>
            <a:pPr>
              <a:defRPr/>
            </a:pPr>
            <a:fld id="{B6E4E34E-AE42-6649-9CE5-B0248FB6148A}" type="slidenum">
              <a:rPr lang="en-US" altLang="en-US"/>
              <a:pPr>
                <a:defRPr/>
              </a:pPr>
              <a:t>‹#›</a:t>
            </a:fld>
            <a:endParaRPr lang="en-US" altLang="en-US"/>
          </a:p>
        </p:txBody>
      </p:sp>
    </p:spTree>
    <p:extLst>
      <p:ext uri="{BB962C8B-B14F-4D97-AF65-F5344CB8AC3E}">
        <p14:creationId xmlns:p14="http://schemas.microsoft.com/office/powerpoint/2010/main" val="4217548408"/>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CD2FB8-1D66-6146-8676-B4ABF8F54F3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F07D0E3-BC97-D74C-9540-6192651A477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8607E42-8596-6F40-92BA-833FE05A6D0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B2DB49B-D9D7-F540-87C9-96EC94F8857E}" type="datetime1">
              <a:rPr lang="en-US"/>
              <a:pPr>
                <a:defRPr/>
              </a:pPr>
              <a:t>4/13/21</a:t>
            </a:fld>
            <a:endParaRPr lang="en-US"/>
          </a:p>
        </p:txBody>
      </p:sp>
      <p:sp>
        <p:nvSpPr>
          <p:cNvPr id="5" name="Footer Placeholder 4">
            <a:extLst>
              <a:ext uri="{FF2B5EF4-FFF2-40B4-BE49-F238E27FC236}">
                <a16:creationId xmlns:a16="http://schemas.microsoft.com/office/drawing/2014/main" id="{30774FC3-514D-C646-BA01-6C1447FA6F1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0302FE3-CC8F-394C-A45E-2B94FC6E877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D7491D4-AEC1-4149-9BE6-3A9B554CE7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20" r:id="rId1"/>
    <p:sldLayoutId id="2147483929" r:id="rId2"/>
    <p:sldLayoutId id="2147483921" r:id="rId3"/>
    <p:sldLayoutId id="2147483930" r:id="rId4"/>
    <p:sldLayoutId id="2147483922" r:id="rId5"/>
    <p:sldLayoutId id="2147483923" r:id="rId6"/>
    <p:sldLayoutId id="2147483924" r:id="rId7"/>
    <p:sldLayoutId id="2147483925" r:id="rId8"/>
    <p:sldLayoutId id="2147483926" r:id="rId9"/>
    <p:sldLayoutId id="2147483927" r:id="rId10"/>
    <p:sldLayoutId id="2147483928" r:id="rId11"/>
  </p:sldLayoutIdLst>
  <p:transition spd="med">
    <p:wipe dir="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hyperlink" Target="http://cahokiamounds.org/explore/video" TargetMode="External"/><Relationship Id="rId4" Type="http://schemas.openxmlformats.org/officeDocument/2006/relationships/hyperlink" Target="http://en.wikipedia.org/wiki/Mound_builder_(peopl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usmint.gov/mint_programs/nativeAmerican/?action=NADesign"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hyperlink" Target="http://sites.google.com/site/catawbaculturalpreservation/"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6.xml"/><Relationship Id="rId5" Type="http://schemas.openxmlformats.org/officeDocument/2006/relationships/slide" Target="slide11.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hyperlink" Target="http://ohsweb.ohiohistory.org/gallery2/main.php?g2_itemId=1171"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f/fd/Maidu_mortar_%26_pestle.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118ACD6D-3810-BD46-948D-30E0A16BB16E}"/>
              </a:ext>
            </a:extLst>
          </p:cNvPr>
          <p:cNvSpPr txBox="1">
            <a:spLocks noChangeArrowheads="1"/>
          </p:cNvSpPr>
          <p:nvPr/>
        </p:nvSpPr>
        <p:spPr bwMode="auto">
          <a:xfrm>
            <a:off x="7543800" y="6613525"/>
            <a:ext cx="1600200" cy="246063"/>
          </a:xfrm>
          <a:prstGeom prst="rect">
            <a:avLst/>
          </a:prstGeom>
          <a:noFill/>
          <a:ln w="9525">
            <a:noFill/>
            <a:miter lim="800000"/>
            <a:headEnd/>
            <a:tailEnd/>
          </a:ln>
          <a:effectLst/>
        </p:spPr>
        <p:txBody>
          <a:bodyPr>
            <a:spAutoFit/>
          </a:bodyPr>
          <a:lstStyle/>
          <a:p>
            <a:pPr algn="r" eaLnBrk="1" fontAlgn="auto" hangingPunct="1">
              <a:spcBef>
                <a:spcPct val="50000"/>
              </a:spcBef>
              <a:spcAft>
                <a:spcPts val="0"/>
              </a:spcAft>
              <a:defRPr/>
            </a:pPr>
            <a:r>
              <a:rPr lang="en-US" sz="1000" dirty="0">
                <a:solidFill>
                  <a:srgbClr val="D9D9D9"/>
                </a:solidFill>
                <a:effectLst>
                  <a:outerShdw blurRad="38100" dist="38100" dir="2700000" algn="tl">
                    <a:srgbClr val="C0C0C0"/>
                  </a:outerShdw>
                </a:effectLst>
                <a:latin typeface="Arial" charset="0"/>
              </a:rPr>
              <a:t>© 2022 Clairmont Press</a:t>
            </a:r>
          </a:p>
        </p:txBody>
      </p:sp>
      <p:pic>
        <p:nvPicPr>
          <p:cNvPr id="8" name="Picture 7" descr="Logo&#10;&#10;Description automatically generated">
            <a:extLst>
              <a:ext uri="{FF2B5EF4-FFF2-40B4-BE49-F238E27FC236}">
                <a16:creationId xmlns:a16="http://schemas.microsoft.com/office/drawing/2014/main" id="{8F14A28B-35E7-5747-806C-4B9B566B64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900" y="1752600"/>
            <a:ext cx="6934200" cy="2796794"/>
          </a:xfrm>
          <a:prstGeom prst="rect">
            <a:avLst/>
          </a:prstGeom>
          <a:effectLst>
            <a:glow rad="63500">
              <a:schemeClr val="bg1">
                <a:alpha val="5000"/>
              </a:schemeClr>
            </a:glow>
          </a:effectLst>
        </p:spPr>
      </p:pic>
      <p:sp>
        <p:nvSpPr>
          <p:cNvPr id="9" name="TextBox 8">
            <a:extLst>
              <a:ext uri="{FF2B5EF4-FFF2-40B4-BE49-F238E27FC236}">
                <a16:creationId xmlns:a16="http://schemas.microsoft.com/office/drawing/2014/main" id="{C10B66EE-295B-B34E-8811-0F37FA6B19A6}"/>
              </a:ext>
            </a:extLst>
          </p:cNvPr>
          <p:cNvSpPr txBox="1"/>
          <p:nvPr/>
        </p:nvSpPr>
        <p:spPr>
          <a:xfrm>
            <a:off x="800100" y="5105400"/>
            <a:ext cx="7543800" cy="1569660"/>
          </a:xfrm>
          <a:prstGeom prst="rect">
            <a:avLst/>
          </a:prstGeom>
          <a:noFill/>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r>
              <a:rPr lang="en-US" altLang="en-US" sz="3200" b="1" dirty="0">
                <a:solidFill>
                  <a:schemeClr val="accent1">
                    <a:lumMod val="50000"/>
                  </a:schemeClr>
                </a:solidFill>
                <a:effectLst>
                  <a:outerShdw blurRad="38100" dist="38100" dir="2700000" algn="tl">
                    <a:srgbClr val="C0C0C0"/>
                  </a:outerShdw>
                </a:effectLst>
              </a:rPr>
              <a:t>Chapter 3: The Early Inhabitants of      South Carolina</a:t>
            </a:r>
          </a:p>
          <a:p>
            <a:pPr eaLnBrk="1" hangingPunct="1">
              <a:defRPr/>
            </a:pPr>
            <a:r>
              <a:rPr lang="en-US" altLang="en-US" sz="3200" b="1" dirty="0">
                <a:solidFill>
                  <a:schemeClr val="accent1">
                    <a:lumMod val="50000"/>
                  </a:schemeClr>
                </a:solidFill>
                <a:effectLst>
                  <a:outerShdw blurRad="38100" dist="38100" dir="2700000" algn="tl">
                    <a:srgbClr val="C0C0C0"/>
                  </a:outerShdw>
                </a:effectLst>
              </a:rPr>
              <a:t>STUDY PRESENTATION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F9738A-D52B-D24C-9C4B-3B67D1C41E9E}"/>
              </a:ext>
            </a:extLst>
          </p:cNvPr>
          <p:cNvSpPr>
            <a:spLocks noGrp="1"/>
          </p:cNvSpPr>
          <p:nvPr>
            <p:ph type="title"/>
          </p:nvPr>
        </p:nvSpPr>
        <p:spPr>
          <a:xfrm>
            <a:off x="457200" y="0"/>
            <a:ext cx="8229600" cy="990600"/>
          </a:xfrm>
        </p:spPr>
        <p:txBody>
          <a:bodyPr rtlCol="0">
            <a:normAutofit/>
          </a:bodyPr>
          <a:lstStyle/>
          <a:p>
            <a:pPr eaLnBrk="1" fontAlgn="auto" hangingPunct="1">
              <a:spcAft>
                <a:spcPts val="0"/>
              </a:spcAft>
              <a:defRPr/>
            </a:pPr>
            <a:r>
              <a:rPr lang="en-US" dirty="0"/>
              <a:t>The Mississippian Period</a:t>
            </a:r>
            <a:endParaRPr lang="en-US" sz="3200" dirty="0"/>
          </a:p>
        </p:txBody>
      </p:sp>
      <p:sp>
        <p:nvSpPr>
          <p:cNvPr id="33794" name="Content Placeholder 5">
            <a:extLst>
              <a:ext uri="{FF2B5EF4-FFF2-40B4-BE49-F238E27FC236}">
                <a16:creationId xmlns:a16="http://schemas.microsoft.com/office/drawing/2014/main" id="{B11B1463-A623-3448-8EC7-35AEC433379A}"/>
              </a:ext>
            </a:extLst>
          </p:cNvPr>
          <p:cNvSpPr>
            <a:spLocks noGrp="1"/>
          </p:cNvSpPr>
          <p:nvPr>
            <p:ph idx="1"/>
          </p:nvPr>
        </p:nvSpPr>
        <p:spPr>
          <a:xfrm>
            <a:off x="762000" y="2514600"/>
            <a:ext cx="8001000" cy="3581400"/>
          </a:xfrm>
        </p:spPr>
        <p:txBody>
          <a:bodyPr/>
          <a:lstStyle/>
          <a:p>
            <a:pPr eaLnBrk="1" hangingPunct="1"/>
            <a:r>
              <a:rPr lang="en-US" altLang="en-US" sz="2400"/>
              <a:t>This is the final period of Indian Culture (c. AD 900 to 1500) before the coming of Europeans.</a:t>
            </a:r>
          </a:p>
          <a:p>
            <a:pPr eaLnBrk="1" hangingPunct="1"/>
            <a:r>
              <a:rPr lang="en-US" altLang="en-US" sz="2400"/>
              <a:t>Indian Culture included advances in agriculture, buildings, villages with </a:t>
            </a:r>
            <a:r>
              <a:rPr lang="en-US" altLang="en-US" sz="2400" b="1" i="1"/>
              <a:t>palisades </a:t>
            </a:r>
            <a:r>
              <a:rPr lang="en-US" altLang="en-US" sz="2400"/>
              <a:t>(walls), temple mounds, and class divisions.    </a:t>
            </a:r>
          </a:p>
          <a:p>
            <a:r>
              <a:rPr lang="en-US" altLang="en-US" sz="2400"/>
              <a:t>Era of </a:t>
            </a:r>
            <a:r>
              <a:rPr lang="en-US" altLang="en-US" sz="2400" b="1" i="1"/>
              <a:t>prehistory</a:t>
            </a:r>
            <a:r>
              <a:rPr lang="en-US" altLang="en-US" sz="2400"/>
              <a:t> was over as European explorers and settlers found existence of this culture in the 1500s and 1600s.</a:t>
            </a:r>
          </a:p>
          <a:p>
            <a:r>
              <a:rPr lang="en-US" altLang="en-US" sz="2400"/>
              <a:t>Because Europeans wrote about Mississippian Indian life much more is known regarding the era.</a:t>
            </a:r>
          </a:p>
          <a:p>
            <a:pPr eaLnBrk="1" hangingPunct="1"/>
            <a:endParaRPr lang="en-US" altLang="en-US" sz="2400"/>
          </a:p>
        </p:txBody>
      </p:sp>
      <p:sp>
        <p:nvSpPr>
          <p:cNvPr id="33795" name="Slide Number Placeholder 6">
            <a:extLst>
              <a:ext uri="{FF2B5EF4-FFF2-40B4-BE49-F238E27FC236}">
                <a16:creationId xmlns:a16="http://schemas.microsoft.com/office/drawing/2014/main" id="{47C6AB1F-D0BF-6A45-8F9B-B4C43EA8A8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09D2C3-8A2B-0641-ADC4-468C5F131EB3}"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pic>
        <p:nvPicPr>
          <p:cNvPr id="15366" name="Picture 6">
            <a:extLst>
              <a:ext uri="{FF2B5EF4-FFF2-40B4-BE49-F238E27FC236}">
                <a16:creationId xmlns:a16="http://schemas.microsoft.com/office/drawing/2014/main" id="{160CBAB8-3F20-0542-8B74-EA272DA823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838200"/>
            <a:ext cx="29289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ED2DB6E-1265-5D42-A621-87BF0DFEB3A2}"/>
              </a:ext>
            </a:extLst>
          </p:cNvPr>
          <p:cNvSpPr txBox="1">
            <a:spLocks noChangeArrowheads="1"/>
          </p:cNvSpPr>
          <p:nvPr/>
        </p:nvSpPr>
        <p:spPr bwMode="auto">
          <a:xfrm>
            <a:off x="6400800" y="1071821"/>
            <a:ext cx="228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hlinkClick r:id="rId4"/>
              </a:rPr>
              <a:t>Link: Mound builders</a:t>
            </a:r>
            <a:endParaRPr lang="en-US" altLang="en-US" sz="1600">
              <a:latin typeface="Arial" panose="020B0604020202020204" pitchFamily="34" charset="0"/>
            </a:endParaRPr>
          </a:p>
        </p:txBody>
      </p:sp>
      <p:sp>
        <p:nvSpPr>
          <p:cNvPr id="9" name="TextBox 8">
            <a:extLst>
              <a:ext uri="{FF2B5EF4-FFF2-40B4-BE49-F238E27FC236}">
                <a16:creationId xmlns:a16="http://schemas.microsoft.com/office/drawing/2014/main" id="{67719A75-2874-B74A-8296-EC92F8BCBD20}"/>
              </a:ext>
            </a:extLst>
          </p:cNvPr>
          <p:cNvSpPr txBox="1">
            <a:spLocks noChangeArrowheads="1"/>
          </p:cNvSpPr>
          <p:nvPr/>
        </p:nvSpPr>
        <p:spPr bwMode="auto">
          <a:xfrm>
            <a:off x="6400800" y="1616613"/>
            <a:ext cx="2286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hlinkClick r:id="rId5"/>
              </a:rPr>
              <a:t>Link: Cahokia Mounds</a:t>
            </a:r>
            <a:endParaRPr lang="en-US" altLang="en-US" sz="1600">
              <a:latin typeface="Arial" panose="020B0604020202020204" pitchFamily="34" charset="0"/>
            </a:endParaRPr>
          </a:p>
        </p:txBody>
      </p:sp>
      <p:sp>
        <p:nvSpPr>
          <p:cNvPr id="10" name="TextBox 9">
            <a:extLst>
              <a:ext uri="{FF2B5EF4-FFF2-40B4-BE49-F238E27FC236}">
                <a16:creationId xmlns:a16="http://schemas.microsoft.com/office/drawing/2014/main" id="{6A95A1CA-DDD9-FA42-890A-B79F1C32D7FE}"/>
              </a:ext>
            </a:extLst>
          </p:cNvPr>
          <p:cNvSpPr txBox="1"/>
          <p:nvPr/>
        </p:nvSpPr>
        <p:spPr>
          <a:xfrm>
            <a:off x="3388509" y="6352143"/>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hlinkClick r:id="rId6" action="ppaction://hlinksldjump"/>
              </a:rPr>
              <a:t>Return to Main Menu</a:t>
            </a:r>
            <a:endParaRPr lang="en-US" dirty="0">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2000"/>
                                        <p:tgtEl>
                                          <p:spTgt spid="15366"/>
                                        </p:tgtEl>
                                      </p:cBhvr>
                                    </p:animEffect>
                                  </p:childTnLst>
                                </p:cTn>
                              </p:par>
                            </p:childTnLst>
                          </p:cTn>
                        </p:par>
                        <p:par>
                          <p:cTn id="13" fill="hold" nodeType="afterGroup">
                            <p:stCondLst>
                              <p:cond delay="250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F714-AD9F-5642-A185-73797A754D75}"/>
              </a:ext>
            </a:extLst>
          </p:cNvPr>
          <p:cNvSpPr>
            <a:spLocks noGrp="1"/>
          </p:cNvSpPr>
          <p:nvPr>
            <p:ph type="title"/>
          </p:nvPr>
        </p:nvSpPr>
        <p:spPr/>
        <p:txBody>
          <a:bodyPr rtlCol="0">
            <a:normAutofit/>
          </a:bodyPr>
          <a:lstStyle/>
          <a:p>
            <a:pPr eaLnBrk="1" fontAlgn="auto" hangingPunct="1">
              <a:spcAft>
                <a:spcPts val="0"/>
              </a:spcAft>
              <a:defRPr/>
            </a:pPr>
            <a:r>
              <a:rPr lang="en-US" dirty="0"/>
              <a:t>Section 2: Indian Life and Cultures</a:t>
            </a:r>
          </a:p>
        </p:txBody>
      </p:sp>
      <p:sp>
        <p:nvSpPr>
          <p:cNvPr id="35843" name="Content Placeholder 2">
            <a:extLst>
              <a:ext uri="{FF2B5EF4-FFF2-40B4-BE49-F238E27FC236}">
                <a16:creationId xmlns:a16="http://schemas.microsoft.com/office/drawing/2014/main" id="{5F99AC0D-E1CB-C54C-8E9A-945CD9BFFB2E}"/>
              </a:ext>
            </a:extLst>
          </p:cNvPr>
          <p:cNvSpPr>
            <a:spLocks noGrp="1"/>
          </p:cNvSpPr>
          <p:nvPr>
            <p:ph idx="1"/>
          </p:nvPr>
        </p:nvSpPr>
        <p:spPr/>
        <p:txBody>
          <a:bodyPr/>
          <a:lstStyle/>
          <a:p>
            <a:pPr eaLnBrk="1" hangingPunct="1"/>
            <a:r>
              <a:rPr lang="en-US" altLang="en-US"/>
              <a:t>Essential Question: What was life like for the Native Americans? </a:t>
            </a:r>
          </a:p>
          <a:p>
            <a:pPr eaLnBrk="1" hangingPunct="1"/>
            <a:endParaRPr lang="en-US" altLang="en-US"/>
          </a:p>
          <a:p>
            <a:pPr lvl="1" eaLnBrk="1" hangingPunct="1">
              <a:buFont typeface="Wingdings" pitchFamily="2" charset="2"/>
              <a:buChar char="Ø"/>
            </a:pPr>
            <a:endParaRPr lang="en-US" altLang="en-US"/>
          </a:p>
        </p:txBody>
      </p:sp>
      <p:sp>
        <p:nvSpPr>
          <p:cNvPr id="35844" name="Slide Number Placeholder 4">
            <a:extLst>
              <a:ext uri="{FF2B5EF4-FFF2-40B4-BE49-F238E27FC236}">
                <a16:creationId xmlns:a16="http://schemas.microsoft.com/office/drawing/2014/main" id="{D5375135-60FC-ED42-A2B5-2A6F240D7CA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3ACBDCE-FBEF-5746-9A78-039D881970D1}"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B6E9-579C-104A-9C25-EB6BA4AD69EB}"/>
              </a:ext>
            </a:extLst>
          </p:cNvPr>
          <p:cNvSpPr>
            <a:spLocks noGrp="1"/>
          </p:cNvSpPr>
          <p:nvPr>
            <p:ph type="title"/>
          </p:nvPr>
        </p:nvSpPr>
        <p:spPr/>
        <p:txBody>
          <a:bodyPr rtlCol="0">
            <a:normAutofit/>
          </a:bodyPr>
          <a:lstStyle/>
          <a:p>
            <a:pPr eaLnBrk="1" fontAlgn="auto" hangingPunct="1">
              <a:spcAft>
                <a:spcPts val="0"/>
              </a:spcAft>
              <a:defRPr/>
            </a:pPr>
            <a:r>
              <a:rPr lang="en-US" dirty="0"/>
              <a:t>Section 2: Indian Life and Cultures</a:t>
            </a:r>
          </a:p>
        </p:txBody>
      </p:sp>
      <p:sp>
        <p:nvSpPr>
          <p:cNvPr id="37890" name="Content Placeholder 2">
            <a:extLst>
              <a:ext uri="{FF2B5EF4-FFF2-40B4-BE49-F238E27FC236}">
                <a16:creationId xmlns:a16="http://schemas.microsoft.com/office/drawing/2014/main" id="{3CBDA2CF-EE42-8B41-A662-8514BC4E5EBC}"/>
              </a:ext>
            </a:extLst>
          </p:cNvPr>
          <p:cNvSpPr>
            <a:spLocks noGrp="1"/>
          </p:cNvSpPr>
          <p:nvPr>
            <p:ph idx="1"/>
          </p:nvPr>
        </p:nvSpPr>
        <p:spPr>
          <a:xfrm>
            <a:off x="685800" y="1524000"/>
            <a:ext cx="8229600" cy="4800600"/>
          </a:xfrm>
        </p:spPr>
        <p:txBody>
          <a:bodyPr/>
          <a:lstStyle/>
          <a:p>
            <a:pPr eaLnBrk="1" hangingPunct="1"/>
            <a:r>
              <a:rPr lang="en-US" altLang="en-US"/>
              <a:t>What terms do I need to know? </a:t>
            </a:r>
          </a:p>
          <a:p>
            <a:pPr lvl="1" eaLnBrk="1" hangingPunct="1"/>
            <a:r>
              <a:rPr lang="en-US" altLang="en-US"/>
              <a:t>maize</a:t>
            </a:r>
          </a:p>
          <a:p>
            <a:pPr lvl="1" eaLnBrk="1" hangingPunct="1"/>
            <a:r>
              <a:rPr lang="en-US" altLang="en-US"/>
              <a:t>wigwam</a:t>
            </a:r>
          </a:p>
          <a:p>
            <a:pPr lvl="1" eaLnBrk="1" hangingPunct="1"/>
            <a:r>
              <a:rPr lang="en-US" altLang="en-US"/>
              <a:t>wattle</a:t>
            </a:r>
          </a:p>
          <a:p>
            <a:pPr lvl="1" eaLnBrk="1" hangingPunct="1"/>
            <a:r>
              <a:rPr lang="en-US" altLang="en-US"/>
              <a:t>daub</a:t>
            </a:r>
          </a:p>
          <a:p>
            <a:pPr lvl="1" eaLnBrk="1" hangingPunct="1"/>
            <a:r>
              <a:rPr lang="en-US" altLang="en-US"/>
              <a:t>Green Corn Ceremony</a:t>
            </a:r>
          </a:p>
          <a:p>
            <a:pPr lvl="1" eaLnBrk="1" hangingPunct="1"/>
            <a:r>
              <a:rPr lang="en-US" altLang="en-US"/>
              <a:t>matrilineal</a:t>
            </a:r>
          </a:p>
          <a:p>
            <a:pPr lvl="1" eaLnBrk="1" hangingPunct="1"/>
            <a:r>
              <a:rPr lang="en-US" altLang="en-US"/>
              <a:t>nation</a:t>
            </a:r>
          </a:p>
          <a:p>
            <a:pPr lvl="1" eaLnBrk="1" hangingPunct="1">
              <a:buFont typeface="Arial" pitchFamily="34" charset="0"/>
              <a:buNone/>
            </a:pPr>
            <a:endParaRPr lang="en-US" altLang="en-US"/>
          </a:p>
          <a:p>
            <a:pPr lvl="1" eaLnBrk="1" hangingPunct="1"/>
            <a:endParaRPr lang="en-US" altLang="en-US"/>
          </a:p>
          <a:p>
            <a:pPr lvl="1" eaLnBrk="1" hangingPunct="1"/>
            <a:endParaRPr lang="en-US" altLang="en-US"/>
          </a:p>
        </p:txBody>
      </p:sp>
      <p:sp>
        <p:nvSpPr>
          <p:cNvPr id="37891" name="Slide Number Placeholder 4">
            <a:extLst>
              <a:ext uri="{FF2B5EF4-FFF2-40B4-BE49-F238E27FC236}">
                <a16:creationId xmlns:a16="http://schemas.microsoft.com/office/drawing/2014/main" id="{47C21E3A-0B91-714C-9C30-D35AC1471E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852FAE7-B81C-BA49-A722-AA611B7A3F4C}"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5">
            <a:extLst>
              <a:ext uri="{FF2B5EF4-FFF2-40B4-BE49-F238E27FC236}">
                <a16:creationId xmlns:a16="http://schemas.microsoft.com/office/drawing/2014/main" id="{D1CABB72-130B-324A-881B-5BC0394FB93D}"/>
              </a:ext>
            </a:extLst>
          </p:cNvPr>
          <p:cNvSpPr>
            <a:spLocks noGrp="1"/>
          </p:cNvSpPr>
          <p:nvPr>
            <p:ph sz="half" idx="1"/>
          </p:nvPr>
        </p:nvSpPr>
        <p:spPr>
          <a:xfrm>
            <a:off x="228600" y="1447800"/>
            <a:ext cx="4038600" cy="4525963"/>
          </a:xfrm>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39938" name="Slide Number Placeholder 6">
            <a:extLst>
              <a:ext uri="{FF2B5EF4-FFF2-40B4-BE49-F238E27FC236}">
                <a16:creationId xmlns:a16="http://schemas.microsoft.com/office/drawing/2014/main" id="{A9FA55DB-A438-4440-A817-07AA072814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3795A9-167F-DF48-A220-8D2BB70AE6EB}" type="slidenum">
              <a:rPr lang="en-US" altLang="en-US" sz="1200" smtClean="0">
                <a:solidFill>
                  <a:srgbClr val="898989"/>
                </a:solidFill>
              </a:rPr>
              <a:pPr>
                <a:spcBef>
                  <a:spcPct val="0"/>
                </a:spcBef>
                <a:buFontTx/>
                <a:buNone/>
              </a:pPr>
              <a:t>13</a:t>
            </a:fld>
            <a:endParaRPr lang="en-US" altLang="en-US" sz="1200">
              <a:solidFill>
                <a:srgbClr val="898989"/>
              </a:solidFill>
            </a:endParaRPr>
          </a:p>
        </p:txBody>
      </p:sp>
      <p:sp>
        <p:nvSpPr>
          <p:cNvPr id="5" name="Title 4">
            <a:extLst>
              <a:ext uri="{FF2B5EF4-FFF2-40B4-BE49-F238E27FC236}">
                <a16:creationId xmlns:a16="http://schemas.microsoft.com/office/drawing/2014/main" id="{C4FB9ACA-2606-8C4B-B63A-2AA3679BE743}"/>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Introduction – Section 2</a:t>
            </a:r>
          </a:p>
        </p:txBody>
      </p:sp>
      <p:sp>
        <p:nvSpPr>
          <p:cNvPr id="39940" name="Content Placeholder 7">
            <a:extLst>
              <a:ext uri="{FF2B5EF4-FFF2-40B4-BE49-F238E27FC236}">
                <a16:creationId xmlns:a16="http://schemas.microsoft.com/office/drawing/2014/main" id="{5E528FA8-349F-E443-956C-50CE6446FCA9}"/>
              </a:ext>
            </a:extLst>
          </p:cNvPr>
          <p:cNvSpPr>
            <a:spLocks noGrp="1"/>
          </p:cNvSpPr>
          <p:nvPr>
            <p:ph sz="half" idx="2"/>
          </p:nvPr>
        </p:nvSpPr>
        <p:spPr>
          <a:xfrm>
            <a:off x="685800" y="1143000"/>
            <a:ext cx="8153400" cy="5029200"/>
          </a:xfrm>
        </p:spPr>
        <p:txBody>
          <a:bodyPr/>
          <a:lstStyle/>
          <a:p>
            <a:pPr eaLnBrk="1" hangingPunct="1"/>
            <a:r>
              <a:rPr lang="en-US" altLang="en-US"/>
              <a:t>When Columbus arrived in 1492, between 2 and 18 million Indians of different groups were scattered across what is now the United States.</a:t>
            </a:r>
          </a:p>
          <a:p>
            <a:pPr eaLnBrk="1" hangingPunct="1"/>
            <a:r>
              <a:rPr lang="en-US" altLang="en-US"/>
              <a:t>The Indians, divided into many tribes and language groups, developed lifestyles around the tribes’ needs.</a:t>
            </a:r>
          </a:p>
          <a:p>
            <a:pPr eaLnBrk="1" hangingPunct="1"/>
            <a:r>
              <a:rPr lang="en-US" altLang="en-US"/>
              <a:t>When Europeans arrived in the early 1500s, between 30 – 50 tribes in four  major language groups existed in the area that later became South Carolina. </a:t>
            </a:r>
          </a:p>
          <a:p>
            <a:pPr eaLnBrk="1" hangingPunct="1"/>
            <a:endParaRPr lang="en-US" altLang="en-US"/>
          </a:p>
          <a:p>
            <a:pPr eaLnBrk="1" hangingPunct="1"/>
            <a:endParaRPr lang="en-US" altLang="en-US"/>
          </a:p>
          <a:p>
            <a:pPr eaLnBrk="1" hangingPunct="1"/>
            <a:endParaRPr lang="en-US" altLang="en-US"/>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5">
            <a:extLst>
              <a:ext uri="{FF2B5EF4-FFF2-40B4-BE49-F238E27FC236}">
                <a16:creationId xmlns:a16="http://schemas.microsoft.com/office/drawing/2014/main" id="{67F73721-25A4-BA41-9A29-50BBC6A69296}"/>
              </a:ext>
            </a:extLst>
          </p:cNvPr>
          <p:cNvSpPr>
            <a:spLocks noGrp="1"/>
          </p:cNvSpPr>
          <p:nvPr>
            <p:ph sz="half" idx="1"/>
          </p:nvPr>
        </p:nvSpPr>
        <p:spPr>
          <a:xfrm>
            <a:off x="228600" y="1447800"/>
            <a:ext cx="8534400" cy="4495800"/>
          </a:xfrm>
        </p:spPr>
        <p:txBody>
          <a:bodyPr/>
          <a:lstStyle/>
          <a:p>
            <a:pPr eaLnBrk="1" hangingPunct="1"/>
            <a:r>
              <a:rPr lang="en-US" altLang="en-US"/>
              <a:t>Economy relates to the manner in which people use available natural resources to supplement their survival and well-being.</a:t>
            </a:r>
          </a:p>
          <a:p>
            <a:pPr eaLnBrk="1" hangingPunct="1"/>
            <a:r>
              <a:rPr lang="en-US" altLang="en-US"/>
              <a:t>Applying labor to the resources and using </a:t>
            </a:r>
            <a:r>
              <a:rPr lang="en-US" altLang="en-US" b="1" i="1"/>
              <a:t>technology</a:t>
            </a:r>
            <a:r>
              <a:rPr lang="en-US" altLang="en-US"/>
              <a:t> makes the labor more effective.</a:t>
            </a:r>
          </a:p>
          <a:p>
            <a:pPr eaLnBrk="1" hangingPunct="1">
              <a:buFont typeface="Wingdings" pitchFamily="2" charset="2"/>
              <a:buNone/>
            </a:pPr>
            <a:endParaRPr lang="en-US" altLang="en-US"/>
          </a:p>
          <a:p>
            <a:pPr eaLnBrk="1" hangingPunct="1"/>
            <a:endParaRPr lang="en-US" altLang="en-US"/>
          </a:p>
          <a:p>
            <a:pPr eaLnBrk="1" hangingPunct="1"/>
            <a:endParaRPr lang="en-US" altLang="en-US"/>
          </a:p>
        </p:txBody>
      </p:sp>
      <p:sp>
        <p:nvSpPr>
          <p:cNvPr id="5" name="Title 4">
            <a:extLst>
              <a:ext uri="{FF2B5EF4-FFF2-40B4-BE49-F238E27FC236}">
                <a16:creationId xmlns:a16="http://schemas.microsoft.com/office/drawing/2014/main" id="{50E174D8-CB94-164D-B3E0-26E36A3E4A5E}"/>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Economy</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5">
            <a:extLst>
              <a:ext uri="{FF2B5EF4-FFF2-40B4-BE49-F238E27FC236}">
                <a16:creationId xmlns:a16="http://schemas.microsoft.com/office/drawing/2014/main" id="{F9B6D754-88DD-1C4F-8DB3-9C006083BBE4}"/>
              </a:ext>
            </a:extLst>
          </p:cNvPr>
          <p:cNvSpPr>
            <a:spLocks noGrp="1"/>
          </p:cNvSpPr>
          <p:nvPr>
            <p:ph sz="half" idx="1"/>
          </p:nvPr>
        </p:nvSpPr>
        <p:spPr>
          <a:xfrm>
            <a:off x="457200" y="1371600"/>
            <a:ext cx="4038600" cy="4525963"/>
          </a:xfrm>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44034" name="Slide Number Placeholder 6">
            <a:extLst>
              <a:ext uri="{FF2B5EF4-FFF2-40B4-BE49-F238E27FC236}">
                <a16:creationId xmlns:a16="http://schemas.microsoft.com/office/drawing/2014/main" id="{0D571D3E-0CE5-5F48-B580-F300D37FA8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F713B95-96B5-E242-AB99-CF10758237A7}" type="slidenum">
              <a:rPr lang="en-US" altLang="en-US" sz="1200" smtClean="0">
                <a:solidFill>
                  <a:srgbClr val="898989"/>
                </a:solidFill>
              </a:rPr>
              <a:pPr>
                <a:spcBef>
                  <a:spcPct val="0"/>
                </a:spcBef>
                <a:buFontTx/>
                <a:buNone/>
              </a:pPr>
              <a:t>15</a:t>
            </a:fld>
            <a:endParaRPr lang="en-US" altLang="en-US" sz="1200">
              <a:solidFill>
                <a:srgbClr val="898989"/>
              </a:solidFill>
            </a:endParaRPr>
          </a:p>
        </p:txBody>
      </p:sp>
      <p:sp>
        <p:nvSpPr>
          <p:cNvPr id="5" name="Title 4">
            <a:extLst>
              <a:ext uri="{FF2B5EF4-FFF2-40B4-BE49-F238E27FC236}">
                <a16:creationId xmlns:a16="http://schemas.microsoft.com/office/drawing/2014/main" id="{E3A2ECA9-0549-F541-BEDA-1B5E2B7C2215}"/>
              </a:ext>
            </a:extLst>
          </p:cNvPr>
          <p:cNvSpPr>
            <a:spLocks noGrp="1"/>
          </p:cNvSpPr>
          <p:nvPr>
            <p:ph type="title"/>
          </p:nvPr>
        </p:nvSpPr>
        <p:spPr>
          <a:xfrm>
            <a:off x="381000" y="0"/>
            <a:ext cx="8229600" cy="838200"/>
          </a:xfrm>
        </p:spPr>
        <p:txBody>
          <a:bodyPr rtlCol="0">
            <a:normAutofit/>
          </a:bodyPr>
          <a:lstStyle/>
          <a:p>
            <a:pPr eaLnBrk="1" fontAlgn="auto" hangingPunct="1">
              <a:spcAft>
                <a:spcPts val="0"/>
              </a:spcAft>
              <a:defRPr/>
            </a:pPr>
            <a:r>
              <a:rPr lang="en-US" dirty="0"/>
              <a:t>Food</a:t>
            </a:r>
            <a:endParaRPr lang="en-US" sz="3200" dirty="0"/>
          </a:p>
        </p:txBody>
      </p:sp>
      <p:sp>
        <p:nvSpPr>
          <p:cNvPr id="21510" name="Content Placeholder 7">
            <a:extLst>
              <a:ext uri="{FF2B5EF4-FFF2-40B4-BE49-F238E27FC236}">
                <a16:creationId xmlns:a16="http://schemas.microsoft.com/office/drawing/2014/main" id="{D7C2EC00-E5A2-E34F-BED2-8F774F771046}"/>
              </a:ext>
            </a:extLst>
          </p:cNvPr>
          <p:cNvSpPr>
            <a:spLocks noGrp="1"/>
          </p:cNvSpPr>
          <p:nvPr>
            <p:ph sz="half" idx="2"/>
          </p:nvPr>
        </p:nvSpPr>
        <p:spPr>
          <a:xfrm>
            <a:off x="762000" y="990600"/>
            <a:ext cx="4953000" cy="5181600"/>
          </a:xfrm>
        </p:spPr>
        <p:txBody>
          <a:bodyPr/>
          <a:lstStyle/>
          <a:p>
            <a:pPr eaLnBrk="1" hangingPunct="1"/>
            <a:r>
              <a:rPr lang="en-US" altLang="en-US" sz="2000"/>
              <a:t>South Carolina Indians were farmers and hunters, and they depended upon agriculture as a major food source.</a:t>
            </a:r>
          </a:p>
          <a:p>
            <a:pPr eaLnBrk="1" hangingPunct="1"/>
            <a:r>
              <a:rPr lang="en-US" altLang="en-US" sz="2000"/>
              <a:t>Their diet was supplemented from several sources, among which was </a:t>
            </a:r>
            <a:r>
              <a:rPr lang="en-US" altLang="en-US" sz="2000" b="1" i="1"/>
              <a:t>maize</a:t>
            </a:r>
            <a:r>
              <a:rPr lang="en-US" altLang="en-US" sz="2000"/>
              <a:t>, squash, wild crops, pumpkins, sunflowers, and hickory nuts.</a:t>
            </a:r>
          </a:p>
          <a:p>
            <a:pPr eaLnBrk="1" hangingPunct="1"/>
            <a:r>
              <a:rPr lang="en-US" altLang="en-US" sz="2000"/>
              <a:t>Common fields were tilled by both male and female, and the way crops were planted was well-planned.</a:t>
            </a:r>
          </a:p>
          <a:p>
            <a:r>
              <a:rPr lang="en-US" altLang="en-US" sz="2000"/>
              <a:t>To meet basic needs, most Indian groups had a balance among farming, hunting, fishing, and gathering. </a:t>
            </a:r>
          </a:p>
          <a:p>
            <a:r>
              <a:rPr lang="en-US" altLang="en-US" sz="2000"/>
              <a:t>Indians had excellent management of resources and used a variety of ecosystems.</a:t>
            </a:r>
          </a:p>
          <a:p>
            <a:pPr eaLnBrk="1" hangingPunct="1"/>
            <a:endParaRPr lang="en-US" altLang="en-US"/>
          </a:p>
        </p:txBody>
      </p:sp>
      <p:sp>
        <p:nvSpPr>
          <p:cNvPr id="8" name="TextBox 7">
            <a:extLst>
              <a:ext uri="{FF2B5EF4-FFF2-40B4-BE49-F238E27FC236}">
                <a16:creationId xmlns:a16="http://schemas.microsoft.com/office/drawing/2014/main" id="{02BB3EC6-82F8-DE41-A3E5-7CDE8D218B0C}"/>
              </a:ext>
            </a:extLst>
          </p:cNvPr>
          <p:cNvSpPr txBox="1">
            <a:spLocks noChangeArrowheads="1"/>
          </p:cNvSpPr>
          <p:nvPr/>
        </p:nvSpPr>
        <p:spPr bwMode="auto">
          <a:xfrm>
            <a:off x="5867400" y="5943600"/>
            <a:ext cx="312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hlinkClick r:id="rId3"/>
              </a:rPr>
              <a:t>Link: Three Sisters $ Coin</a:t>
            </a:r>
            <a:endParaRPr lang="en-US" altLang="en-US" sz="1600">
              <a:latin typeface="Arial" panose="020B0604020202020204" pitchFamily="34" charset="0"/>
            </a:endParaRPr>
          </a:p>
        </p:txBody>
      </p:sp>
      <p:pic>
        <p:nvPicPr>
          <p:cNvPr id="21511" name="Picture 7">
            <a:extLst>
              <a:ext uri="{FF2B5EF4-FFF2-40B4-BE49-F238E27FC236}">
                <a16:creationId xmlns:a16="http://schemas.microsoft.com/office/drawing/2014/main" id="{5494433F-7DD5-6E49-B901-3D5C87631907}"/>
              </a:ext>
            </a:extLst>
          </p:cNvPr>
          <p:cNvPicPr>
            <a:picLocks noChangeAspect="1" noChangeArrowheads="1"/>
          </p:cNvPicPr>
          <p:nvPr/>
        </p:nvPicPr>
        <p:blipFill>
          <a:blip r:embed="rId4"/>
          <a:srcRect/>
          <a:stretch>
            <a:fillRect/>
          </a:stretch>
        </p:blipFill>
        <p:spPr bwMode="auto">
          <a:xfrm>
            <a:off x="5943600" y="1676400"/>
            <a:ext cx="2881313" cy="226218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8A0CF60-4EB2-D349-99A2-A0888B324561}"/>
              </a:ext>
            </a:extLst>
          </p:cNvPr>
          <p:cNvSpPr txBox="1">
            <a:spLocks noChangeArrowheads="1"/>
          </p:cNvSpPr>
          <p:nvPr/>
        </p:nvSpPr>
        <p:spPr bwMode="auto">
          <a:xfrm>
            <a:off x="6019800" y="4114800"/>
            <a:ext cx="2590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Maize, along with beans and squash were known as the </a:t>
            </a:r>
          </a:p>
          <a:p>
            <a:pPr eaLnBrk="1" hangingPunct="1">
              <a:spcBef>
                <a:spcPct val="0"/>
              </a:spcBef>
              <a:buFontTx/>
              <a:buNone/>
            </a:pPr>
            <a:r>
              <a:rPr lang="en-US" altLang="en-US" sz="1400">
                <a:latin typeface="Arial" panose="020B0604020202020204" pitchFamily="34" charset="0"/>
              </a:rPr>
              <a:t>“three sisters.”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511"/>
                                        </p:tgtEl>
                                        <p:attrNameLst>
                                          <p:attrName>style.visibility</p:attrName>
                                        </p:attrNameLst>
                                      </p:cBhvr>
                                      <p:to>
                                        <p:strVal val="visible"/>
                                      </p:to>
                                    </p:set>
                                    <p:anim calcmode="lin" valueType="num">
                                      <p:cBhvr additive="base">
                                        <p:cTn id="15" dur="1000" fill="hold"/>
                                        <p:tgtEl>
                                          <p:spTgt spid="21511"/>
                                        </p:tgtEl>
                                        <p:attrNameLst>
                                          <p:attrName>ppt_x</p:attrName>
                                        </p:attrNameLst>
                                      </p:cBhvr>
                                      <p:tavLst>
                                        <p:tav tm="0">
                                          <p:val>
                                            <p:strVal val="0-#ppt_w/2"/>
                                          </p:val>
                                        </p:tav>
                                        <p:tav tm="100000">
                                          <p:val>
                                            <p:strVal val="#ppt_x"/>
                                          </p:val>
                                        </p:tav>
                                      </p:tavLst>
                                    </p:anim>
                                    <p:anim calcmode="lin" valueType="num">
                                      <p:cBhvr additive="base">
                                        <p:cTn id="16" dur="1000" fill="hold"/>
                                        <p:tgtEl>
                                          <p:spTgt spid="215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510">
                                            <p:txEl>
                                              <p:pRg st="0" end="0"/>
                                            </p:txEl>
                                          </p:spTgt>
                                        </p:tgtEl>
                                        <p:attrNameLst>
                                          <p:attrName>style.visibility</p:attrName>
                                        </p:attrNameLst>
                                      </p:cBhvr>
                                      <p:to>
                                        <p:strVal val="visible"/>
                                      </p:to>
                                    </p:set>
                                    <p:anim calcmode="lin" valueType="num">
                                      <p:cBhvr additive="base">
                                        <p:cTn id="19" dur="500" fill="hold"/>
                                        <p:tgtEl>
                                          <p:spTgt spid="21510">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10">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510">
                                            <p:txEl>
                                              <p:pRg st="1" end="1"/>
                                            </p:txEl>
                                          </p:spTgt>
                                        </p:tgtEl>
                                        <p:attrNameLst>
                                          <p:attrName>style.visibility</p:attrName>
                                        </p:attrNameLst>
                                      </p:cBhvr>
                                      <p:to>
                                        <p:strVal val="visible"/>
                                      </p:to>
                                    </p:set>
                                    <p:anim calcmode="lin" valueType="num">
                                      <p:cBhvr additive="base">
                                        <p:cTn id="23" dur="500" fill="hold"/>
                                        <p:tgtEl>
                                          <p:spTgt spid="21510">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1510">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10">
                                            <p:txEl>
                                              <p:pRg st="2" end="2"/>
                                            </p:txEl>
                                          </p:spTgt>
                                        </p:tgtEl>
                                        <p:attrNameLst>
                                          <p:attrName>style.visibility</p:attrName>
                                        </p:attrNameLst>
                                      </p:cBhvr>
                                      <p:to>
                                        <p:strVal val="visible"/>
                                      </p:to>
                                    </p:set>
                                    <p:anim calcmode="lin" valueType="num">
                                      <p:cBhvr additive="base">
                                        <p:cTn id="27" dur="500" fill="hold"/>
                                        <p:tgtEl>
                                          <p:spTgt spid="21510">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1510">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510">
                                            <p:txEl>
                                              <p:pRg st="3" end="3"/>
                                            </p:txEl>
                                          </p:spTgt>
                                        </p:tgtEl>
                                        <p:attrNameLst>
                                          <p:attrName>style.visibility</p:attrName>
                                        </p:attrNameLst>
                                      </p:cBhvr>
                                      <p:to>
                                        <p:strVal val="visible"/>
                                      </p:to>
                                    </p:set>
                                    <p:anim calcmode="lin" valueType="num">
                                      <p:cBhvr additive="base">
                                        <p:cTn id="31" dur="500" fill="hold"/>
                                        <p:tgtEl>
                                          <p:spTgt spid="2151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10">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510">
                                            <p:txEl>
                                              <p:pRg st="4" end="4"/>
                                            </p:txEl>
                                          </p:spTgt>
                                        </p:tgtEl>
                                        <p:attrNameLst>
                                          <p:attrName>style.visibility</p:attrName>
                                        </p:attrNameLst>
                                      </p:cBhvr>
                                      <p:to>
                                        <p:strVal val="visible"/>
                                      </p:to>
                                    </p:set>
                                    <p:anim calcmode="lin" valueType="num">
                                      <p:cBhvr additive="base">
                                        <p:cTn id="35" dur="500" fill="hold"/>
                                        <p:tgtEl>
                                          <p:spTgt spid="21510">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15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build="p"/>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6">
            <a:extLst>
              <a:ext uri="{FF2B5EF4-FFF2-40B4-BE49-F238E27FC236}">
                <a16:creationId xmlns:a16="http://schemas.microsoft.com/office/drawing/2014/main" id="{E133DE0F-9988-644F-B8A7-8E6B03B178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5D5114-FE08-5746-9CD7-EE1E3EDC21D0}" type="slidenum">
              <a:rPr lang="en-US" altLang="en-US" sz="1200" smtClean="0">
                <a:solidFill>
                  <a:srgbClr val="898989"/>
                </a:solidFill>
              </a:rPr>
              <a:pPr>
                <a:spcBef>
                  <a:spcPct val="0"/>
                </a:spcBef>
                <a:buFontTx/>
                <a:buNone/>
              </a:pPr>
              <a:t>16</a:t>
            </a:fld>
            <a:endParaRPr lang="en-US" altLang="en-US" sz="1200">
              <a:solidFill>
                <a:srgbClr val="898989"/>
              </a:solidFill>
            </a:endParaRPr>
          </a:p>
        </p:txBody>
      </p:sp>
      <p:sp>
        <p:nvSpPr>
          <p:cNvPr id="5" name="Title 4">
            <a:extLst>
              <a:ext uri="{FF2B5EF4-FFF2-40B4-BE49-F238E27FC236}">
                <a16:creationId xmlns:a16="http://schemas.microsoft.com/office/drawing/2014/main" id="{4422C8A1-A4D4-1F4B-B23A-CEBB79BA136C}"/>
              </a:ext>
            </a:extLst>
          </p:cNvPr>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dirty="0"/>
              <a:t>Shelter</a:t>
            </a:r>
          </a:p>
        </p:txBody>
      </p:sp>
      <p:sp>
        <p:nvSpPr>
          <p:cNvPr id="46083" name="Content Placeholder 7">
            <a:extLst>
              <a:ext uri="{FF2B5EF4-FFF2-40B4-BE49-F238E27FC236}">
                <a16:creationId xmlns:a16="http://schemas.microsoft.com/office/drawing/2014/main" id="{90B50E9A-9971-7A47-9A39-73A5B276AEED}"/>
              </a:ext>
            </a:extLst>
          </p:cNvPr>
          <p:cNvSpPr>
            <a:spLocks noGrp="1"/>
          </p:cNvSpPr>
          <p:nvPr>
            <p:ph sz="half" idx="1"/>
          </p:nvPr>
        </p:nvSpPr>
        <p:spPr>
          <a:xfrm>
            <a:off x="685800" y="990600"/>
            <a:ext cx="4724400" cy="5181600"/>
          </a:xfrm>
        </p:spPr>
        <p:txBody>
          <a:bodyPr/>
          <a:lstStyle/>
          <a:p>
            <a:r>
              <a:rPr lang="en-US" altLang="en-US" sz="2400"/>
              <a:t>In the Coastal Plain the most typical dwelling was the </a:t>
            </a:r>
            <a:r>
              <a:rPr lang="en-US" altLang="en-US" sz="2400" b="1" i="1"/>
              <a:t>wigwam</a:t>
            </a:r>
            <a:r>
              <a:rPr lang="en-US" altLang="en-US" sz="2400"/>
              <a:t>.</a:t>
            </a:r>
          </a:p>
          <a:p>
            <a:r>
              <a:rPr lang="en-US" altLang="en-US" sz="2400"/>
              <a:t>Tribes in the Upcountry built substantial homes using </a:t>
            </a:r>
            <a:r>
              <a:rPr lang="en-US" altLang="en-US" sz="2400" b="1" i="1"/>
              <a:t>wattle</a:t>
            </a:r>
            <a:r>
              <a:rPr lang="en-US" altLang="en-US" sz="2400"/>
              <a:t> and </a:t>
            </a:r>
            <a:r>
              <a:rPr lang="en-US" altLang="en-US" sz="2400" b="1" i="1"/>
              <a:t>daub</a:t>
            </a:r>
            <a:r>
              <a:rPr lang="en-US" altLang="en-US" sz="2400"/>
              <a:t> construction.</a:t>
            </a:r>
          </a:p>
          <a:p>
            <a:pPr eaLnBrk="1" hangingPunct="1"/>
            <a:r>
              <a:rPr lang="en-US" altLang="en-US" sz="2400"/>
              <a:t>Cherokees used wattle and daub construction, but also built log cabins. Every village had a large public building that served as the council house or town hall (also, used for social &amp; recreational activities).</a:t>
            </a:r>
          </a:p>
          <a:p>
            <a:pPr eaLnBrk="1" hangingPunct="1"/>
            <a:r>
              <a:rPr lang="en-US" altLang="en-US" sz="2400"/>
              <a:t>An important feature was a protective wall erected around the perimeter of the village.</a:t>
            </a:r>
            <a:endParaRPr lang="en-US" altLang="en-US"/>
          </a:p>
          <a:p>
            <a:pPr>
              <a:buFont typeface="Wingdings" pitchFamily="2" charset="2"/>
              <a:buNone/>
            </a:pPr>
            <a:endParaRPr lang="en-US" altLang="en-US"/>
          </a:p>
        </p:txBody>
      </p:sp>
      <p:sp>
        <p:nvSpPr>
          <p:cNvPr id="8" name="TextBox 7">
            <a:extLst>
              <a:ext uri="{FF2B5EF4-FFF2-40B4-BE49-F238E27FC236}">
                <a16:creationId xmlns:a16="http://schemas.microsoft.com/office/drawing/2014/main" id="{FD32C2D0-053C-F14A-BE0E-016FE18928AD}"/>
              </a:ext>
            </a:extLst>
          </p:cNvPr>
          <p:cNvSpPr txBox="1">
            <a:spLocks noChangeArrowheads="1"/>
          </p:cNvSpPr>
          <p:nvPr/>
        </p:nvSpPr>
        <p:spPr bwMode="auto">
          <a:xfrm>
            <a:off x="5638800" y="5867400"/>
            <a:ext cx="3313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hlinkClick r:id="rId3"/>
              </a:rPr>
              <a:t>Catawba Cultural Preservation</a:t>
            </a:r>
            <a:endParaRPr lang="en-US" altLang="en-US" sz="1800">
              <a:latin typeface="Arial" panose="020B0604020202020204" pitchFamily="34" charset="0"/>
            </a:endParaRPr>
          </a:p>
        </p:txBody>
      </p:sp>
      <p:pic>
        <p:nvPicPr>
          <p:cNvPr id="23560" name="Picture 8" descr="http://www.oldhalifax.com/county/images/CatawbaVillage.gif">
            <a:extLst>
              <a:ext uri="{FF2B5EF4-FFF2-40B4-BE49-F238E27FC236}">
                <a16:creationId xmlns:a16="http://schemas.microsoft.com/office/drawing/2014/main" id="{922187B6-A643-604A-80FC-1A6C2FE5AAAF}"/>
              </a:ext>
            </a:extLst>
          </p:cNvPr>
          <p:cNvPicPr>
            <a:picLocks noChangeAspect="1" noChangeArrowheads="1"/>
          </p:cNvPicPr>
          <p:nvPr/>
        </p:nvPicPr>
        <p:blipFill>
          <a:blip r:embed="rId4">
            <a:extLst>
              <a:ext uri="{28A0092B-C50C-407E-A947-70E740481C1C}">
                <a14:useLocalDpi xmlns:a14="http://schemas.microsoft.com/office/drawing/2010/main"/>
              </a:ext>
            </a:extLst>
          </a:blip>
          <a:srcRect l="4536"/>
          <a:stretch>
            <a:fillRect/>
          </a:stretch>
        </p:blipFill>
        <p:spPr bwMode="auto">
          <a:xfrm>
            <a:off x="5638800" y="2286000"/>
            <a:ext cx="3208338" cy="2057400"/>
          </a:xfrm>
          <a:prstGeom prst="rect">
            <a:avLst/>
          </a:prstGeom>
          <a:noFill/>
          <a:ln>
            <a:noFill/>
          </a:ln>
          <a:effectLst>
            <a:outerShdw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DA1A0EB-DE18-0745-9A69-2AFABB4BFBDB}"/>
              </a:ext>
            </a:extLst>
          </p:cNvPr>
          <p:cNvSpPr txBox="1">
            <a:spLocks noChangeArrowheads="1"/>
          </p:cNvSpPr>
          <p:nvPr/>
        </p:nvSpPr>
        <p:spPr bwMode="auto">
          <a:xfrm>
            <a:off x="5715000" y="4495800"/>
            <a:ext cx="251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latin typeface="Arial" panose="020B0604020202020204" pitchFamily="34" charset="0"/>
              </a:rPr>
              <a:t>Catawba Village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3560"/>
                                        </p:tgtEl>
                                        <p:attrNameLst>
                                          <p:attrName>style.visibility</p:attrName>
                                        </p:attrNameLst>
                                      </p:cBhvr>
                                      <p:to>
                                        <p:strVal val="visible"/>
                                      </p:to>
                                    </p:set>
                                    <p:anim calcmode="lin" valueType="num">
                                      <p:cBhvr additive="base">
                                        <p:cTn id="15" dur="1000" fill="hold"/>
                                        <p:tgtEl>
                                          <p:spTgt spid="23560"/>
                                        </p:tgtEl>
                                        <p:attrNameLst>
                                          <p:attrName>ppt_x</p:attrName>
                                        </p:attrNameLst>
                                      </p:cBhvr>
                                      <p:tavLst>
                                        <p:tav tm="0">
                                          <p:val>
                                            <p:strVal val="0-#ppt_w/2"/>
                                          </p:val>
                                        </p:tav>
                                        <p:tav tm="100000">
                                          <p:val>
                                            <p:strVal val="#ppt_x"/>
                                          </p:val>
                                        </p:tav>
                                      </p:tavLst>
                                    </p:anim>
                                    <p:anim calcmode="lin" valueType="num">
                                      <p:cBhvr additive="base">
                                        <p:cTn id="16" dur="1000" fill="hold"/>
                                        <p:tgtEl>
                                          <p:spTgt spid="235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5">
            <a:extLst>
              <a:ext uri="{FF2B5EF4-FFF2-40B4-BE49-F238E27FC236}">
                <a16:creationId xmlns:a16="http://schemas.microsoft.com/office/drawing/2014/main" id="{A9374476-5781-8D44-98AB-95D713E9C284}"/>
              </a:ext>
            </a:extLst>
          </p:cNvPr>
          <p:cNvSpPr>
            <a:spLocks noGrp="1"/>
          </p:cNvSpPr>
          <p:nvPr>
            <p:ph sz="half" idx="1"/>
          </p:nvPr>
        </p:nvSpPr>
        <p:spPr>
          <a:xfrm>
            <a:off x="381000" y="1295400"/>
            <a:ext cx="8382000" cy="4724400"/>
          </a:xfrm>
        </p:spPr>
        <p:txBody>
          <a:bodyPr/>
          <a:lstStyle/>
          <a:p>
            <a:pPr eaLnBrk="1" hangingPunct="1"/>
            <a:r>
              <a:rPr lang="en-US" altLang="en-US"/>
              <a:t>Many Indians wore no clothes, or an apron for women and breechcloth for men (in warmer weather) and deerskin or bearskin (in cooler weather).</a:t>
            </a:r>
          </a:p>
          <a:p>
            <a:pPr eaLnBrk="1" hangingPunct="1"/>
            <a:r>
              <a:rPr lang="en-US" altLang="en-US"/>
              <a:t>Body adornment was often through paintings, tattoos, and jewelry. Animal hair (</a:t>
            </a:r>
            <a:r>
              <a:rPr lang="en-US" altLang="en-US" i="1"/>
              <a:t>e.g. </a:t>
            </a:r>
            <a:r>
              <a:rPr lang="en-US" altLang="en-US"/>
              <a:t>bear or opossum) and plant fibers were used in making cloth.</a:t>
            </a:r>
          </a:p>
          <a:p>
            <a:pPr eaLnBrk="1" hangingPunct="1"/>
            <a:r>
              <a:rPr lang="en-US" altLang="en-US"/>
              <a:t>Shirts, skirts, pants, robes, blankets, aprons, breechcloths, etc., were made with the cloth.</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48130" name="Slide Number Placeholder 6">
            <a:extLst>
              <a:ext uri="{FF2B5EF4-FFF2-40B4-BE49-F238E27FC236}">
                <a16:creationId xmlns:a16="http://schemas.microsoft.com/office/drawing/2014/main" id="{9BFDD969-586C-3D40-A73A-6DC947C264F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761E9C8-8C0C-3C44-B490-1584F79A613B}" type="slidenum">
              <a:rPr lang="en-US" altLang="en-US" sz="1200" smtClean="0">
                <a:solidFill>
                  <a:srgbClr val="898989"/>
                </a:solidFill>
              </a:rPr>
              <a:pPr>
                <a:spcBef>
                  <a:spcPct val="0"/>
                </a:spcBef>
                <a:buFontTx/>
                <a:buNone/>
              </a:pPr>
              <a:t>17</a:t>
            </a:fld>
            <a:endParaRPr lang="en-US" altLang="en-US" sz="1200">
              <a:solidFill>
                <a:srgbClr val="898989"/>
              </a:solidFill>
            </a:endParaRPr>
          </a:p>
        </p:txBody>
      </p:sp>
      <p:sp>
        <p:nvSpPr>
          <p:cNvPr id="5" name="Title 4">
            <a:extLst>
              <a:ext uri="{FF2B5EF4-FFF2-40B4-BE49-F238E27FC236}">
                <a16:creationId xmlns:a16="http://schemas.microsoft.com/office/drawing/2014/main" id="{622EC7FF-371C-F849-9DF9-D6378CDCBBDC}"/>
              </a:ext>
            </a:extLst>
          </p:cNvPr>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dirty="0"/>
              <a:t>Clothing</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5">
            <a:extLst>
              <a:ext uri="{FF2B5EF4-FFF2-40B4-BE49-F238E27FC236}">
                <a16:creationId xmlns:a16="http://schemas.microsoft.com/office/drawing/2014/main" id="{351064C7-5075-6942-B2C1-537216585C24}"/>
              </a:ext>
            </a:extLst>
          </p:cNvPr>
          <p:cNvSpPr>
            <a:spLocks noGrp="1"/>
          </p:cNvSpPr>
          <p:nvPr>
            <p:ph sz="half" idx="1"/>
          </p:nvPr>
        </p:nvSpPr>
        <p:spPr>
          <a:xfrm>
            <a:off x="685800" y="1066800"/>
            <a:ext cx="4419600" cy="4572000"/>
          </a:xfrm>
        </p:spPr>
        <p:txBody>
          <a:bodyPr/>
          <a:lstStyle/>
          <a:p>
            <a:pPr eaLnBrk="1" hangingPunct="1"/>
            <a:r>
              <a:rPr lang="en-US" altLang="en-US"/>
              <a:t>Transportation for Indians (before contact with Europeans) was by foot or water. Villages were near rivers.</a:t>
            </a:r>
          </a:p>
          <a:p>
            <a:pPr eaLnBrk="1" hangingPunct="1"/>
            <a:r>
              <a:rPr lang="en-US" altLang="en-US"/>
              <a:t>Dugout canoes were a major water transport and vital for trade amid tribes and villages.</a:t>
            </a:r>
          </a:p>
          <a:p>
            <a:pPr eaLnBrk="1" hangingPunct="1"/>
            <a:r>
              <a:rPr lang="en-US" altLang="en-US"/>
              <a:t>Many trails created by foot travel later became roads (or some – highways).</a:t>
            </a:r>
          </a:p>
          <a:p>
            <a:pPr eaLnBrk="1" hangingPunct="1"/>
            <a:endParaRPr lang="en-US" altLang="en-US"/>
          </a:p>
          <a:p>
            <a:pPr eaLnBrk="1" hangingPunct="1"/>
            <a:endParaRPr lang="en-US" altLang="en-US"/>
          </a:p>
        </p:txBody>
      </p:sp>
      <p:sp>
        <p:nvSpPr>
          <p:cNvPr id="50178" name="Slide Number Placeholder 6">
            <a:extLst>
              <a:ext uri="{FF2B5EF4-FFF2-40B4-BE49-F238E27FC236}">
                <a16:creationId xmlns:a16="http://schemas.microsoft.com/office/drawing/2014/main" id="{6796B323-8E5A-A14D-A1F1-F9A52A25CB7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B65860-599C-334A-94D7-FF71CD9C7516}" type="slidenum">
              <a:rPr lang="en-US" altLang="en-US" sz="1200" smtClean="0">
                <a:solidFill>
                  <a:srgbClr val="898989"/>
                </a:solidFill>
              </a:rPr>
              <a:pPr>
                <a:spcBef>
                  <a:spcPct val="0"/>
                </a:spcBef>
                <a:buFontTx/>
                <a:buNone/>
              </a:pPr>
              <a:t>18</a:t>
            </a:fld>
            <a:endParaRPr lang="en-US" altLang="en-US" sz="1200">
              <a:solidFill>
                <a:srgbClr val="898989"/>
              </a:solidFill>
            </a:endParaRPr>
          </a:p>
        </p:txBody>
      </p:sp>
      <p:sp>
        <p:nvSpPr>
          <p:cNvPr id="5" name="Title 4">
            <a:extLst>
              <a:ext uri="{FF2B5EF4-FFF2-40B4-BE49-F238E27FC236}">
                <a16:creationId xmlns:a16="http://schemas.microsoft.com/office/drawing/2014/main" id="{C7A6D66E-BC6E-0346-95BD-1AF4EDC75511}"/>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Transportation</a:t>
            </a:r>
          </a:p>
        </p:txBody>
      </p:sp>
      <p:pic>
        <p:nvPicPr>
          <p:cNvPr id="21509" name="Picture 5">
            <a:extLst>
              <a:ext uri="{FF2B5EF4-FFF2-40B4-BE49-F238E27FC236}">
                <a16:creationId xmlns:a16="http://schemas.microsoft.com/office/drawing/2014/main" id="{3906E9E7-71D8-8F43-B58A-F44C37535CB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1828800"/>
            <a:ext cx="3325813"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51E14FB-5AD1-9148-85A7-DADB7A3DC502}"/>
              </a:ext>
            </a:extLst>
          </p:cNvPr>
          <p:cNvSpPr txBox="1">
            <a:spLocks noChangeArrowheads="1"/>
          </p:cNvSpPr>
          <p:nvPr/>
        </p:nvSpPr>
        <p:spPr bwMode="auto">
          <a:xfrm>
            <a:off x="5562600" y="4648200"/>
            <a:ext cx="33305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Native Americans building a dugout canoe (1590).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509"/>
                                        </p:tgtEl>
                                        <p:attrNameLst>
                                          <p:attrName>style.visibility</p:attrName>
                                        </p:attrNameLst>
                                      </p:cBhvr>
                                      <p:to>
                                        <p:strVal val="visible"/>
                                      </p:to>
                                    </p:set>
                                    <p:anim calcmode="lin" valueType="num">
                                      <p:cBhvr additive="base">
                                        <p:cTn id="15" dur="500" fill="hold"/>
                                        <p:tgtEl>
                                          <p:spTgt spid="21509"/>
                                        </p:tgtEl>
                                        <p:attrNameLst>
                                          <p:attrName>ppt_x</p:attrName>
                                        </p:attrNameLst>
                                      </p:cBhvr>
                                      <p:tavLst>
                                        <p:tav tm="0">
                                          <p:val>
                                            <p:strVal val="0-#ppt_w/2"/>
                                          </p:val>
                                        </p:tav>
                                        <p:tav tm="100000">
                                          <p:val>
                                            <p:strVal val="#ppt_x"/>
                                          </p:val>
                                        </p:tav>
                                      </p:tavLst>
                                    </p:anim>
                                    <p:anim calcmode="lin" valueType="num">
                                      <p:cBhvr additive="base">
                                        <p:cTn id="16"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5">
            <a:extLst>
              <a:ext uri="{FF2B5EF4-FFF2-40B4-BE49-F238E27FC236}">
                <a16:creationId xmlns:a16="http://schemas.microsoft.com/office/drawing/2014/main" id="{8B58880B-F96D-FC44-A4BE-D190331D2E45}"/>
              </a:ext>
            </a:extLst>
          </p:cNvPr>
          <p:cNvSpPr>
            <a:spLocks noGrp="1"/>
          </p:cNvSpPr>
          <p:nvPr>
            <p:ph sz="half" idx="1"/>
          </p:nvPr>
        </p:nvSpPr>
        <p:spPr>
          <a:xfrm>
            <a:off x="633413" y="990600"/>
            <a:ext cx="5105400" cy="4876800"/>
          </a:xfrm>
        </p:spPr>
        <p:txBody>
          <a:bodyPr/>
          <a:lstStyle/>
          <a:p>
            <a:pPr eaLnBrk="1" hangingPunct="1"/>
            <a:r>
              <a:rPr lang="en-US" altLang="en-US" sz="2400"/>
              <a:t>All animals and humans originated as brothers in Indian mythology.</a:t>
            </a:r>
          </a:p>
          <a:p>
            <a:pPr eaLnBrk="1" hangingPunct="1"/>
            <a:r>
              <a:rPr lang="en-US" altLang="en-US" sz="2400"/>
              <a:t>Animals were respected, and plants provided cures for illness.</a:t>
            </a:r>
          </a:p>
          <a:p>
            <a:pPr eaLnBrk="1" hangingPunct="1"/>
            <a:r>
              <a:rPr lang="en-US" altLang="en-US" sz="2400"/>
              <a:t>Indians believed in good and evil spirits and in one Creator (or Great Spirit or Creative Force). In hope for purity and new beginnings, Cherokees and other tribes held the            </a:t>
            </a:r>
            <a:r>
              <a:rPr lang="en-US" altLang="en-US" sz="2400" b="1" i="1"/>
              <a:t>Green Corn Ceremony</a:t>
            </a:r>
            <a:r>
              <a:rPr lang="en-US" altLang="en-US" sz="2400"/>
              <a:t>.</a:t>
            </a:r>
          </a:p>
          <a:p>
            <a:pPr eaLnBrk="1" hangingPunct="1"/>
            <a:r>
              <a:rPr lang="en-US" altLang="en-US" sz="2400"/>
              <a:t>Music and Dance created magical powers, healed the sick, ensured a bountiful harvest,  and they were used to observe rites of passage.</a:t>
            </a:r>
            <a:r>
              <a:rPr lang="en-US" altLang="en-US"/>
              <a:t>     </a:t>
            </a:r>
          </a:p>
          <a:p>
            <a:pPr eaLnBrk="1" hangingPunct="1"/>
            <a:endParaRPr lang="en-US" altLang="en-US"/>
          </a:p>
          <a:p>
            <a:pPr eaLnBrk="1" hangingPunct="1"/>
            <a:endParaRPr lang="en-US" altLang="en-US"/>
          </a:p>
          <a:p>
            <a:pPr eaLnBrk="1" hangingPunct="1"/>
            <a:endParaRPr lang="en-US" altLang="en-US"/>
          </a:p>
        </p:txBody>
      </p:sp>
      <p:sp>
        <p:nvSpPr>
          <p:cNvPr id="52226" name="Slide Number Placeholder 6">
            <a:extLst>
              <a:ext uri="{FF2B5EF4-FFF2-40B4-BE49-F238E27FC236}">
                <a16:creationId xmlns:a16="http://schemas.microsoft.com/office/drawing/2014/main" id="{301B86CB-5C28-2B4D-B027-AF573E85539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36B3EF-7040-4C4F-98EB-255677F24F4E}" type="slidenum">
              <a:rPr lang="en-US" altLang="en-US" sz="1200" smtClean="0">
                <a:solidFill>
                  <a:srgbClr val="898989"/>
                </a:solidFill>
              </a:rPr>
              <a:pPr>
                <a:spcBef>
                  <a:spcPct val="0"/>
                </a:spcBef>
                <a:buFontTx/>
                <a:buNone/>
              </a:pPr>
              <a:t>19</a:t>
            </a:fld>
            <a:endParaRPr lang="en-US" altLang="en-US" sz="1200">
              <a:solidFill>
                <a:srgbClr val="898989"/>
              </a:solidFill>
            </a:endParaRPr>
          </a:p>
        </p:txBody>
      </p:sp>
      <p:sp>
        <p:nvSpPr>
          <p:cNvPr id="5" name="Title 4">
            <a:extLst>
              <a:ext uri="{FF2B5EF4-FFF2-40B4-BE49-F238E27FC236}">
                <a16:creationId xmlns:a16="http://schemas.microsoft.com/office/drawing/2014/main" id="{12551B55-2CA4-DB4F-9CDD-CFA3877B010C}"/>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Religion</a:t>
            </a:r>
          </a:p>
        </p:txBody>
      </p:sp>
      <p:sp>
        <p:nvSpPr>
          <p:cNvPr id="10" name="TextBox 9">
            <a:extLst>
              <a:ext uri="{FF2B5EF4-FFF2-40B4-BE49-F238E27FC236}">
                <a16:creationId xmlns:a16="http://schemas.microsoft.com/office/drawing/2014/main" id="{8BBB4D96-027F-6F48-A05C-4F38443D4FB1}"/>
              </a:ext>
            </a:extLst>
          </p:cNvPr>
          <p:cNvSpPr txBox="1">
            <a:spLocks noChangeArrowheads="1"/>
          </p:cNvSpPr>
          <p:nvPr/>
        </p:nvSpPr>
        <p:spPr bwMode="auto">
          <a:xfrm>
            <a:off x="7391400" y="4343400"/>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Green Corn Ceremony</a:t>
            </a:r>
          </a:p>
        </p:txBody>
      </p:sp>
      <p:pic>
        <p:nvPicPr>
          <p:cNvPr id="26632" name="Picture 8" descr="http://www.manataka.org/images/Green%20Corn%20dance.jpg">
            <a:extLst>
              <a:ext uri="{FF2B5EF4-FFF2-40B4-BE49-F238E27FC236}">
                <a16:creationId xmlns:a16="http://schemas.microsoft.com/office/drawing/2014/main" id="{F14EB71A-A7DD-4147-9AC7-7C347CC70F0E}"/>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638800" y="2057400"/>
            <a:ext cx="3379788" cy="2209800"/>
          </a:xfr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6632"/>
                                        </p:tgtEl>
                                        <p:attrNameLst>
                                          <p:attrName>style.visibility</p:attrName>
                                        </p:attrNameLst>
                                      </p:cBhvr>
                                      <p:to>
                                        <p:strVal val="visible"/>
                                      </p:to>
                                    </p:set>
                                    <p:anim calcmode="lin" valueType="num">
                                      <p:cBhvr additive="base">
                                        <p:cTn id="11" dur="1000" fill="hold"/>
                                        <p:tgtEl>
                                          <p:spTgt spid="26632"/>
                                        </p:tgtEl>
                                        <p:attrNameLst>
                                          <p:attrName>ppt_x</p:attrName>
                                        </p:attrNameLst>
                                      </p:cBhvr>
                                      <p:tavLst>
                                        <p:tav tm="0">
                                          <p:val>
                                            <p:strVal val="0-#ppt_w/2"/>
                                          </p:val>
                                        </p:tav>
                                        <p:tav tm="100000">
                                          <p:val>
                                            <p:strVal val="#ppt_x"/>
                                          </p:val>
                                        </p:tav>
                                      </p:tavLst>
                                    </p:anim>
                                    <p:anim calcmode="lin" valueType="num">
                                      <p:cBhvr additive="base">
                                        <p:cTn id="12" dur="1000" fill="hold"/>
                                        <p:tgtEl>
                                          <p:spTgt spid="266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4" name="Slide Number Placeholder 4">
            <a:extLst>
              <a:ext uri="{FF2B5EF4-FFF2-40B4-BE49-F238E27FC236}">
                <a16:creationId xmlns:a16="http://schemas.microsoft.com/office/drawing/2014/main" id="{C3CFFA90-71FE-E049-93FC-F8924EE2F9E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D295C4-BFF3-CA4D-9936-02DB60CC5912}" type="slidenum">
              <a:rPr lang="en-US" altLang="en-US" sz="1200" smtClean="0">
                <a:solidFill>
                  <a:srgbClr val="898989"/>
                </a:solidFill>
              </a:rPr>
              <a:pPr>
                <a:spcBef>
                  <a:spcPct val="0"/>
                </a:spcBef>
                <a:buFontTx/>
                <a:buNone/>
              </a:pPr>
              <a:t>2</a:t>
            </a:fld>
            <a:endParaRPr lang="en-US" altLang="en-US" sz="1200">
              <a:solidFill>
                <a:srgbClr val="898989"/>
              </a:solidFill>
            </a:endParaRPr>
          </a:p>
        </p:txBody>
      </p:sp>
      <p:sp>
        <p:nvSpPr>
          <p:cNvPr id="5" name="Rectangle 4">
            <a:extLst>
              <a:ext uri="{FF2B5EF4-FFF2-40B4-BE49-F238E27FC236}">
                <a16:creationId xmlns:a16="http://schemas.microsoft.com/office/drawing/2014/main" id="{FBD10FC4-F8B7-9B43-B18F-64D133FCEDF6}"/>
              </a:ext>
            </a:extLst>
          </p:cNvPr>
          <p:cNvSpPr/>
          <p:nvPr/>
        </p:nvSpPr>
        <p:spPr>
          <a:xfrm>
            <a:off x="457200" y="4831566"/>
            <a:ext cx="5952067" cy="1188234"/>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a:extLst>
              <a:ext uri="{FF2B5EF4-FFF2-40B4-BE49-F238E27FC236}">
                <a16:creationId xmlns:a16="http://schemas.microsoft.com/office/drawing/2014/main" id="{A5B9D54E-F11E-D841-BD12-4869FF654656}"/>
              </a:ext>
            </a:extLst>
          </p:cNvPr>
          <p:cNvSpPr txBox="1"/>
          <p:nvPr/>
        </p:nvSpPr>
        <p:spPr>
          <a:xfrm>
            <a:off x="457200" y="4917683"/>
            <a:ext cx="5791200" cy="1016000"/>
          </a:xfrm>
          <a:prstGeom prst="rect">
            <a:avLst/>
          </a:prstGeom>
          <a:noFill/>
        </p:spPr>
        <p:txBody>
          <a:bodyPr>
            <a:spAutoFit/>
          </a:bodyPr>
          <a:lstStyle/>
          <a:p>
            <a:pPr eaLnBrk="1" fontAlgn="auto" hangingPunct="1">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1: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4" action="ppaction://hlinksldjump"/>
              </a:rPr>
              <a:t>The Earliest Discoverers of America </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eaLnBrk="1" fontAlgn="auto" hangingPunct="1">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2: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5" action="ppaction://hlinksldjump"/>
              </a:rPr>
              <a:t>Indian Life and Cultures</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a:p>
            <a:pPr eaLnBrk="1" fontAlgn="auto" hangingPunct="1">
              <a:spcBef>
                <a:spcPts val="0"/>
              </a:spcBef>
              <a:spcAft>
                <a:spcPts val="0"/>
              </a:spcAft>
              <a:defRPr/>
            </a:pPr>
            <a:r>
              <a:rPr lang="en-US" sz="2000" b="1" dirty="0">
                <a:solidFill>
                  <a:schemeClr val="accent1">
                    <a:lumMod val="20000"/>
                    <a:lumOff val="80000"/>
                  </a:schemeClr>
                </a:solidFill>
                <a:effectLst>
                  <a:outerShdw blurRad="38100" dist="38100" dir="2700000" algn="tl">
                    <a:srgbClr val="000000">
                      <a:alpha val="43137"/>
                    </a:srgbClr>
                  </a:outerShdw>
                </a:effectLst>
                <a:latin typeface="+mn-lt"/>
              </a:rPr>
              <a:t>Section 3: </a:t>
            </a:r>
            <a:r>
              <a:rPr lang="en-US" sz="2000" b="1" dirty="0">
                <a:solidFill>
                  <a:schemeClr val="accent1">
                    <a:lumMod val="20000"/>
                    <a:lumOff val="80000"/>
                  </a:schemeClr>
                </a:solidFill>
                <a:effectLst>
                  <a:outerShdw blurRad="38100" dist="38100" dir="2700000" algn="tl">
                    <a:srgbClr val="000000">
                      <a:alpha val="43137"/>
                    </a:srgbClr>
                  </a:outerShdw>
                </a:effectLst>
                <a:latin typeface="+mn-lt"/>
                <a:hlinkClick r:id="rId6" action="ppaction://hlinksldjump"/>
              </a:rPr>
              <a:t>The Beginning of a New Era</a:t>
            </a:r>
            <a:endParaRPr lang="en-US" sz="2000" b="1" dirty="0">
              <a:solidFill>
                <a:schemeClr val="accent1">
                  <a:lumMod val="20000"/>
                  <a:lumOff val="80000"/>
                </a:schemeClr>
              </a:solidFill>
              <a:effectLst>
                <a:outerShdw blurRad="38100" dist="38100" dir="2700000" algn="tl">
                  <a:srgbClr val="000000">
                    <a:alpha val="43137"/>
                  </a:srgbClr>
                </a:outerShdw>
              </a:effectLst>
              <a:latin typeface="+mn-l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ontent Placeholder 5">
            <a:extLst>
              <a:ext uri="{FF2B5EF4-FFF2-40B4-BE49-F238E27FC236}">
                <a16:creationId xmlns:a16="http://schemas.microsoft.com/office/drawing/2014/main" id="{5623F26A-9465-D74E-B6FC-5F52BC2374DA}"/>
              </a:ext>
            </a:extLst>
          </p:cNvPr>
          <p:cNvSpPr>
            <a:spLocks noGrp="1"/>
          </p:cNvSpPr>
          <p:nvPr>
            <p:ph sz="half" idx="1"/>
          </p:nvPr>
        </p:nvSpPr>
        <p:spPr>
          <a:xfrm>
            <a:off x="381000" y="1447800"/>
            <a:ext cx="8305800" cy="4343400"/>
          </a:xfrm>
        </p:spPr>
        <p:txBody>
          <a:bodyPr/>
          <a:lstStyle/>
          <a:p>
            <a:pPr eaLnBrk="1" hangingPunct="1"/>
            <a:r>
              <a:rPr lang="en-US" altLang="en-US"/>
              <a:t>Characteristics valued by Indians included courage, honor, and a life lived with dignity.</a:t>
            </a:r>
          </a:p>
          <a:p>
            <a:pPr eaLnBrk="1" hangingPunct="1"/>
            <a:r>
              <a:rPr lang="en-US" altLang="en-US"/>
              <a:t>Indians were great athletes and game players, which included: ball games, racing, chunkey, and javelin throwing. </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54274" name="Slide Number Placeholder 6">
            <a:extLst>
              <a:ext uri="{FF2B5EF4-FFF2-40B4-BE49-F238E27FC236}">
                <a16:creationId xmlns:a16="http://schemas.microsoft.com/office/drawing/2014/main" id="{EFFD7514-01D8-C844-8783-FD8358AEA9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2D7375A-5FEA-DA4E-AD10-6F93EEB7EDC0}" type="slidenum">
              <a:rPr lang="en-US" altLang="en-US" sz="1200" smtClean="0">
                <a:solidFill>
                  <a:srgbClr val="898989"/>
                </a:solidFill>
              </a:rPr>
              <a:pPr>
                <a:spcBef>
                  <a:spcPct val="0"/>
                </a:spcBef>
                <a:buFontTx/>
                <a:buNone/>
              </a:pPr>
              <a:t>20</a:t>
            </a:fld>
            <a:endParaRPr lang="en-US" altLang="en-US" sz="1200">
              <a:solidFill>
                <a:srgbClr val="898989"/>
              </a:solidFill>
            </a:endParaRPr>
          </a:p>
        </p:txBody>
      </p:sp>
      <p:sp>
        <p:nvSpPr>
          <p:cNvPr id="5" name="Title 4">
            <a:extLst>
              <a:ext uri="{FF2B5EF4-FFF2-40B4-BE49-F238E27FC236}">
                <a16:creationId xmlns:a16="http://schemas.microsoft.com/office/drawing/2014/main" id="{415464DE-5105-A842-AA32-552677797297}"/>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Games and Recreation</a:t>
            </a:r>
          </a:p>
        </p:txBody>
      </p:sp>
      <p:sp>
        <p:nvSpPr>
          <p:cNvPr id="10" name="TextBox 9">
            <a:extLst>
              <a:ext uri="{FF2B5EF4-FFF2-40B4-BE49-F238E27FC236}">
                <a16:creationId xmlns:a16="http://schemas.microsoft.com/office/drawing/2014/main" id="{20BD62F8-0D72-2245-8C49-4C9BF66410B8}"/>
              </a:ext>
            </a:extLst>
          </p:cNvPr>
          <p:cNvSpPr txBox="1">
            <a:spLocks noChangeArrowheads="1"/>
          </p:cNvSpPr>
          <p:nvPr/>
        </p:nvSpPr>
        <p:spPr bwMode="auto">
          <a:xfrm>
            <a:off x="6858000" y="5972175"/>
            <a:ext cx="2047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hlinkClick r:id="rId3"/>
              </a:rPr>
              <a:t>Click for video about chunkey.</a:t>
            </a:r>
            <a:endParaRPr lang="en-US" altLang="en-US" sz="12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6">
            <a:extLst>
              <a:ext uri="{FF2B5EF4-FFF2-40B4-BE49-F238E27FC236}">
                <a16:creationId xmlns:a16="http://schemas.microsoft.com/office/drawing/2014/main" id="{0A6AB38C-0E51-FE46-95BA-E480DA6C5C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EFD3355-D0C5-7E4C-9C3A-857D85CC6212}" type="slidenum">
              <a:rPr lang="en-US" altLang="en-US" sz="1200" smtClean="0">
                <a:solidFill>
                  <a:srgbClr val="898989"/>
                </a:solidFill>
              </a:rPr>
              <a:pPr>
                <a:spcBef>
                  <a:spcPct val="0"/>
                </a:spcBef>
                <a:buFontTx/>
                <a:buNone/>
              </a:pPr>
              <a:t>21</a:t>
            </a:fld>
            <a:endParaRPr lang="en-US" altLang="en-US" sz="1200">
              <a:solidFill>
                <a:srgbClr val="898989"/>
              </a:solidFill>
            </a:endParaRPr>
          </a:p>
        </p:txBody>
      </p:sp>
      <p:pic>
        <p:nvPicPr>
          <p:cNvPr id="2050" name="Picture 2">
            <a:extLst>
              <a:ext uri="{FF2B5EF4-FFF2-40B4-BE49-F238E27FC236}">
                <a16:creationId xmlns:a16="http://schemas.microsoft.com/office/drawing/2014/main" id="{EFF21FE3-75B7-C441-A254-9FAD2FCE816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36525"/>
            <a:ext cx="7315200" cy="595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5">
            <a:extLst>
              <a:ext uri="{FF2B5EF4-FFF2-40B4-BE49-F238E27FC236}">
                <a16:creationId xmlns:a16="http://schemas.microsoft.com/office/drawing/2014/main" id="{0DA29122-9ED3-FC4D-B35E-C7FC2961A27E}"/>
              </a:ext>
            </a:extLst>
          </p:cNvPr>
          <p:cNvSpPr>
            <a:spLocks noGrp="1"/>
          </p:cNvSpPr>
          <p:nvPr>
            <p:ph sz="half" idx="1"/>
          </p:nvPr>
        </p:nvSpPr>
        <p:spPr>
          <a:xfrm>
            <a:off x="381000" y="1371600"/>
            <a:ext cx="4038600" cy="4525963"/>
          </a:xfrm>
        </p:spPr>
        <p:txBody>
          <a:bodyPr/>
          <a:lstStyle/>
          <a:p>
            <a:pPr eaLnBrk="1" hangingPunct="1"/>
            <a:r>
              <a:rPr lang="en-US" altLang="en-US"/>
              <a:t>The primary unit of social organization in Native American society was the clan, whose identification depended on a native’s mother – (a </a:t>
            </a:r>
            <a:r>
              <a:rPr lang="en-US" altLang="en-US" b="1" i="1"/>
              <a:t>matrilineal</a:t>
            </a:r>
            <a:r>
              <a:rPr lang="en-US" altLang="en-US"/>
              <a:t> society).</a:t>
            </a:r>
          </a:p>
          <a:p>
            <a:pPr eaLnBrk="1" hangingPunct="1"/>
            <a:r>
              <a:rPr lang="en-US" altLang="en-US"/>
              <a:t>A tribe (later sometimes called a</a:t>
            </a:r>
            <a:r>
              <a:rPr lang="en-US" altLang="en-US" b="1" i="1"/>
              <a:t> nation</a:t>
            </a:r>
            <a:r>
              <a:rPr lang="en-US" altLang="en-US"/>
              <a:t>) included many clans.</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58370" name="Slide Number Placeholder 6">
            <a:extLst>
              <a:ext uri="{FF2B5EF4-FFF2-40B4-BE49-F238E27FC236}">
                <a16:creationId xmlns:a16="http://schemas.microsoft.com/office/drawing/2014/main" id="{69E8E35E-6401-0140-9C06-EAD6BCCA855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3B28B84-94F6-B040-8259-D05ACB582162}"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
        <p:nvSpPr>
          <p:cNvPr id="5" name="Title 4">
            <a:extLst>
              <a:ext uri="{FF2B5EF4-FFF2-40B4-BE49-F238E27FC236}">
                <a16:creationId xmlns:a16="http://schemas.microsoft.com/office/drawing/2014/main" id="{C09B9FE3-ADC6-4F4F-900E-7C642B6C62E5}"/>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Social Organization</a:t>
            </a:r>
          </a:p>
        </p:txBody>
      </p:sp>
      <p:sp>
        <p:nvSpPr>
          <p:cNvPr id="58372" name="Content Placeholder 7">
            <a:extLst>
              <a:ext uri="{FF2B5EF4-FFF2-40B4-BE49-F238E27FC236}">
                <a16:creationId xmlns:a16="http://schemas.microsoft.com/office/drawing/2014/main" id="{0387EA89-BC90-9443-A2F9-453835A75E80}"/>
              </a:ext>
            </a:extLst>
          </p:cNvPr>
          <p:cNvSpPr>
            <a:spLocks noGrp="1"/>
          </p:cNvSpPr>
          <p:nvPr>
            <p:ph sz="half" idx="2"/>
          </p:nvPr>
        </p:nvSpPr>
        <p:spPr>
          <a:xfrm>
            <a:off x="4419600" y="1371600"/>
            <a:ext cx="4419600" cy="4953000"/>
          </a:xfrm>
        </p:spPr>
        <p:txBody>
          <a:bodyPr/>
          <a:lstStyle/>
          <a:p>
            <a:pPr eaLnBrk="1" hangingPunct="1"/>
            <a:r>
              <a:rPr lang="en-US" altLang="en-US"/>
              <a:t>In the 17</a:t>
            </a:r>
            <a:r>
              <a:rPr lang="en-US" altLang="en-US" baseline="30000"/>
              <a:t>th</a:t>
            </a:r>
            <a:r>
              <a:rPr lang="en-US" altLang="en-US"/>
              <a:t> century, some of the 30 – 50 tribes in South Carolina were large and powerful, while others were small and weak.</a:t>
            </a:r>
          </a:p>
          <a:p>
            <a:pPr eaLnBrk="1" hangingPunct="1"/>
            <a:r>
              <a:rPr lang="en-US" altLang="en-US"/>
              <a:t>Government was geared toward harmony in the society, decisions were made through consensus, and women were included.</a:t>
            </a: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5">
            <a:extLst>
              <a:ext uri="{FF2B5EF4-FFF2-40B4-BE49-F238E27FC236}">
                <a16:creationId xmlns:a16="http://schemas.microsoft.com/office/drawing/2014/main" id="{198AF3B1-87B7-204D-889F-BCFF70BFBD08}"/>
              </a:ext>
            </a:extLst>
          </p:cNvPr>
          <p:cNvSpPr>
            <a:spLocks noGrp="1"/>
          </p:cNvSpPr>
          <p:nvPr>
            <p:ph sz="half" idx="1"/>
          </p:nvPr>
        </p:nvSpPr>
        <p:spPr>
          <a:xfrm>
            <a:off x="685800" y="1295400"/>
            <a:ext cx="8001000" cy="4876800"/>
          </a:xfrm>
        </p:spPr>
        <p:txBody>
          <a:bodyPr/>
          <a:lstStyle/>
          <a:p>
            <a:pPr eaLnBrk="1" hangingPunct="1"/>
            <a:r>
              <a:rPr lang="en-US" altLang="en-US"/>
              <a:t>Wars, fairly common, sometimes resulted in retaliation.</a:t>
            </a:r>
          </a:p>
          <a:p>
            <a:pPr eaLnBrk="1" hangingPunct="1"/>
            <a:r>
              <a:rPr lang="en-US" altLang="en-US"/>
              <a:t>A surprise attack, meant to take revenge, usually included war parties of 20 – 30 men.</a:t>
            </a:r>
          </a:p>
          <a:p>
            <a:pPr eaLnBrk="1" hangingPunct="1"/>
            <a:r>
              <a:rPr lang="en-US" altLang="en-US"/>
              <a:t>The intent of a war never included total destruction of another tribe.</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60418" name="Slide Number Placeholder 6">
            <a:extLst>
              <a:ext uri="{FF2B5EF4-FFF2-40B4-BE49-F238E27FC236}">
                <a16:creationId xmlns:a16="http://schemas.microsoft.com/office/drawing/2014/main" id="{651F6C20-858B-9342-B025-A5CCEF5C439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572660-7ED1-7741-A4BC-9377A177E8DC}"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
        <p:nvSpPr>
          <p:cNvPr id="5" name="Title 4">
            <a:extLst>
              <a:ext uri="{FF2B5EF4-FFF2-40B4-BE49-F238E27FC236}">
                <a16:creationId xmlns:a16="http://schemas.microsoft.com/office/drawing/2014/main" id="{CF01E323-8EDB-724E-8315-0F93014A7FAC}"/>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War</a:t>
            </a: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5">
            <a:extLst>
              <a:ext uri="{FF2B5EF4-FFF2-40B4-BE49-F238E27FC236}">
                <a16:creationId xmlns:a16="http://schemas.microsoft.com/office/drawing/2014/main" id="{0C639AED-A050-7742-8A3F-E8FC743EC9BA}"/>
              </a:ext>
            </a:extLst>
          </p:cNvPr>
          <p:cNvSpPr>
            <a:spLocks noGrp="1"/>
          </p:cNvSpPr>
          <p:nvPr>
            <p:ph sz="half" idx="1"/>
          </p:nvPr>
        </p:nvSpPr>
        <p:spPr>
          <a:xfrm>
            <a:off x="457200" y="1447800"/>
            <a:ext cx="7924800" cy="4572000"/>
          </a:xfrm>
        </p:spPr>
        <p:txBody>
          <a:bodyPr/>
          <a:lstStyle/>
          <a:p>
            <a:pPr eaLnBrk="1" hangingPunct="1"/>
            <a:r>
              <a:rPr lang="en-US" altLang="en-US"/>
              <a:t>Duties of Indian women included: tending the children, cooking, farming the village land, making pottery, etc. </a:t>
            </a:r>
          </a:p>
          <a:p>
            <a:pPr eaLnBrk="1" hangingPunct="1"/>
            <a:r>
              <a:rPr lang="en-US" altLang="en-US"/>
              <a:t>Women took part in decision making. Some became chiefs.</a:t>
            </a:r>
          </a:p>
          <a:p>
            <a:pPr eaLnBrk="1" hangingPunct="1"/>
            <a:r>
              <a:rPr lang="en-US" altLang="en-US"/>
              <a:t>In regard to marriage, a great deal more freedom was afforded to Indian women than in many cultures.</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62466" name="Slide Number Placeholder 6">
            <a:extLst>
              <a:ext uri="{FF2B5EF4-FFF2-40B4-BE49-F238E27FC236}">
                <a16:creationId xmlns:a16="http://schemas.microsoft.com/office/drawing/2014/main" id="{27D24BFA-C9A1-754E-BAB1-8F5C75F3629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295465-4B8A-0B40-A4D7-4E4DFFA611AC}"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
        <p:nvSpPr>
          <p:cNvPr id="5" name="Title 4">
            <a:extLst>
              <a:ext uri="{FF2B5EF4-FFF2-40B4-BE49-F238E27FC236}">
                <a16:creationId xmlns:a16="http://schemas.microsoft.com/office/drawing/2014/main" id="{1ABE45F8-A84B-7E4A-ABCC-3729C7CEFD33}"/>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Role of Women</a:t>
            </a: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5">
            <a:extLst>
              <a:ext uri="{FF2B5EF4-FFF2-40B4-BE49-F238E27FC236}">
                <a16:creationId xmlns:a16="http://schemas.microsoft.com/office/drawing/2014/main" id="{8C908D81-CE47-C541-BC1C-26DE71C6A26E}"/>
              </a:ext>
            </a:extLst>
          </p:cNvPr>
          <p:cNvSpPr>
            <a:spLocks noGrp="1"/>
          </p:cNvSpPr>
          <p:nvPr>
            <p:ph sz="half" idx="1"/>
          </p:nvPr>
        </p:nvSpPr>
        <p:spPr>
          <a:xfrm>
            <a:off x="381000" y="1371600"/>
            <a:ext cx="4038600" cy="4525963"/>
          </a:xfrm>
        </p:spPr>
        <p:txBody>
          <a:bodyPr/>
          <a:lstStyle/>
          <a:p>
            <a:pPr eaLnBrk="1" hangingPunct="1"/>
            <a:r>
              <a:rPr lang="en-US" altLang="en-US"/>
              <a:t>Most of a child’s infancy was spent strapped onto a cradle board.</a:t>
            </a:r>
          </a:p>
          <a:p>
            <a:pPr eaLnBrk="1" hangingPunct="1"/>
            <a:r>
              <a:rPr lang="en-US" altLang="en-US"/>
              <a:t>After infancy, very little  physical punishment and a great amount of freedom were given.</a:t>
            </a:r>
          </a:p>
          <a:p>
            <a:pPr eaLnBrk="1" hangingPunct="1"/>
            <a:r>
              <a:rPr lang="en-US" altLang="en-US"/>
              <a:t>Ridicule was the main disciplinary device used.  </a:t>
            </a:r>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64514" name="Slide Number Placeholder 6">
            <a:extLst>
              <a:ext uri="{FF2B5EF4-FFF2-40B4-BE49-F238E27FC236}">
                <a16:creationId xmlns:a16="http://schemas.microsoft.com/office/drawing/2014/main" id="{37D1EA98-9397-4041-AAD3-2D14859082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E1C7FEA-7D2E-134E-8495-11F647439FF2}" type="slidenum">
              <a:rPr lang="en-US" altLang="en-US" sz="1200" smtClean="0">
                <a:solidFill>
                  <a:srgbClr val="898989"/>
                </a:solidFill>
              </a:rPr>
              <a:pPr>
                <a:spcBef>
                  <a:spcPct val="0"/>
                </a:spcBef>
                <a:buFontTx/>
                <a:buNone/>
              </a:pPr>
              <a:t>25</a:t>
            </a:fld>
            <a:endParaRPr lang="en-US" altLang="en-US" sz="1200">
              <a:solidFill>
                <a:srgbClr val="898989"/>
              </a:solidFill>
            </a:endParaRPr>
          </a:p>
        </p:txBody>
      </p:sp>
      <p:sp>
        <p:nvSpPr>
          <p:cNvPr id="5" name="Title 4">
            <a:extLst>
              <a:ext uri="{FF2B5EF4-FFF2-40B4-BE49-F238E27FC236}">
                <a16:creationId xmlns:a16="http://schemas.microsoft.com/office/drawing/2014/main" id="{80588D74-7D6B-8444-A91C-5E86AE9959D6}"/>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Childhood</a:t>
            </a:r>
          </a:p>
        </p:txBody>
      </p:sp>
      <p:sp>
        <p:nvSpPr>
          <p:cNvPr id="64516" name="Content Placeholder 7">
            <a:extLst>
              <a:ext uri="{FF2B5EF4-FFF2-40B4-BE49-F238E27FC236}">
                <a16:creationId xmlns:a16="http://schemas.microsoft.com/office/drawing/2014/main" id="{82827429-C3FB-6042-A778-EEBCAF4D4E29}"/>
              </a:ext>
            </a:extLst>
          </p:cNvPr>
          <p:cNvSpPr>
            <a:spLocks noGrp="1"/>
          </p:cNvSpPr>
          <p:nvPr>
            <p:ph sz="half" idx="2"/>
          </p:nvPr>
        </p:nvSpPr>
        <p:spPr>
          <a:xfrm>
            <a:off x="4572000" y="1371600"/>
            <a:ext cx="4267200" cy="4525963"/>
          </a:xfrm>
        </p:spPr>
        <p:txBody>
          <a:bodyPr/>
          <a:lstStyle/>
          <a:p>
            <a:pPr eaLnBrk="1" hangingPunct="1"/>
            <a:r>
              <a:rPr lang="en-US" altLang="en-US"/>
              <a:t>Boys learned to become men by hunting, running, wrestling, competing, and finally being initiated into adulthood.</a:t>
            </a:r>
          </a:p>
          <a:p>
            <a:pPr eaLnBrk="1" hangingPunct="1"/>
            <a:r>
              <a:rPr lang="en-US" altLang="en-US"/>
              <a:t>Girls became women by helping with household tasks, learning to make pottery, working in the garden, etc.</a:t>
            </a:r>
          </a:p>
        </p:txBody>
      </p:sp>
      <p:sp>
        <p:nvSpPr>
          <p:cNvPr id="6" name="TextBox 5">
            <a:extLst>
              <a:ext uri="{FF2B5EF4-FFF2-40B4-BE49-F238E27FC236}">
                <a16:creationId xmlns:a16="http://schemas.microsoft.com/office/drawing/2014/main" id="{41E16AF8-38E5-764D-AF6B-7D9709439DCC}"/>
              </a:ext>
            </a:extLst>
          </p:cNvPr>
          <p:cNvSpPr txBox="1"/>
          <p:nvPr/>
        </p:nvSpPr>
        <p:spPr>
          <a:xfrm>
            <a:off x="3388509" y="6352143"/>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hlinkClick r:id="rId3" action="ppaction://hlinksldjump"/>
              </a:rPr>
              <a:t>Return to Main Menu</a:t>
            </a:r>
            <a:endParaRPr lang="en-US" dirty="0">
              <a:latin typeface="+mn-lt"/>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52EC-55E5-2842-BF2A-FC075451163B}"/>
              </a:ext>
            </a:extLst>
          </p:cNvPr>
          <p:cNvSpPr>
            <a:spLocks noGrp="1"/>
          </p:cNvSpPr>
          <p:nvPr>
            <p:ph type="title"/>
          </p:nvPr>
        </p:nvSpPr>
        <p:spPr/>
        <p:txBody>
          <a:bodyPr rtlCol="0">
            <a:normAutofit fontScale="90000"/>
          </a:bodyPr>
          <a:lstStyle/>
          <a:p>
            <a:pPr eaLnBrk="1" fontAlgn="auto" hangingPunct="1">
              <a:spcAft>
                <a:spcPts val="0"/>
              </a:spcAft>
              <a:defRPr/>
            </a:pPr>
            <a:r>
              <a:rPr lang="en-US" dirty="0"/>
              <a:t>Section 3: The Beginning of a New Era</a:t>
            </a:r>
          </a:p>
        </p:txBody>
      </p:sp>
      <p:sp>
        <p:nvSpPr>
          <p:cNvPr id="66562" name="Content Placeholder 2">
            <a:extLst>
              <a:ext uri="{FF2B5EF4-FFF2-40B4-BE49-F238E27FC236}">
                <a16:creationId xmlns:a16="http://schemas.microsoft.com/office/drawing/2014/main" id="{3BFA5CA2-F72F-7E4C-9D05-2197FAAB8D40}"/>
              </a:ext>
            </a:extLst>
          </p:cNvPr>
          <p:cNvSpPr>
            <a:spLocks noGrp="1"/>
          </p:cNvSpPr>
          <p:nvPr>
            <p:ph idx="1"/>
          </p:nvPr>
        </p:nvSpPr>
        <p:spPr/>
        <p:txBody>
          <a:bodyPr/>
          <a:lstStyle/>
          <a:p>
            <a:pPr eaLnBrk="1" hangingPunct="1"/>
            <a:r>
              <a:rPr lang="en-US" altLang="en-US"/>
              <a:t>Essential Question: How did the arrival of Europeans change the lives of Native Americans? </a:t>
            </a:r>
          </a:p>
          <a:p>
            <a:pPr lvl="1" eaLnBrk="1" hangingPunct="1">
              <a:buFont typeface="Wingdings" pitchFamily="2" charset="2"/>
              <a:buChar char="Ø"/>
            </a:pPr>
            <a:endParaRPr lang="en-US" altLang="en-US"/>
          </a:p>
        </p:txBody>
      </p:sp>
      <p:sp>
        <p:nvSpPr>
          <p:cNvPr id="66563" name="Slide Number Placeholder 4">
            <a:extLst>
              <a:ext uri="{FF2B5EF4-FFF2-40B4-BE49-F238E27FC236}">
                <a16:creationId xmlns:a16="http://schemas.microsoft.com/office/drawing/2014/main" id="{942E8D6E-D83D-B94F-89CB-12DD0E83DD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1DA8239-790A-D74C-8B98-CB501C049547}" type="slidenum">
              <a:rPr lang="en-US" altLang="en-US" sz="1200" smtClean="0">
                <a:solidFill>
                  <a:srgbClr val="898989"/>
                </a:solidFill>
              </a:rPr>
              <a:pPr>
                <a:spcBef>
                  <a:spcPct val="0"/>
                </a:spcBef>
                <a:buFontTx/>
                <a:buNone/>
              </a:pPr>
              <a:t>26</a:t>
            </a:fld>
            <a:endParaRPr lang="en-US" altLang="en-US" sz="1200">
              <a:solidFill>
                <a:srgbClr val="898989"/>
              </a:solidFill>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93E6-49C2-C544-94C2-DDD4D2D59499}"/>
              </a:ext>
            </a:extLst>
          </p:cNvPr>
          <p:cNvSpPr>
            <a:spLocks noGrp="1"/>
          </p:cNvSpPr>
          <p:nvPr>
            <p:ph type="title"/>
          </p:nvPr>
        </p:nvSpPr>
        <p:spPr/>
        <p:txBody>
          <a:bodyPr rtlCol="0">
            <a:normAutofit fontScale="90000"/>
          </a:bodyPr>
          <a:lstStyle/>
          <a:p>
            <a:pPr eaLnBrk="1" fontAlgn="auto" hangingPunct="1">
              <a:spcAft>
                <a:spcPts val="0"/>
              </a:spcAft>
              <a:defRPr/>
            </a:pPr>
            <a:r>
              <a:rPr lang="en-US" dirty="0"/>
              <a:t>Section 3: The Beginning of a New Era</a:t>
            </a:r>
          </a:p>
        </p:txBody>
      </p:sp>
      <p:sp>
        <p:nvSpPr>
          <p:cNvPr id="68610" name="Content Placeholder 2">
            <a:extLst>
              <a:ext uri="{FF2B5EF4-FFF2-40B4-BE49-F238E27FC236}">
                <a16:creationId xmlns:a16="http://schemas.microsoft.com/office/drawing/2014/main" id="{714A0C48-A6A7-F64E-92DF-1CF47AB50C40}"/>
              </a:ext>
            </a:extLst>
          </p:cNvPr>
          <p:cNvSpPr>
            <a:spLocks noGrp="1"/>
          </p:cNvSpPr>
          <p:nvPr>
            <p:ph idx="1"/>
          </p:nvPr>
        </p:nvSpPr>
        <p:spPr>
          <a:xfrm>
            <a:off x="685800" y="1524000"/>
            <a:ext cx="8229600" cy="4800600"/>
          </a:xfrm>
        </p:spPr>
        <p:txBody>
          <a:bodyPr/>
          <a:lstStyle/>
          <a:p>
            <a:pPr eaLnBrk="1" hangingPunct="1"/>
            <a:r>
              <a:rPr lang="en-US" altLang="en-US"/>
              <a:t>What terms do I need to know? </a:t>
            </a:r>
          </a:p>
          <a:p>
            <a:pPr lvl="1" eaLnBrk="1" hangingPunct="1"/>
            <a:r>
              <a:rPr lang="en-US" altLang="en-US"/>
              <a:t>New World</a:t>
            </a:r>
          </a:p>
          <a:p>
            <a:pPr lvl="1" eaLnBrk="1" hangingPunct="1"/>
            <a:r>
              <a:rPr lang="en-US" altLang="en-US"/>
              <a:t>microbes</a:t>
            </a:r>
          </a:p>
          <a:p>
            <a:pPr lvl="1" eaLnBrk="1" hangingPunct="1"/>
            <a:r>
              <a:rPr lang="en-US" altLang="en-US"/>
              <a:t>Old World</a:t>
            </a:r>
          </a:p>
          <a:p>
            <a:pPr lvl="1" eaLnBrk="1" hangingPunct="1">
              <a:buFont typeface="Arial" pitchFamily="34" charset="0"/>
              <a:buNone/>
            </a:pPr>
            <a:endParaRPr lang="en-US" altLang="en-US"/>
          </a:p>
          <a:p>
            <a:pPr lvl="1" eaLnBrk="1" hangingPunct="1"/>
            <a:endParaRPr lang="en-US" altLang="en-US"/>
          </a:p>
          <a:p>
            <a:pPr lvl="1" eaLnBrk="1" hangingPunct="1"/>
            <a:endParaRPr lang="en-US" altLang="en-US"/>
          </a:p>
        </p:txBody>
      </p:sp>
      <p:sp>
        <p:nvSpPr>
          <p:cNvPr id="68611" name="Slide Number Placeholder 4">
            <a:extLst>
              <a:ext uri="{FF2B5EF4-FFF2-40B4-BE49-F238E27FC236}">
                <a16:creationId xmlns:a16="http://schemas.microsoft.com/office/drawing/2014/main" id="{57D6C727-8A9F-F940-918F-E97BF87ED2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081076-888B-414F-90E7-599C354627DB}" type="slidenum">
              <a:rPr lang="en-US" altLang="en-US" sz="1200" smtClean="0">
                <a:solidFill>
                  <a:srgbClr val="898989"/>
                </a:solidFill>
              </a:rPr>
              <a:pPr>
                <a:spcBef>
                  <a:spcPct val="0"/>
                </a:spcBef>
                <a:buFontTx/>
                <a:buNone/>
              </a:pPr>
              <a:t>27</a:t>
            </a:fld>
            <a:endParaRPr lang="en-US" altLang="en-US" sz="1200">
              <a:solidFill>
                <a:srgbClr val="898989"/>
              </a:solidFill>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5DE12-5A41-C848-9D87-BE9004BB2BD4}"/>
              </a:ext>
            </a:extLst>
          </p:cNvPr>
          <p:cNvSpPr>
            <a:spLocks noGrp="1"/>
          </p:cNvSpPr>
          <p:nvPr>
            <p:ph type="title"/>
          </p:nvPr>
        </p:nvSpPr>
        <p:spPr/>
        <p:txBody>
          <a:bodyPr/>
          <a:lstStyle/>
          <a:p>
            <a:pPr>
              <a:defRPr/>
            </a:pPr>
            <a:r>
              <a:rPr lang="en-US" dirty="0"/>
              <a:t>Introduction – Section 3</a:t>
            </a:r>
          </a:p>
        </p:txBody>
      </p:sp>
      <p:sp>
        <p:nvSpPr>
          <p:cNvPr id="70658" name="Content Placeholder 2">
            <a:extLst>
              <a:ext uri="{FF2B5EF4-FFF2-40B4-BE49-F238E27FC236}">
                <a16:creationId xmlns:a16="http://schemas.microsoft.com/office/drawing/2014/main" id="{AD4DB792-531B-D943-BD71-DF831AEDB7EC}"/>
              </a:ext>
            </a:extLst>
          </p:cNvPr>
          <p:cNvSpPr>
            <a:spLocks noGrp="1"/>
          </p:cNvSpPr>
          <p:nvPr>
            <p:ph idx="1"/>
          </p:nvPr>
        </p:nvSpPr>
        <p:spPr>
          <a:xfrm>
            <a:off x="457200" y="1600200"/>
            <a:ext cx="8382000" cy="4525963"/>
          </a:xfrm>
        </p:spPr>
        <p:txBody>
          <a:bodyPr/>
          <a:lstStyle/>
          <a:p>
            <a:r>
              <a:rPr lang="en-US" altLang="en-US"/>
              <a:t>On October 12, 1492, Christopher Columbus and his three ships landed on the shore of San Salvador (off the tip of Florida). </a:t>
            </a:r>
          </a:p>
          <a:p>
            <a:r>
              <a:rPr lang="en-US" altLang="en-US"/>
              <a:t>Columbus and his crew sailed on large ships called the Niña, the Pinta, and the Santa Maria.</a:t>
            </a:r>
          </a:p>
          <a:p>
            <a:r>
              <a:rPr lang="en-US" altLang="en-US"/>
              <a:t>This landing was the beginning that changed the lives of the inhabitants.</a:t>
            </a:r>
          </a:p>
          <a:p>
            <a:pPr>
              <a:buFont typeface="Wingdings" pitchFamily="2" charset="2"/>
              <a:buNone/>
            </a:pPr>
            <a:endParaRPr lang="en-US" altLang="en-US"/>
          </a:p>
        </p:txBody>
      </p:sp>
      <p:sp>
        <p:nvSpPr>
          <p:cNvPr id="70659" name="Slide Number Placeholder 3">
            <a:extLst>
              <a:ext uri="{FF2B5EF4-FFF2-40B4-BE49-F238E27FC236}">
                <a16:creationId xmlns:a16="http://schemas.microsoft.com/office/drawing/2014/main" id="{908DE5C0-30DE-A14B-8ADD-D9579B38E40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19811D3-C14C-1E47-ADBB-589B541F6FCF}" type="slidenum">
              <a:rPr lang="en-US" altLang="en-US" sz="1200" smtClean="0">
                <a:solidFill>
                  <a:srgbClr val="898989"/>
                </a:solidFill>
              </a:rPr>
              <a:pPr>
                <a:spcBef>
                  <a:spcPct val="0"/>
                </a:spcBef>
                <a:buFontTx/>
                <a:buNone/>
              </a:pPr>
              <a:t>28</a:t>
            </a:fld>
            <a:endParaRPr lang="en-US" altLang="en-US" sz="1200">
              <a:solidFill>
                <a:srgbClr val="898989"/>
              </a:solidFill>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5">
            <a:extLst>
              <a:ext uri="{FF2B5EF4-FFF2-40B4-BE49-F238E27FC236}">
                <a16:creationId xmlns:a16="http://schemas.microsoft.com/office/drawing/2014/main" id="{082F7A8D-B154-5B40-A6E9-6470EF8848FD}"/>
              </a:ext>
            </a:extLst>
          </p:cNvPr>
          <p:cNvSpPr>
            <a:spLocks noGrp="1"/>
          </p:cNvSpPr>
          <p:nvPr>
            <p:ph sz="half" idx="1"/>
          </p:nvPr>
        </p:nvSpPr>
        <p:spPr>
          <a:xfrm>
            <a:off x="533400" y="990600"/>
            <a:ext cx="8229600" cy="5105400"/>
          </a:xfrm>
        </p:spPr>
        <p:txBody>
          <a:bodyPr/>
          <a:lstStyle/>
          <a:p>
            <a:pPr eaLnBrk="1" hangingPunct="1"/>
            <a:r>
              <a:rPr lang="en-US" altLang="en-US"/>
              <a:t>Columbus assumed he was near India (but was lost), so he called the natives Indians.</a:t>
            </a:r>
          </a:p>
          <a:p>
            <a:pPr eaLnBrk="1" hangingPunct="1"/>
            <a:r>
              <a:rPr lang="en-US" altLang="en-US"/>
              <a:t>Columbus admired the island people; however, he made decisions that were often disastrous.</a:t>
            </a:r>
          </a:p>
          <a:p>
            <a:pPr eaLnBrk="1" hangingPunct="1"/>
            <a:r>
              <a:rPr lang="en-US" altLang="en-US"/>
              <a:t>An Italian seaman sailing under Spain’s flag, Columbus was attempting to reach the riches of China by sailing west – around the world.</a:t>
            </a:r>
          </a:p>
          <a:p>
            <a:pPr eaLnBrk="1" hangingPunct="1"/>
            <a:r>
              <a:rPr lang="en-US" altLang="en-US"/>
              <a:t>A whole </a:t>
            </a:r>
            <a:r>
              <a:rPr lang="en-US" altLang="en-US" b="1" i="1"/>
              <a:t>New World </a:t>
            </a:r>
            <a:r>
              <a:rPr lang="en-US" altLang="en-US"/>
              <a:t>resulted for Europeans to exploit since his discoveries failed to capture Asian trade for Spain, and yet Spain became the richest European nation for the next century. </a:t>
            </a:r>
          </a:p>
          <a:p>
            <a:pPr eaLnBrk="1" hangingPunct="1"/>
            <a:endParaRPr lang="en-US" altLang="en-US"/>
          </a:p>
          <a:p>
            <a:pPr eaLnBrk="1" hangingPunct="1"/>
            <a:endParaRPr lang="en-US" altLang="en-US"/>
          </a:p>
          <a:p>
            <a:pPr eaLnBrk="1" hangingPunct="1"/>
            <a:endParaRPr lang="en-US" altLang="en-US"/>
          </a:p>
        </p:txBody>
      </p:sp>
      <p:sp>
        <p:nvSpPr>
          <p:cNvPr id="72706" name="Slide Number Placeholder 6">
            <a:extLst>
              <a:ext uri="{FF2B5EF4-FFF2-40B4-BE49-F238E27FC236}">
                <a16:creationId xmlns:a16="http://schemas.microsoft.com/office/drawing/2014/main" id="{407BEB47-66D3-454B-BBCA-9CED9408D2B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05130E-3285-A240-BB4F-95CA3F49BF81}" type="slidenum">
              <a:rPr lang="en-US" altLang="en-US" sz="1200" smtClean="0">
                <a:solidFill>
                  <a:srgbClr val="898989"/>
                </a:solidFill>
              </a:rPr>
              <a:pPr>
                <a:spcBef>
                  <a:spcPct val="0"/>
                </a:spcBef>
                <a:buFontTx/>
                <a:buNone/>
              </a:pPr>
              <a:t>29</a:t>
            </a:fld>
            <a:endParaRPr lang="en-US" altLang="en-US" sz="1200">
              <a:solidFill>
                <a:srgbClr val="898989"/>
              </a:solidFill>
            </a:endParaRPr>
          </a:p>
        </p:txBody>
      </p:sp>
      <p:sp>
        <p:nvSpPr>
          <p:cNvPr id="5" name="Title 4">
            <a:extLst>
              <a:ext uri="{FF2B5EF4-FFF2-40B4-BE49-F238E27FC236}">
                <a16:creationId xmlns:a16="http://schemas.microsoft.com/office/drawing/2014/main" id="{A5A37B2E-F60F-1C48-9BAE-28BD8321A8A7}"/>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New Era in America</a:t>
            </a: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84B5-86D8-814D-B6B8-7DF6AF9B1D11}"/>
              </a:ext>
            </a:extLst>
          </p:cNvPr>
          <p:cNvSpPr>
            <a:spLocks noGrp="1"/>
          </p:cNvSpPr>
          <p:nvPr>
            <p:ph type="title"/>
          </p:nvPr>
        </p:nvSpPr>
        <p:spPr/>
        <p:txBody>
          <a:bodyPr rtlCol="0">
            <a:normAutofit fontScale="90000"/>
          </a:bodyPr>
          <a:lstStyle/>
          <a:p>
            <a:pPr eaLnBrk="1" fontAlgn="auto" hangingPunct="1">
              <a:spcAft>
                <a:spcPts val="0"/>
              </a:spcAft>
              <a:defRPr/>
            </a:pPr>
            <a:r>
              <a:rPr lang="en-US" dirty="0"/>
              <a:t>Section 1: The Earliest Discoverers of America</a:t>
            </a:r>
          </a:p>
        </p:txBody>
      </p:sp>
      <p:sp>
        <p:nvSpPr>
          <p:cNvPr id="19459" name="Content Placeholder 2">
            <a:extLst>
              <a:ext uri="{FF2B5EF4-FFF2-40B4-BE49-F238E27FC236}">
                <a16:creationId xmlns:a16="http://schemas.microsoft.com/office/drawing/2014/main" id="{2F039B2E-8DAF-EB44-A282-6408D9E73CB5}"/>
              </a:ext>
            </a:extLst>
          </p:cNvPr>
          <p:cNvSpPr>
            <a:spLocks noGrp="1"/>
          </p:cNvSpPr>
          <p:nvPr>
            <p:ph idx="1"/>
          </p:nvPr>
        </p:nvSpPr>
        <p:spPr>
          <a:xfrm>
            <a:off x="457200" y="2286000"/>
            <a:ext cx="8229600" cy="3840163"/>
          </a:xfrm>
        </p:spPr>
        <p:txBody>
          <a:bodyPr/>
          <a:lstStyle/>
          <a:p>
            <a:pPr eaLnBrk="1" hangingPunct="1"/>
            <a:r>
              <a:rPr lang="en-US" altLang="en-US"/>
              <a:t>Essential Question: Who were the first people to live in the Americas? </a:t>
            </a:r>
          </a:p>
          <a:p>
            <a:pPr lvl="1" eaLnBrk="1" hangingPunct="1">
              <a:buFont typeface="Wingdings" pitchFamily="2" charset="2"/>
              <a:buChar char="Ø"/>
            </a:pPr>
            <a:endParaRPr lang="en-US" altLang="en-US"/>
          </a:p>
        </p:txBody>
      </p:sp>
      <p:sp>
        <p:nvSpPr>
          <p:cNvPr id="19460" name="Slide Number Placeholder 4">
            <a:extLst>
              <a:ext uri="{FF2B5EF4-FFF2-40B4-BE49-F238E27FC236}">
                <a16:creationId xmlns:a16="http://schemas.microsoft.com/office/drawing/2014/main" id="{4D4841F2-00DD-3B47-BFE5-5B2393FCE9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0B9010-5B88-3246-ABF4-725E260AF7C2}" type="slidenum">
              <a:rPr lang="en-US" altLang="en-US" sz="1200" smtClean="0">
                <a:solidFill>
                  <a:srgbClr val="898989"/>
                </a:solidFill>
              </a:rPr>
              <a:pPr>
                <a:spcBef>
                  <a:spcPct val="0"/>
                </a:spcBef>
                <a:buFontTx/>
                <a:buNone/>
              </a:pPr>
              <a:t>3</a:t>
            </a:fld>
            <a:endParaRPr lang="en-US" altLang="en-US" sz="1200">
              <a:solidFill>
                <a:srgbClr val="898989"/>
              </a:solidFill>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5">
            <a:extLst>
              <a:ext uri="{FF2B5EF4-FFF2-40B4-BE49-F238E27FC236}">
                <a16:creationId xmlns:a16="http://schemas.microsoft.com/office/drawing/2014/main" id="{442493FB-E9E8-A94E-B5B9-0212C432A805}"/>
              </a:ext>
            </a:extLst>
          </p:cNvPr>
          <p:cNvSpPr>
            <a:spLocks noGrp="1"/>
          </p:cNvSpPr>
          <p:nvPr>
            <p:ph sz="half" idx="1"/>
          </p:nvPr>
        </p:nvSpPr>
        <p:spPr>
          <a:xfrm>
            <a:off x="533400" y="1524000"/>
            <a:ext cx="8305800" cy="4648200"/>
          </a:xfrm>
        </p:spPr>
        <p:txBody>
          <a:bodyPr/>
          <a:lstStyle/>
          <a:p>
            <a:pPr eaLnBrk="1" hangingPunct="1"/>
            <a:r>
              <a:rPr lang="en-US" altLang="en-US"/>
              <a:t>Natives of Europe became richer by contact with America; however, not so for native Americans. </a:t>
            </a:r>
          </a:p>
          <a:p>
            <a:pPr eaLnBrk="1" hangingPunct="1"/>
            <a:r>
              <a:rPr lang="en-US" altLang="en-US"/>
              <a:t>Indians, isolated for many years from the </a:t>
            </a:r>
            <a:r>
              <a:rPr lang="en-US" altLang="en-US" b="1" i="1"/>
              <a:t>Old World</a:t>
            </a:r>
            <a:r>
              <a:rPr lang="en-US" altLang="en-US"/>
              <a:t>, contracted illnesses brought by </a:t>
            </a:r>
            <a:r>
              <a:rPr lang="en-US" altLang="en-US" b="1" i="1"/>
              <a:t>microbes</a:t>
            </a:r>
            <a:r>
              <a:rPr lang="en-US" altLang="en-US"/>
              <a:t> from the Europeans.</a:t>
            </a:r>
          </a:p>
          <a:p>
            <a:pPr eaLnBrk="1" hangingPunct="1"/>
            <a:r>
              <a:rPr lang="en-US" altLang="en-US"/>
              <a:t>Across North &amp; South America millions of Indians died from smallpox, tuberculosis, measles, typhus, influenza, etc., resulting in population reduction. (Partly due to this, the population in South Carolina had dropped from 10,000 to about 300 by 1790.)</a:t>
            </a:r>
          </a:p>
          <a:p>
            <a:pPr eaLnBrk="1" hangingPunct="1">
              <a:buFont typeface="Wingdings" pitchFamily="2" charset="2"/>
              <a:buNone/>
            </a:pPr>
            <a:endParaRPr lang="en-US" altLang="en-US"/>
          </a:p>
          <a:p>
            <a:pPr eaLnBrk="1" hangingPunct="1"/>
            <a:endParaRPr lang="en-US" altLang="en-US"/>
          </a:p>
          <a:p>
            <a:pPr eaLnBrk="1" hangingPunct="1"/>
            <a:endParaRPr lang="en-US" altLang="en-US"/>
          </a:p>
        </p:txBody>
      </p:sp>
      <p:sp>
        <p:nvSpPr>
          <p:cNvPr id="74754" name="Slide Number Placeholder 6">
            <a:extLst>
              <a:ext uri="{FF2B5EF4-FFF2-40B4-BE49-F238E27FC236}">
                <a16:creationId xmlns:a16="http://schemas.microsoft.com/office/drawing/2014/main" id="{F4A71672-9929-F449-9572-1B16586C55F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765BE9-7251-FE40-A07C-A4106F080009}" type="slidenum">
              <a:rPr lang="en-US" altLang="en-US" sz="1200" smtClean="0">
                <a:solidFill>
                  <a:srgbClr val="898989"/>
                </a:solidFill>
              </a:rPr>
              <a:pPr>
                <a:spcBef>
                  <a:spcPct val="0"/>
                </a:spcBef>
                <a:buFontTx/>
                <a:buNone/>
              </a:pPr>
              <a:t>30</a:t>
            </a:fld>
            <a:endParaRPr lang="en-US" altLang="en-US" sz="1200">
              <a:solidFill>
                <a:srgbClr val="898989"/>
              </a:solidFill>
            </a:endParaRPr>
          </a:p>
        </p:txBody>
      </p:sp>
      <p:sp>
        <p:nvSpPr>
          <p:cNvPr id="5" name="Title 4">
            <a:extLst>
              <a:ext uri="{FF2B5EF4-FFF2-40B4-BE49-F238E27FC236}">
                <a16:creationId xmlns:a16="http://schemas.microsoft.com/office/drawing/2014/main" id="{12B0DE74-A97C-0244-AC20-A0E21A62CBD0}"/>
              </a:ext>
            </a:extLst>
          </p:cNvPr>
          <p:cNvSpPr>
            <a:spLocks noGrp="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dirty="0"/>
              <a:t>The Devastation of Unfamiliar Diseases</a:t>
            </a: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5">
            <a:extLst>
              <a:ext uri="{FF2B5EF4-FFF2-40B4-BE49-F238E27FC236}">
                <a16:creationId xmlns:a16="http://schemas.microsoft.com/office/drawing/2014/main" id="{3F6AB0A2-6BCD-794F-B458-9BDC0B736BA6}"/>
              </a:ext>
            </a:extLst>
          </p:cNvPr>
          <p:cNvSpPr>
            <a:spLocks noGrp="1"/>
          </p:cNvSpPr>
          <p:nvPr>
            <p:ph sz="half" idx="1"/>
          </p:nvPr>
        </p:nvSpPr>
        <p:spPr>
          <a:xfrm>
            <a:off x="457200" y="1143000"/>
            <a:ext cx="8001000" cy="4724400"/>
          </a:xfrm>
        </p:spPr>
        <p:txBody>
          <a:bodyPr/>
          <a:lstStyle/>
          <a:p>
            <a:pPr eaLnBrk="1" hangingPunct="1"/>
            <a:r>
              <a:rPr lang="en-US" altLang="en-US"/>
              <a:t>Native Americans had a commitment to nature; however, this changed due to bartering with    white traders. </a:t>
            </a:r>
          </a:p>
          <a:p>
            <a:pPr eaLnBrk="1" hangingPunct="1"/>
            <a:r>
              <a:rPr lang="en-US" altLang="en-US"/>
              <a:t>In exchange for animal skins, Indians received axes, knives, guns, blankets, etc., from European traders.</a:t>
            </a:r>
          </a:p>
          <a:p>
            <a:pPr eaLnBrk="1" hangingPunct="1"/>
            <a:r>
              <a:rPr lang="en-US" altLang="en-US"/>
              <a:t>Indians thought less about subsistence and more about acquiring more wealth and goods.</a:t>
            </a:r>
          </a:p>
          <a:p>
            <a:pPr eaLnBrk="1" hangingPunct="1"/>
            <a:r>
              <a:rPr lang="en-US" altLang="en-US"/>
              <a:t>Many wars between Indians and whites and among tribes resulted from conflicts over trade.</a:t>
            </a:r>
          </a:p>
          <a:p>
            <a:pPr eaLnBrk="1" hangingPunct="1"/>
            <a:endParaRPr lang="en-US" altLang="en-US"/>
          </a:p>
          <a:p>
            <a:pPr eaLnBrk="1" hangingPunct="1"/>
            <a:endParaRPr lang="en-US" altLang="en-US"/>
          </a:p>
        </p:txBody>
      </p:sp>
      <p:sp>
        <p:nvSpPr>
          <p:cNvPr id="76802" name="Slide Number Placeholder 6">
            <a:extLst>
              <a:ext uri="{FF2B5EF4-FFF2-40B4-BE49-F238E27FC236}">
                <a16:creationId xmlns:a16="http://schemas.microsoft.com/office/drawing/2014/main" id="{BDA1BB4E-DFD8-F04D-B2E6-8A5CCADA58D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B56C96-AE1B-F94B-9862-A3175F043D58}" type="slidenum">
              <a:rPr lang="en-US" altLang="en-US" sz="1200" smtClean="0">
                <a:solidFill>
                  <a:srgbClr val="898989"/>
                </a:solidFill>
              </a:rPr>
              <a:pPr>
                <a:spcBef>
                  <a:spcPct val="0"/>
                </a:spcBef>
                <a:buFontTx/>
                <a:buNone/>
              </a:pPr>
              <a:t>31</a:t>
            </a:fld>
            <a:endParaRPr lang="en-US" altLang="en-US" sz="1200">
              <a:solidFill>
                <a:srgbClr val="898989"/>
              </a:solidFill>
            </a:endParaRPr>
          </a:p>
        </p:txBody>
      </p:sp>
      <p:sp>
        <p:nvSpPr>
          <p:cNvPr id="5" name="Title 4">
            <a:extLst>
              <a:ext uri="{FF2B5EF4-FFF2-40B4-BE49-F238E27FC236}">
                <a16:creationId xmlns:a16="http://schemas.microsoft.com/office/drawing/2014/main" id="{3C862F87-D9F6-364E-AC6F-8DF3CB147284}"/>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Trade</a:t>
            </a: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5">
            <a:extLst>
              <a:ext uri="{FF2B5EF4-FFF2-40B4-BE49-F238E27FC236}">
                <a16:creationId xmlns:a16="http://schemas.microsoft.com/office/drawing/2014/main" id="{09C2957F-CEF2-4C43-AE47-40932EAA740D}"/>
              </a:ext>
            </a:extLst>
          </p:cNvPr>
          <p:cNvSpPr>
            <a:spLocks noGrp="1"/>
          </p:cNvSpPr>
          <p:nvPr>
            <p:ph sz="half" idx="1"/>
          </p:nvPr>
        </p:nvSpPr>
        <p:spPr>
          <a:xfrm>
            <a:off x="457200" y="1143000"/>
            <a:ext cx="8229600" cy="4648200"/>
          </a:xfrm>
        </p:spPr>
        <p:txBody>
          <a:bodyPr/>
          <a:lstStyle/>
          <a:p>
            <a:pPr eaLnBrk="1" hangingPunct="1"/>
            <a:r>
              <a:rPr lang="en-US" altLang="en-US"/>
              <a:t>In South Carolina many settlers and explorers captured Indians, selling them as slaves. Payment   for the slaves included English cloth, tools, trinkets,    and rum.</a:t>
            </a:r>
          </a:p>
          <a:p>
            <a:pPr eaLnBrk="1" hangingPunct="1"/>
            <a:r>
              <a:rPr lang="en-US" altLang="en-US"/>
              <a:t>Fortunes were made by many Carolinians in the Indian slave trade. No other colony made such a major enterprise from this unfortunate business.</a:t>
            </a:r>
          </a:p>
          <a:p>
            <a:pPr eaLnBrk="1" hangingPunct="1"/>
            <a:r>
              <a:rPr lang="en-US" altLang="en-US"/>
              <a:t>Indian slaves brought better prices to buyers in New England and the West Indies, where escape was less likely. A few were kept in South Carolina.</a:t>
            </a:r>
          </a:p>
          <a:p>
            <a:pPr eaLnBrk="1" hangingPunct="1"/>
            <a:endParaRPr lang="en-US" altLang="en-US"/>
          </a:p>
          <a:p>
            <a:pPr eaLnBrk="1" hangingPunct="1"/>
            <a:endParaRPr lang="en-US" altLang="en-US"/>
          </a:p>
        </p:txBody>
      </p:sp>
      <p:sp>
        <p:nvSpPr>
          <p:cNvPr id="78850" name="Slide Number Placeholder 6">
            <a:extLst>
              <a:ext uri="{FF2B5EF4-FFF2-40B4-BE49-F238E27FC236}">
                <a16:creationId xmlns:a16="http://schemas.microsoft.com/office/drawing/2014/main" id="{86DF9FE9-4546-1045-B6FB-48F75A58012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8B4B500-CB99-0F46-BBBB-A964DD131721}" type="slidenum">
              <a:rPr lang="en-US" altLang="en-US" sz="1200" smtClean="0">
                <a:solidFill>
                  <a:srgbClr val="898989"/>
                </a:solidFill>
              </a:rPr>
              <a:pPr>
                <a:spcBef>
                  <a:spcPct val="0"/>
                </a:spcBef>
                <a:buFontTx/>
                <a:buNone/>
              </a:pPr>
              <a:t>32</a:t>
            </a:fld>
            <a:endParaRPr lang="en-US" altLang="en-US" sz="1200">
              <a:solidFill>
                <a:srgbClr val="898989"/>
              </a:solidFill>
            </a:endParaRPr>
          </a:p>
        </p:txBody>
      </p:sp>
      <p:sp>
        <p:nvSpPr>
          <p:cNvPr id="5" name="Title 4">
            <a:extLst>
              <a:ext uri="{FF2B5EF4-FFF2-40B4-BE49-F238E27FC236}">
                <a16:creationId xmlns:a16="http://schemas.microsoft.com/office/drawing/2014/main" id="{E47B6CBB-3EE9-F84A-8A57-E7147D0B23AA}"/>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Indian Slavery</a:t>
            </a: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5">
            <a:extLst>
              <a:ext uri="{FF2B5EF4-FFF2-40B4-BE49-F238E27FC236}">
                <a16:creationId xmlns:a16="http://schemas.microsoft.com/office/drawing/2014/main" id="{2B25AA84-0CEF-0642-A68C-40F571083E8B}"/>
              </a:ext>
            </a:extLst>
          </p:cNvPr>
          <p:cNvSpPr>
            <a:spLocks noGrp="1"/>
          </p:cNvSpPr>
          <p:nvPr>
            <p:ph sz="half" idx="1"/>
          </p:nvPr>
        </p:nvSpPr>
        <p:spPr>
          <a:xfrm>
            <a:off x="457200" y="1371600"/>
            <a:ext cx="8305800" cy="4572000"/>
          </a:xfrm>
        </p:spPr>
        <p:txBody>
          <a:bodyPr/>
          <a:lstStyle/>
          <a:p>
            <a:pPr eaLnBrk="1" hangingPunct="1"/>
            <a:r>
              <a:rPr lang="en-US" altLang="en-US"/>
              <a:t>Wars among Indian tribes increased in number and destruction after Europeans came to South Carolina. </a:t>
            </a:r>
          </a:p>
          <a:p>
            <a:pPr eaLnBrk="1" hangingPunct="1"/>
            <a:r>
              <a:rPr lang="en-US" altLang="en-US"/>
              <a:t>Deception often ensued from plans laid out to weaken the tribes, and wars were more deadly with European guns as opposed to primitive weapons used by the Indians.</a:t>
            </a:r>
          </a:p>
          <a:p>
            <a:pPr eaLnBrk="1" hangingPunct="1"/>
            <a:r>
              <a:rPr lang="en-US" altLang="en-US"/>
              <a:t>In the 17</a:t>
            </a:r>
            <a:r>
              <a:rPr lang="en-US" altLang="en-US" baseline="30000"/>
              <a:t>th</a:t>
            </a:r>
            <a:r>
              <a:rPr lang="en-US" altLang="en-US"/>
              <a:t> and 18</a:t>
            </a:r>
            <a:r>
              <a:rPr lang="en-US" altLang="en-US" baseline="30000"/>
              <a:t>th</a:t>
            </a:r>
            <a:r>
              <a:rPr lang="en-US" altLang="en-US"/>
              <a:t> centuries the decrease in Indian population resulted from disease, slavery, and wars. However, Indians did survive and lived in South Carolina. Today descendants retain cultural aspects.</a:t>
            </a:r>
          </a:p>
        </p:txBody>
      </p:sp>
      <p:sp>
        <p:nvSpPr>
          <p:cNvPr id="80898" name="Slide Number Placeholder 6">
            <a:extLst>
              <a:ext uri="{FF2B5EF4-FFF2-40B4-BE49-F238E27FC236}">
                <a16:creationId xmlns:a16="http://schemas.microsoft.com/office/drawing/2014/main" id="{48531EC8-3EBA-A34C-869C-E30E283A85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3BBE36-362E-C34E-847C-8F28A2F3B832}" type="slidenum">
              <a:rPr lang="en-US" altLang="en-US" sz="1200" smtClean="0">
                <a:solidFill>
                  <a:srgbClr val="898989"/>
                </a:solidFill>
              </a:rPr>
              <a:pPr>
                <a:spcBef>
                  <a:spcPct val="0"/>
                </a:spcBef>
                <a:buFontTx/>
                <a:buNone/>
              </a:pPr>
              <a:t>33</a:t>
            </a:fld>
            <a:endParaRPr lang="en-US" altLang="en-US" sz="1200">
              <a:solidFill>
                <a:srgbClr val="898989"/>
              </a:solidFill>
            </a:endParaRPr>
          </a:p>
        </p:txBody>
      </p:sp>
      <p:sp>
        <p:nvSpPr>
          <p:cNvPr id="5" name="Title 4">
            <a:extLst>
              <a:ext uri="{FF2B5EF4-FFF2-40B4-BE49-F238E27FC236}">
                <a16:creationId xmlns:a16="http://schemas.microsoft.com/office/drawing/2014/main" id="{7A3D4A3F-2448-D942-8CC3-4DF2420BD7B2}"/>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Wars after the Europeans Came</a:t>
            </a:r>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B1E73C-E008-B743-9889-56E59805223B}"/>
              </a:ext>
            </a:extLst>
          </p:cNvPr>
          <p:cNvSpPr txBox="1"/>
          <p:nvPr/>
        </p:nvSpPr>
        <p:spPr>
          <a:xfrm>
            <a:off x="3388509" y="6352143"/>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hlinkClick r:id="rId4" action="ppaction://hlinksldjump"/>
              </a:rPr>
              <a:t>Return to Main Menu</a:t>
            </a:r>
            <a:endParaRPr lang="en-US" dirty="0">
              <a:latin typeface="+mn-lt"/>
            </a:endParaRPr>
          </a:p>
        </p:txBody>
      </p:sp>
      <p:sp>
        <p:nvSpPr>
          <p:cNvPr id="82949" name="Slide Number Placeholder 3">
            <a:extLst>
              <a:ext uri="{FF2B5EF4-FFF2-40B4-BE49-F238E27FC236}">
                <a16:creationId xmlns:a16="http://schemas.microsoft.com/office/drawing/2014/main" id="{2E01AADB-8E27-DE46-B3FB-79343B5A73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3BA3336-F494-354E-A35C-BE16BDC4DECE}" type="slidenum">
              <a:rPr lang="en-US" altLang="en-US" sz="1200" smtClean="0">
                <a:solidFill>
                  <a:srgbClr val="898989"/>
                </a:solidFill>
              </a:rPr>
              <a:pPr>
                <a:spcBef>
                  <a:spcPct val="0"/>
                </a:spcBef>
                <a:buFontTx/>
                <a:buNone/>
              </a:pPr>
              <a:t>34</a:t>
            </a:fld>
            <a:endParaRPr lang="en-US" altLang="en-US" sz="1200">
              <a:solidFill>
                <a:srgbClr val="898989"/>
              </a:solidFill>
            </a:endParaRPr>
          </a:p>
        </p:txBody>
      </p:sp>
      <p:sp>
        <p:nvSpPr>
          <p:cNvPr id="82950" name="TextBox 4">
            <a:extLst>
              <a:ext uri="{FF2B5EF4-FFF2-40B4-BE49-F238E27FC236}">
                <a16:creationId xmlns:a16="http://schemas.microsoft.com/office/drawing/2014/main" id="{F658E995-8383-064A-9481-0D3F48543330}"/>
              </a:ext>
            </a:extLst>
          </p:cNvPr>
          <p:cNvSpPr txBox="1">
            <a:spLocks noChangeArrowheads="1"/>
          </p:cNvSpPr>
          <p:nvPr/>
        </p:nvSpPr>
        <p:spPr bwMode="auto">
          <a:xfrm>
            <a:off x="0" y="5675035"/>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chemeClr val="bg1"/>
                </a:solidFill>
              </a:rPr>
              <a:t>Image Credits</a:t>
            </a:r>
            <a:endParaRPr lang="en-US" altLang="en-US" sz="1200" dirty="0">
              <a:solidFill>
                <a:schemeClr val="bg1"/>
              </a:solidFill>
            </a:endParaRPr>
          </a:p>
          <a:p>
            <a:pPr eaLnBrk="1" hangingPunct="1">
              <a:spcBef>
                <a:spcPct val="0"/>
              </a:spcBef>
              <a:buFontTx/>
              <a:buNone/>
            </a:pPr>
            <a:r>
              <a:rPr lang="en-US" altLang="en-US" sz="1000" dirty="0">
                <a:solidFill>
                  <a:schemeClr val="bg1"/>
                </a:solidFill>
              </a:rPr>
              <a:t>Slide 1: Ted </a:t>
            </a:r>
            <a:r>
              <a:rPr lang="en-US" altLang="en-US" sz="1000" dirty="0" err="1">
                <a:solidFill>
                  <a:schemeClr val="bg1"/>
                </a:solidFill>
              </a:rPr>
              <a:t>Kerwin</a:t>
            </a:r>
            <a:r>
              <a:rPr lang="en-US" altLang="en-US" sz="1000" dirty="0">
                <a:solidFill>
                  <a:schemeClr val="bg1"/>
                </a:solidFill>
              </a:rPr>
              <a:t>, Wikimedia Commons; Slide 2: Public Domain Wikimedia Commons; Slide 15 </a:t>
            </a:r>
            <a:r>
              <a:rPr lang="en-US" altLang="en-US" sz="1000" dirty="0" err="1">
                <a:solidFill>
                  <a:schemeClr val="bg1"/>
                </a:solidFill>
              </a:rPr>
              <a:t>Waugsberg</a:t>
            </a:r>
            <a:r>
              <a:rPr lang="en-US" altLang="en-US" sz="1000" dirty="0">
                <a:solidFill>
                  <a:schemeClr val="bg1"/>
                </a:solidFill>
              </a:rPr>
              <a:t> Wikimedia Commons ; Slide 18 Public Domain Wikimedia Commons; Slide 34: Andy Montgomery, Wikimedia Commons</a:t>
            </a: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CCF5-DB6E-B043-A447-E60A9013987E}"/>
              </a:ext>
            </a:extLst>
          </p:cNvPr>
          <p:cNvSpPr>
            <a:spLocks noGrp="1"/>
          </p:cNvSpPr>
          <p:nvPr>
            <p:ph type="title"/>
          </p:nvPr>
        </p:nvSpPr>
        <p:spPr/>
        <p:txBody>
          <a:bodyPr rtlCol="0">
            <a:normAutofit fontScale="90000"/>
          </a:bodyPr>
          <a:lstStyle/>
          <a:p>
            <a:pPr eaLnBrk="1" fontAlgn="auto" hangingPunct="1">
              <a:spcAft>
                <a:spcPts val="0"/>
              </a:spcAft>
              <a:defRPr/>
            </a:pPr>
            <a:r>
              <a:rPr lang="en-US" dirty="0"/>
              <a:t>Section 1: The Earliest Discoverers of America</a:t>
            </a:r>
          </a:p>
        </p:txBody>
      </p:sp>
      <p:sp>
        <p:nvSpPr>
          <p:cNvPr id="21506" name="Content Placeholder 2">
            <a:extLst>
              <a:ext uri="{FF2B5EF4-FFF2-40B4-BE49-F238E27FC236}">
                <a16:creationId xmlns:a16="http://schemas.microsoft.com/office/drawing/2014/main" id="{8152FCDE-AB84-1942-9634-D6AB8C53BD94}"/>
              </a:ext>
            </a:extLst>
          </p:cNvPr>
          <p:cNvSpPr>
            <a:spLocks noGrp="1"/>
          </p:cNvSpPr>
          <p:nvPr>
            <p:ph idx="1"/>
          </p:nvPr>
        </p:nvSpPr>
        <p:spPr/>
        <p:txBody>
          <a:bodyPr/>
          <a:lstStyle/>
          <a:p>
            <a:pPr eaLnBrk="1" hangingPunct="1"/>
            <a:r>
              <a:rPr lang="en-US" altLang="en-US"/>
              <a:t>What terms do I need to know? </a:t>
            </a:r>
          </a:p>
          <a:p>
            <a:pPr lvl="1" eaLnBrk="1" hangingPunct="1"/>
            <a:r>
              <a:rPr lang="en-US" altLang="en-US"/>
              <a:t>nomadic</a:t>
            </a:r>
          </a:p>
          <a:p>
            <a:pPr lvl="1" eaLnBrk="1" hangingPunct="1"/>
            <a:r>
              <a:rPr lang="en-US" altLang="en-US"/>
              <a:t>mortar and pestle</a:t>
            </a:r>
          </a:p>
          <a:p>
            <a:pPr lvl="1" eaLnBrk="1" hangingPunct="1"/>
            <a:r>
              <a:rPr lang="en-US" altLang="en-US"/>
              <a:t>midden</a:t>
            </a:r>
          </a:p>
          <a:p>
            <a:pPr lvl="1" eaLnBrk="1" hangingPunct="1"/>
            <a:r>
              <a:rPr lang="en-US" altLang="en-US"/>
              <a:t>anthropologist</a:t>
            </a:r>
          </a:p>
          <a:p>
            <a:pPr lvl="1" eaLnBrk="1" hangingPunct="1"/>
            <a:r>
              <a:rPr lang="en-US" altLang="en-US"/>
              <a:t>agriculture</a:t>
            </a:r>
          </a:p>
          <a:p>
            <a:pPr lvl="1" eaLnBrk="1" hangingPunct="1"/>
            <a:r>
              <a:rPr lang="en-US" altLang="en-US"/>
              <a:t>palisade</a:t>
            </a:r>
          </a:p>
          <a:p>
            <a:pPr lvl="1" eaLnBrk="1" hangingPunct="1"/>
            <a:r>
              <a:rPr lang="en-US" altLang="en-US"/>
              <a:t>prehistory</a:t>
            </a:r>
          </a:p>
          <a:p>
            <a:pPr lvl="1" eaLnBrk="1" hangingPunct="1"/>
            <a:endParaRPr lang="en-US" altLang="en-US"/>
          </a:p>
        </p:txBody>
      </p:sp>
      <p:sp>
        <p:nvSpPr>
          <p:cNvPr id="21507" name="Slide Number Placeholder 4">
            <a:extLst>
              <a:ext uri="{FF2B5EF4-FFF2-40B4-BE49-F238E27FC236}">
                <a16:creationId xmlns:a16="http://schemas.microsoft.com/office/drawing/2014/main" id="{25F624F6-42E4-5643-8AC9-AAA0FE4649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263F45-23B1-9444-8305-13B161C60BDB}" type="slidenum">
              <a:rPr lang="en-US" altLang="en-US" sz="1200" smtClean="0">
                <a:solidFill>
                  <a:srgbClr val="898989"/>
                </a:solidFill>
              </a:rPr>
              <a:pPr>
                <a:spcBef>
                  <a:spcPct val="0"/>
                </a:spcBef>
                <a:buFontTx/>
                <a:buNone/>
              </a:pPr>
              <a:t>4</a:t>
            </a:fld>
            <a:endParaRPr lang="en-US" altLang="en-US" sz="1200">
              <a:solidFill>
                <a:srgbClr val="898989"/>
              </a:solidFill>
            </a:endParaRP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6872A2-4DAE-5A43-82DD-DDD24D747053}"/>
              </a:ext>
            </a:extLst>
          </p:cNvPr>
          <p:cNvSpPr>
            <a:spLocks noGrp="1"/>
          </p:cNvSpPr>
          <p:nvPr>
            <p:ph type="title"/>
          </p:nvPr>
        </p:nvSpPr>
        <p:spPr/>
        <p:txBody>
          <a:bodyPr rtlCol="0">
            <a:normAutofit/>
          </a:bodyPr>
          <a:lstStyle/>
          <a:p>
            <a:pPr eaLnBrk="1" fontAlgn="auto" hangingPunct="1">
              <a:spcAft>
                <a:spcPts val="0"/>
              </a:spcAft>
              <a:defRPr/>
            </a:pPr>
            <a:r>
              <a:rPr lang="en-US" dirty="0"/>
              <a:t>Introduction – Section 1</a:t>
            </a:r>
          </a:p>
        </p:txBody>
      </p:sp>
      <p:sp>
        <p:nvSpPr>
          <p:cNvPr id="23554" name="Content Placeholder 5">
            <a:extLst>
              <a:ext uri="{FF2B5EF4-FFF2-40B4-BE49-F238E27FC236}">
                <a16:creationId xmlns:a16="http://schemas.microsoft.com/office/drawing/2014/main" id="{F678C42C-E46F-604E-8ACD-ABBFA0D72DCC}"/>
              </a:ext>
            </a:extLst>
          </p:cNvPr>
          <p:cNvSpPr>
            <a:spLocks noGrp="1"/>
          </p:cNvSpPr>
          <p:nvPr>
            <p:ph idx="1"/>
          </p:nvPr>
        </p:nvSpPr>
        <p:spPr>
          <a:xfrm>
            <a:off x="457200" y="1600200"/>
            <a:ext cx="8153400" cy="4495800"/>
          </a:xfrm>
        </p:spPr>
        <p:txBody>
          <a:bodyPr/>
          <a:lstStyle/>
          <a:p>
            <a:pPr eaLnBrk="1" hangingPunct="1"/>
            <a:r>
              <a:rPr lang="en-US" altLang="en-US" sz="3000"/>
              <a:t>The discovery of America is linked to the theory of Asians coming from Siberia and going into Alaska.</a:t>
            </a:r>
          </a:p>
          <a:p>
            <a:pPr eaLnBrk="1" hangingPunct="1"/>
            <a:r>
              <a:rPr lang="en-US" altLang="en-US" sz="3000"/>
              <a:t>Earth’s “ice ages” appear relevant to the exploration by these </a:t>
            </a:r>
            <a:r>
              <a:rPr lang="en-US" altLang="en-US" sz="3000" b="1" i="1"/>
              <a:t>nomadic</a:t>
            </a:r>
            <a:r>
              <a:rPr lang="en-US" altLang="en-US" sz="3000"/>
              <a:t> peoples.</a:t>
            </a:r>
          </a:p>
        </p:txBody>
      </p:sp>
      <p:sp>
        <p:nvSpPr>
          <p:cNvPr id="23555" name="Slide Number Placeholder 6">
            <a:extLst>
              <a:ext uri="{FF2B5EF4-FFF2-40B4-BE49-F238E27FC236}">
                <a16:creationId xmlns:a16="http://schemas.microsoft.com/office/drawing/2014/main" id="{D0DE273E-A1CE-6043-AF21-722630FD471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DEC7BE-407B-B545-8305-7B1D5627B056}"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6">
            <a:extLst>
              <a:ext uri="{FF2B5EF4-FFF2-40B4-BE49-F238E27FC236}">
                <a16:creationId xmlns:a16="http://schemas.microsoft.com/office/drawing/2014/main" id="{2194F092-67AB-314F-B665-724EEBECE8E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4B8BD07-6C59-7345-A91A-A722F0AF9393}" type="slidenum">
              <a:rPr lang="en-US" altLang="en-US" sz="1200" smtClean="0">
                <a:solidFill>
                  <a:srgbClr val="898989"/>
                </a:solidFill>
              </a:rPr>
              <a:pPr>
                <a:spcBef>
                  <a:spcPct val="0"/>
                </a:spcBef>
                <a:buFontTx/>
                <a:buNone/>
              </a:pPr>
              <a:t>6</a:t>
            </a:fld>
            <a:endParaRPr lang="en-US" altLang="en-US" sz="1200">
              <a:solidFill>
                <a:srgbClr val="898989"/>
              </a:solidFill>
            </a:endParaRPr>
          </a:p>
        </p:txBody>
      </p:sp>
      <p:pic>
        <p:nvPicPr>
          <p:cNvPr id="1026" name="Picture 2">
            <a:extLst>
              <a:ext uri="{FF2B5EF4-FFF2-40B4-BE49-F238E27FC236}">
                <a16:creationId xmlns:a16="http://schemas.microsoft.com/office/drawing/2014/main" id="{6AA82517-652C-4D41-8C66-1E06D677F52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8075" y="0"/>
            <a:ext cx="6927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87D0DE-C5C1-7546-ABB4-BBE290886453}"/>
              </a:ext>
            </a:extLst>
          </p:cNvPr>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a:t>The Paleo Indian Period</a:t>
            </a:r>
            <a:endParaRPr lang="en-US" sz="3200" dirty="0"/>
          </a:p>
        </p:txBody>
      </p:sp>
      <p:sp>
        <p:nvSpPr>
          <p:cNvPr id="27650" name="Content Placeholder 5">
            <a:extLst>
              <a:ext uri="{FF2B5EF4-FFF2-40B4-BE49-F238E27FC236}">
                <a16:creationId xmlns:a16="http://schemas.microsoft.com/office/drawing/2014/main" id="{A6A9E799-0045-0E45-9B9C-3FC9DDFE16C1}"/>
              </a:ext>
            </a:extLst>
          </p:cNvPr>
          <p:cNvSpPr>
            <a:spLocks noGrp="1"/>
          </p:cNvSpPr>
          <p:nvPr>
            <p:ph idx="1"/>
          </p:nvPr>
        </p:nvSpPr>
        <p:spPr>
          <a:xfrm>
            <a:off x="685800" y="2743200"/>
            <a:ext cx="7924800" cy="3886200"/>
          </a:xfrm>
        </p:spPr>
        <p:txBody>
          <a:bodyPr/>
          <a:lstStyle/>
          <a:p>
            <a:pPr eaLnBrk="1" hangingPunct="1"/>
            <a:r>
              <a:rPr lang="en-US" altLang="en-US" sz="2600"/>
              <a:t>During this period (c. 10,000 years ago), some of these early hunters set up camps in today’s South Carolina.</a:t>
            </a:r>
          </a:p>
          <a:p>
            <a:pPr eaLnBrk="1" hangingPunct="1"/>
            <a:r>
              <a:rPr lang="en-US" altLang="en-US" sz="2600"/>
              <a:t>Tribes used spears to attack their prey, and stone spear points indicate the population later became more mobile. </a:t>
            </a:r>
          </a:p>
          <a:p>
            <a:pPr eaLnBrk="1" hangingPunct="1"/>
            <a:r>
              <a:rPr lang="en-US" altLang="en-US" sz="2600"/>
              <a:t>Earth’s climate and the recession of glaciers created life changes for humans at the end of the Paleo Period (c. 12,000  to 10,000 years ago). </a:t>
            </a:r>
          </a:p>
          <a:p>
            <a:pPr eaLnBrk="1" hangingPunct="1"/>
            <a:endParaRPr lang="en-US" altLang="en-US"/>
          </a:p>
        </p:txBody>
      </p:sp>
      <p:sp>
        <p:nvSpPr>
          <p:cNvPr id="27651" name="Slide Number Placeholder 6">
            <a:extLst>
              <a:ext uri="{FF2B5EF4-FFF2-40B4-BE49-F238E27FC236}">
                <a16:creationId xmlns:a16="http://schemas.microsoft.com/office/drawing/2014/main" id="{8E9566A0-504A-B844-8032-ACF6B2A415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C713909-B7D8-5E4A-ADAA-2F2793936A39}"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pic>
        <p:nvPicPr>
          <p:cNvPr id="10246" name="Picture 6">
            <a:extLst>
              <a:ext uri="{FF2B5EF4-FFF2-40B4-BE49-F238E27FC236}">
                <a16:creationId xmlns:a16="http://schemas.microsoft.com/office/drawing/2014/main" id="{DC75C54F-10B3-6D40-A8B7-CB0759086B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838200"/>
            <a:ext cx="365125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033964-0082-E740-B90D-433A4C0CEC15}"/>
              </a:ext>
            </a:extLst>
          </p:cNvPr>
          <p:cNvSpPr>
            <a:spLocks noGrp="1"/>
          </p:cNvSpPr>
          <p:nvPr>
            <p:ph type="title"/>
          </p:nvPr>
        </p:nvSpPr>
        <p:spPr>
          <a:xfrm>
            <a:off x="0" y="0"/>
            <a:ext cx="9144000" cy="715963"/>
          </a:xfrm>
        </p:spPr>
        <p:txBody>
          <a:bodyPr rtlCol="0">
            <a:normAutofit fontScale="90000"/>
          </a:bodyPr>
          <a:lstStyle/>
          <a:p>
            <a:pPr eaLnBrk="1" fontAlgn="auto" hangingPunct="1">
              <a:spcAft>
                <a:spcPts val="0"/>
              </a:spcAft>
              <a:defRPr/>
            </a:pPr>
            <a:r>
              <a:rPr lang="en-US" dirty="0"/>
              <a:t>The Archaic Period</a:t>
            </a:r>
            <a:endParaRPr lang="en-US" sz="3200" dirty="0"/>
          </a:p>
        </p:txBody>
      </p:sp>
      <p:sp>
        <p:nvSpPr>
          <p:cNvPr id="29698" name="Content Placeholder 5">
            <a:extLst>
              <a:ext uri="{FF2B5EF4-FFF2-40B4-BE49-F238E27FC236}">
                <a16:creationId xmlns:a16="http://schemas.microsoft.com/office/drawing/2014/main" id="{C80E92AF-07F3-3F48-9A94-894454578F77}"/>
              </a:ext>
            </a:extLst>
          </p:cNvPr>
          <p:cNvSpPr>
            <a:spLocks noGrp="1"/>
          </p:cNvSpPr>
          <p:nvPr>
            <p:ph idx="1"/>
          </p:nvPr>
        </p:nvSpPr>
        <p:spPr>
          <a:xfrm>
            <a:off x="762000" y="2209800"/>
            <a:ext cx="8382000" cy="4114800"/>
          </a:xfrm>
        </p:spPr>
        <p:txBody>
          <a:bodyPr/>
          <a:lstStyle/>
          <a:p>
            <a:pPr eaLnBrk="1" hangingPunct="1"/>
            <a:r>
              <a:rPr lang="en-US" altLang="en-US" sz="2400"/>
              <a:t>During this period – (c. 10,000 to 3,000 years ago), natives pursued smaller game, foraged for plant food, and traveled less.</a:t>
            </a:r>
          </a:p>
          <a:p>
            <a:pPr eaLnBrk="1" hangingPunct="1"/>
            <a:r>
              <a:rPr lang="en-US" altLang="en-US" sz="2400"/>
              <a:t>Indians domesticated the dog which became a companion and hunting partner.</a:t>
            </a:r>
          </a:p>
          <a:p>
            <a:pPr eaLnBrk="1" hangingPunct="1"/>
            <a:r>
              <a:rPr lang="en-US" altLang="en-US" sz="2400"/>
              <a:t>Tools, including a </a:t>
            </a:r>
            <a:r>
              <a:rPr lang="en-US" altLang="en-US" sz="2400" b="1" i="1">
                <a:hlinkClick r:id="rId3"/>
              </a:rPr>
              <a:t>mortar </a:t>
            </a:r>
            <a:r>
              <a:rPr lang="en-US" altLang="en-US" sz="2400" b="1" i="1">
                <a:cs typeface="Aparajita" panose="020B0604020202020204" pitchFamily="34" charset="0"/>
                <a:hlinkClick r:id="rId3"/>
              </a:rPr>
              <a:t>and</a:t>
            </a:r>
            <a:r>
              <a:rPr lang="en-US" altLang="en-US" sz="2400" b="1" i="1">
                <a:hlinkClick r:id="rId3"/>
              </a:rPr>
              <a:t> pestle</a:t>
            </a:r>
            <a:r>
              <a:rPr lang="en-US" altLang="en-US" sz="2400"/>
              <a:t>, were made.</a:t>
            </a:r>
          </a:p>
          <a:p>
            <a:r>
              <a:rPr lang="en-US" altLang="en-US" sz="2400"/>
              <a:t>Baskets, pottery, and food storage were important, and population increased – society became more organized.</a:t>
            </a:r>
          </a:p>
          <a:p>
            <a:r>
              <a:rPr lang="en-US" altLang="en-US" sz="2400"/>
              <a:t>Large shell </a:t>
            </a:r>
            <a:r>
              <a:rPr lang="en-US" altLang="en-US" sz="2400" b="1" i="1"/>
              <a:t>middens</a:t>
            </a:r>
            <a:r>
              <a:rPr lang="en-US" altLang="en-US" sz="2400"/>
              <a:t> give evidence of long-term residences and the daily lives of these natives. </a:t>
            </a:r>
          </a:p>
        </p:txBody>
      </p:sp>
      <p:sp>
        <p:nvSpPr>
          <p:cNvPr id="29699" name="Slide Number Placeholder 6">
            <a:extLst>
              <a:ext uri="{FF2B5EF4-FFF2-40B4-BE49-F238E27FC236}">
                <a16:creationId xmlns:a16="http://schemas.microsoft.com/office/drawing/2014/main" id="{36F56777-873C-9543-9D50-F01F49393F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660D72-65F1-7F4B-BF97-530B2C17F93B}"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pic>
        <p:nvPicPr>
          <p:cNvPr id="12294" name="Picture 6">
            <a:extLst>
              <a:ext uri="{FF2B5EF4-FFF2-40B4-BE49-F238E27FC236}">
                <a16:creationId xmlns:a16="http://schemas.microsoft.com/office/drawing/2014/main" id="{F056205D-5241-E74E-8C49-A75FFAA1715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7600" y="609600"/>
            <a:ext cx="1676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6D91DA-83E4-CE4D-99A5-D87036A2262C}"/>
              </a:ext>
            </a:extLst>
          </p:cNvPr>
          <p:cNvSpPr>
            <a:spLocks noGrp="1"/>
          </p:cNvSpPr>
          <p:nvPr>
            <p:ph type="title"/>
          </p:nvPr>
        </p:nvSpPr>
        <p:spPr>
          <a:xfrm>
            <a:off x="457200" y="152400"/>
            <a:ext cx="8229600" cy="868363"/>
          </a:xfrm>
        </p:spPr>
        <p:txBody>
          <a:bodyPr rtlCol="0">
            <a:normAutofit/>
          </a:bodyPr>
          <a:lstStyle/>
          <a:p>
            <a:pPr eaLnBrk="1" fontAlgn="auto" hangingPunct="1">
              <a:spcAft>
                <a:spcPts val="0"/>
              </a:spcAft>
              <a:defRPr/>
            </a:pPr>
            <a:r>
              <a:rPr lang="en-US" dirty="0"/>
              <a:t>The Woodlands Period</a:t>
            </a:r>
          </a:p>
        </p:txBody>
      </p:sp>
      <p:sp>
        <p:nvSpPr>
          <p:cNvPr id="31746" name="Content Placeholder 5">
            <a:extLst>
              <a:ext uri="{FF2B5EF4-FFF2-40B4-BE49-F238E27FC236}">
                <a16:creationId xmlns:a16="http://schemas.microsoft.com/office/drawing/2014/main" id="{734BCEA5-0102-6A4F-9B87-84A4590D8AFC}"/>
              </a:ext>
            </a:extLst>
          </p:cNvPr>
          <p:cNvSpPr>
            <a:spLocks noGrp="1"/>
          </p:cNvSpPr>
          <p:nvPr>
            <p:ph idx="1"/>
          </p:nvPr>
        </p:nvSpPr>
        <p:spPr>
          <a:xfrm>
            <a:off x="457200" y="2971800"/>
            <a:ext cx="8686800" cy="2895600"/>
          </a:xfrm>
        </p:spPr>
        <p:txBody>
          <a:bodyPr/>
          <a:lstStyle/>
          <a:p>
            <a:pPr eaLnBrk="1" hangingPunct="1"/>
            <a:r>
              <a:rPr lang="en-US" altLang="en-US" b="1" i="1"/>
              <a:t>Anthropologists</a:t>
            </a:r>
            <a:r>
              <a:rPr lang="en-US" altLang="en-US"/>
              <a:t> call the period from c.1000 BC to AD 900 the Woodlands Period. </a:t>
            </a:r>
          </a:p>
          <a:p>
            <a:pPr eaLnBrk="1" hangingPunct="1"/>
            <a:r>
              <a:rPr lang="en-US" altLang="en-US"/>
              <a:t>Advances in the era include: the bow and arrow, </a:t>
            </a:r>
            <a:r>
              <a:rPr lang="en-US" altLang="en-US" b="1" i="1"/>
              <a:t>agriculture</a:t>
            </a:r>
            <a:r>
              <a:rPr lang="en-US" altLang="en-US"/>
              <a:t>, sturdier houses, the storage of food, and time for artistic expression.</a:t>
            </a:r>
          </a:p>
        </p:txBody>
      </p:sp>
      <p:sp>
        <p:nvSpPr>
          <p:cNvPr id="31747" name="Slide Number Placeholder 6">
            <a:extLst>
              <a:ext uri="{FF2B5EF4-FFF2-40B4-BE49-F238E27FC236}">
                <a16:creationId xmlns:a16="http://schemas.microsoft.com/office/drawing/2014/main" id="{AE368CCB-E4D4-9249-B09A-B7157299C7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27D27E-A58F-B942-8DE2-76ABACEF51AE}"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pic>
        <p:nvPicPr>
          <p:cNvPr id="14342" name="Picture 6">
            <a:extLst>
              <a:ext uri="{FF2B5EF4-FFF2-40B4-BE49-F238E27FC236}">
                <a16:creationId xmlns:a16="http://schemas.microsoft.com/office/drawing/2014/main" id="{7C19A71D-D622-8245-B308-21FF9F8BF2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990600"/>
            <a:ext cx="27813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fade">
                                      <p:cBhvr>
                                        <p:cTn id="7" dur="2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4393</TotalTime>
  <Words>1960</Words>
  <Application>Microsoft Macintosh PowerPoint</Application>
  <PresentationFormat>On-screen Show (4:3)</PresentationFormat>
  <Paragraphs>215</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Office Theme</vt:lpstr>
      <vt:lpstr>PowerPoint Presentation</vt:lpstr>
      <vt:lpstr>PowerPoint Presentation</vt:lpstr>
      <vt:lpstr>Section 1: The Earliest Discoverers of America</vt:lpstr>
      <vt:lpstr>Section 1: The Earliest Discoverers of America</vt:lpstr>
      <vt:lpstr>Introduction – Section 1</vt:lpstr>
      <vt:lpstr>PowerPoint Presentation</vt:lpstr>
      <vt:lpstr>The Paleo Indian Period</vt:lpstr>
      <vt:lpstr>The Archaic Period</vt:lpstr>
      <vt:lpstr>The Woodlands Period</vt:lpstr>
      <vt:lpstr>The Mississippian Period</vt:lpstr>
      <vt:lpstr>Section 2: Indian Life and Cultures</vt:lpstr>
      <vt:lpstr>Section 2: Indian Life and Cultures</vt:lpstr>
      <vt:lpstr>Introduction – Section 2</vt:lpstr>
      <vt:lpstr>The Economy</vt:lpstr>
      <vt:lpstr>Food</vt:lpstr>
      <vt:lpstr>Shelter</vt:lpstr>
      <vt:lpstr>Clothing</vt:lpstr>
      <vt:lpstr>Transportation</vt:lpstr>
      <vt:lpstr>Religion</vt:lpstr>
      <vt:lpstr>Games and Recreation</vt:lpstr>
      <vt:lpstr>PowerPoint Presentation</vt:lpstr>
      <vt:lpstr>Social Organization</vt:lpstr>
      <vt:lpstr>War</vt:lpstr>
      <vt:lpstr>The Role of Women</vt:lpstr>
      <vt:lpstr>Childhood</vt:lpstr>
      <vt:lpstr>Section 3: The Beginning of a New Era</vt:lpstr>
      <vt:lpstr>Section 3: The Beginning of a New Era</vt:lpstr>
      <vt:lpstr>Introduction – Section 3</vt:lpstr>
      <vt:lpstr>The New Era in America</vt:lpstr>
      <vt:lpstr>The Devastation of Unfamiliar Diseases</vt:lpstr>
      <vt:lpstr>Trade</vt:lpstr>
      <vt:lpstr>Indian Slavery</vt:lpstr>
      <vt:lpstr>Wars after the Europeans Came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Our History, Our Home</dc:title>
  <dc:subject>©2022 Clairmont Press</dc:subject>
  <dc:creator>Emmett R. Mullins, Ed.D.</dc:creator>
  <cp:keywords/>
  <dc:description>Study presentation to accompany student textbook.</dc:description>
  <cp:lastModifiedBy>Emmett Mullins</cp:lastModifiedBy>
  <cp:revision>477</cp:revision>
  <dcterms:created xsi:type="dcterms:W3CDTF">2010-06-02T19:20:05Z</dcterms:created>
  <dcterms:modified xsi:type="dcterms:W3CDTF">2021-04-13T23:20:17Z</dcterms:modified>
  <cp:category/>
</cp:coreProperties>
</file>