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93" r:id="rId4"/>
    <p:sldId id="258" r:id="rId5"/>
    <p:sldId id="268" r:id="rId6"/>
    <p:sldId id="308" r:id="rId7"/>
    <p:sldId id="311" r:id="rId8"/>
    <p:sldId id="312" r:id="rId9"/>
    <p:sldId id="313" r:id="rId10"/>
    <p:sldId id="314" r:id="rId11"/>
    <p:sldId id="315" r:id="rId12"/>
    <p:sldId id="270" r:id="rId13"/>
    <p:sldId id="276" r:id="rId14"/>
    <p:sldId id="275" r:id="rId15"/>
    <p:sldId id="309" r:id="rId16"/>
    <p:sldId id="317" r:id="rId17"/>
    <p:sldId id="316" r:id="rId18"/>
    <p:sldId id="306" r:id="rId19"/>
    <p:sldId id="307" r:id="rId20"/>
    <p:sldId id="310"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5" r:id="rId38"/>
    <p:sldId id="26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89115" autoAdjust="0"/>
  </p:normalViewPr>
  <p:slideViewPr>
    <p:cSldViewPr>
      <p:cViewPr varScale="1">
        <p:scale>
          <a:sx n="110" d="100"/>
          <a:sy n="110" d="100"/>
        </p:scale>
        <p:origin x="14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66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BF7EEF1-C1A9-412F-BD0D-F03DC7D88133}" type="datetimeFigureOut">
              <a:rPr lang="en-US"/>
              <a:pPr>
                <a:defRPr/>
              </a:pPr>
              <a:t>4/8/21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5FF2825-2F89-4795-8AAB-A8383C7345B4}" type="slidenum">
              <a:rPr lang="en-US"/>
              <a:pPr>
                <a:defRPr/>
              </a:pPr>
              <a:t>‹#›</a:t>
            </a:fld>
            <a:endParaRPr lang="en-US"/>
          </a:p>
        </p:txBody>
      </p:sp>
    </p:spTree>
    <p:extLst>
      <p:ext uri="{BB962C8B-B14F-4D97-AF65-F5344CB8AC3E}">
        <p14:creationId xmlns:p14="http://schemas.microsoft.com/office/powerpoint/2010/main" val="566191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5A8C72-5FCD-4F21-832B-3FADB7AEAE3A}" type="datetimeFigureOut">
              <a:rPr lang="en-US"/>
              <a:pPr>
                <a:defRPr/>
              </a:pPr>
              <a:t>4/8/21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23EA26-8073-43CD-81A8-48253E3FDCBE}" type="slidenum">
              <a:rPr lang="en-US"/>
              <a:pPr>
                <a:defRPr/>
              </a:pPr>
              <a:t>‹#›</a:t>
            </a:fld>
            <a:endParaRPr lang="en-US"/>
          </a:p>
        </p:txBody>
      </p:sp>
    </p:spTree>
    <p:extLst>
      <p:ext uri="{BB962C8B-B14F-4D97-AF65-F5344CB8AC3E}">
        <p14:creationId xmlns:p14="http://schemas.microsoft.com/office/powerpoint/2010/main" val="401782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E4B2E3-5152-4E0A-82E9-518291B67F5E}"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C5377-133E-42E6-A60C-AA2CBD5C9AF7}"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16EF73-B1FD-4DFB-A2B1-1B247937205E}"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81218-5537-4FA8-89F9-B5D2AA20899D}"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DF059A-75AA-4CB1-9215-6FC062ED22AE}"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F36AA-BECF-44D2-AC2B-F5A94EF8BEAD}"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565AE21D-8D48-494C-A23D-A0F6BC0D4975}"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093D51-EACF-407E-A67B-41584C95A42E}" type="slidenum">
              <a:rPr lang="en-US"/>
              <a:pPr>
                <a:defRPr/>
              </a:pPr>
              <a:t>‹#›</a:t>
            </a:fld>
            <a:endParaRPr lang="en-US"/>
          </a:p>
        </p:txBody>
      </p:sp>
      <p:pic>
        <p:nvPicPr>
          <p:cNvPr id="8" name="Picture 7" descr="A picture containing text&#10;&#10;Description automatically generated">
            <a:extLst>
              <a:ext uri="{FF2B5EF4-FFF2-40B4-BE49-F238E27FC236}">
                <a16:creationId xmlns:a16="http://schemas.microsoft.com/office/drawing/2014/main" id="{545E2C26-A8A6-5F41-8DDD-948EF737F6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6A5B6-CDC7-4D1D-843B-063B4015853A}"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C9FF0-5E40-4E6D-8A21-8ACDF1A77D48}"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p:cNvSpPr>
            <a:spLocks noGrp="1"/>
          </p:cNvSpPr>
          <p:nvPr>
            <p:ph type="dt" sz="half" idx="10"/>
          </p:nvPr>
        </p:nvSpPr>
        <p:spPr/>
        <p:txBody>
          <a:bodyPr/>
          <a:lstStyle>
            <a:lvl1pPr>
              <a:defRPr/>
            </a:lvl1pPr>
          </a:lstStyle>
          <a:p>
            <a:pPr>
              <a:defRPr/>
            </a:pPr>
            <a:fld id="{AE360B3E-F78D-4B43-B50D-6E0AF1C849BB}" type="datetime1">
              <a:rPr lang="en-US"/>
              <a:pPr>
                <a:defRPr/>
              </a:pPr>
              <a:t>4/8/21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0288E14-0C0B-4870-A157-9D0A834C150C}" type="slidenum">
              <a:rPr lang="en-US"/>
              <a:pPr>
                <a:defRPr/>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EE0E47F6-14B6-8449-A742-F9BDAB1A84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880114-8435-4A28-8D48-087D5A3493D8}" type="datetime1">
              <a:rPr lang="en-US"/>
              <a:pPr>
                <a:defRPr/>
              </a:pPr>
              <a:t>4/8/21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E17F9D-27B9-4526-A38A-178F827B1A8E}"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FC8864-C1DF-4AB7-9061-E22AEE974BEE}" type="datetime1">
              <a:rPr lang="en-US"/>
              <a:pPr>
                <a:defRPr/>
              </a:pPr>
              <a:t>4/8/21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68D78E-E6E9-434B-A571-21C241AD7FF4}"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06EB52-082A-430E-9EB7-758F7A0148D9}" type="datetime1">
              <a:rPr lang="en-US"/>
              <a:pPr>
                <a:defRPr/>
              </a:pPr>
              <a:t>4/8/21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DE7A4D-E1BA-4597-9FCE-AF28F0666C8B}"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BF53C9-AAAB-483F-B621-65DE67B7EC1B}"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3713-433D-494A-A799-D9BF3AAA548B}"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908BA4-8A1C-47DB-B713-80892696B117}"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1C75A-ACEF-48C3-B30B-C7A9375A91DC}"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E8478B-264F-40D4-9981-548F55EF158F}" type="datetime1">
              <a:rPr lang="en-US"/>
              <a:pPr>
                <a:defRPr/>
              </a:pPr>
              <a:t>4/8/21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Calibri" pitchFamily="34" charset="0"/>
              </a:defRPr>
            </a:lvl1pPr>
          </a:lstStyle>
          <a:p>
            <a:pPr>
              <a:defRPr/>
            </a:pPr>
            <a:fld id="{543DCE37-3AB0-45B8-981F-DC2A5DAE61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12" r:id="rId2"/>
    <p:sldLayoutId id="2147483804" r:id="rId3"/>
    <p:sldLayoutId id="2147483813"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000" dirty="0">
                <a:solidFill>
                  <a:srgbClr val="D9D9D9"/>
                </a:solidFill>
                <a:effectLst>
                  <a:outerShdw blurRad="38100" dist="38100" dir="2700000" algn="tl">
                    <a:srgbClr val="C0C0C0"/>
                  </a:outerShdw>
                </a:effectLst>
              </a:rPr>
              <a:t>© 2022 Clairmont Press</a:t>
            </a:r>
          </a:p>
        </p:txBody>
      </p:sp>
      <p:pic>
        <p:nvPicPr>
          <p:cNvPr id="8" name="Picture 7" descr="Logo&#10;&#10;Description automatically generated">
            <a:extLst>
              <a:ext uri="{FF2B5EF4-FFF2-40B4-BE49-F238E27FC236}">
                <a16:creationId xmlns:a16="http://schemas.microsoft.com/office/drawing/2014/main" id="{852385F9-AD38-1C4E-809D-2A688254FE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1429DD12-2DAD-C248-8AA6-077704FD8AA1}"/>
              </a:ext>
            </a:extLst>
          </p:cNvPr>
          <p:cNvSpPr txBox="1"/>
          <p:nvPr/>
        </p:nvSpPr>
        <p:spPr>
          <a:xfrm>
            <a:off x="800100" y="5135940"/>
            <a:ext cx="7543800" cy="1569660"/>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4: Founding Colonies in            North America</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5"/>
          <p:cNvSpPr>
            <a:spLocks noGrp="1"/>
          </p:cNvSpPr>
          <p:nvPr>
            <p:ph sz="half" idx="1"/>
          </p:nvPr>
        </p:nvSpPr>
        <p:spPr>
          <a:xfrm>
            <a:off x="762000" y="1219200"/>
            <a:ext cx="7239000" cy="5105400"/>
          </a:xfrm>
        </p:spPr>
        <p:txBody>
          <a:bodyPr/>
          <a:lstStyle/>
          <a:p>
            <a:pPr eaLnBrk="1" hangingPunct="1"/>
            <a:r>
              <a:rPr lang="en-US" dirty="0"/>
              <a:t>A final set of changes for Europeans to explore and settle America was prompted by the rise of capitalism.</a:t>
            </a:r>
          </a:p>
          <a:p>
            <a:pPr eaLnBrk="1" hangingPunct="1"/>
            <a:r>
              <a:rPr lang="en-US" dirty="0"/>
              <a:t>Exploration and expansion of horizons was enhanced by new knowledge such as astronomy, navigation, shipbuilding, weapons, the printing press, etc.</a:t>
            </a:r>
          </a:p>
          <a:p>
            <a:pPr eaLnBrk="1" hangingPunct="1"/>
            <a:r>
              <a:rPr lang="en-US" dirty="0"/>
              <a:t>Capitalism was promoted by the new national monarchs, who granted land and exclusive trade rights to individual capitalists.</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190D159C-F28F-48F4-A65B-5540ADBEB5DF}" type="slidenum">
              <a:rPr lang="en-US"/>
              <a:pPr>
                <a:defRPr/>
              </a:pPr>
              <a:t>10</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Economic Changes</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sz="half" idx="1"/>
          </p:nvPr>
        </p:nvSpPr>
        <p:spPr/>
        <p:txBody>
          <a:bodyPr/>
          <a:lstStyle/>
          <a:p>
            <a:pPr eaLnBrk="1" hangingPunct="1"/>
            <a:r>
              <a:rPr lang="en-US" sz="2400" dirty="0"/>
              <a:t>Europe was transitioned from the Middle Ages into the modern era by pivotal changes in technology, intellect, religion, politics, and economics.</a:t>
            </a:r>
          </a:p>
          <a:p>
            <a:pPr eaLnBrk="1" hangingPunct="1"/>
            <a:r>
              <a:rPr lang="en-US" sz="2400" dirty="0"/>
              <a:t>With all of these changes, Europe was empowered to be more successful in one of the great migrations and conquests in human history.</a:t>
            </a:r>
          </a:p>
        </p:txBody>
      </p:sp>
      <p:pic>
        <p:nvPicPr>
          <p:cNvPr id="8" name="Content Placeholder 7" descr="Galileotelescope.jpg"/>
          <p:cNvPicPr>
            <a:picLocks noGrp="1" noChangeAspect="1"/>
          </p:cNvPicPr>
          <p:nvPr>
            <p:ph sz="half" idx="2"/>
          </p:nvPr>
        </p:nvPicPr>
        <p:blipFill>
          <a:blip r:embed="rId3" cstate="print"/>
          <a:stretch>
            <a:fillRect/>
          </a:stretch>
        </p:blipFill>
        <p:spPr>
          <a:xfrm>
            <a:off x="4648200" y="2360669"/>
            <a:ext cx="4038600" cy="3005025"/>
          </a:xfrm>
        </p:spPr>
      </p:pic>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Europe Ready for </a:t>
            </a:r>
            <a:br>
              <a:rPr lang="en-US" dirty="0"/>
            </a:br>
            <a:r>
              <a:rPr lang="en-US" dirty="0"/>
              <a:t>Expansion to America</a:t>
            </a:r>
          </a:p>
        </p:txBody>
      </p:sp>
      <p:sp>
        <p:nvSpPr>
          <p:cNvPr id="7" name="Slide Number Placeholder 6"/>
          <p:cNvSpPr>
            <a:spLocks noGrp="1"/>
          </p:cNvSpPr>
          <p:nvPr>
            <p:ph type="sldNum" sz="quarter" idx="12"/>
          </p:nvPr>
        </p:nvSpPr>
        <p:spPr/>
        <p:txBody>
          <a:bodyPr/>
          <a:lstStyle/>
          <a:p>
            <a:pPr>
              <a:defRPr/>
            </a:pPr>
            <a:fld id="{BBB0256B-5ED6-4B6C-9FBC-C9D5175A038C}" type="slidenum">
              <a:rPr lang="en-US"/>
              <a:pPr>
                <a:defRPr/>
              </a:pPr>
              <a:t>11</a:t>
            </a:fld>
            <a:endParaRPr lang="en-US"/>
          </a:p>
        </p:txBody>
      </p:sp>
      <p:sp>
        <p:nvSpPr>
          <p:cNvPr id="10" name="TextBox 9"/>
          <p:cNvSpPr txBox="1">
            <a:spLocks noChangeArrowheads="1"/>
          </p:cNvSpPr>
          <p:nvPr/>
        </p:nvSpPr>
        <p:spPr bwMode="auto">
          <a:xfrm>
            <a:off x="5334000" y="5410200"/>
            <a:ext cx="2743200" cy="276999"/>
          </a:xfrm>
          <a:prstGeom prst="rect">
            <a:avLst/>
          </a:prstGeom>
          <a:noFill/>
          <a:ln w="9525">
            <a:noFill/>
            <a:miter lim="800000"/>
            <a:headEnd/>
            <a:tailEnd/>
          </a:ln>
        </p:spPr>
        <p:txBody>
          <a:bodyPr wrap="square">
            <a:spAutoFit/>
          </a:bodyPr>
          <a:lstStyle/>
          <a:p>
            <a:r>
              <a:rPr lang="en-US" sz="1200" dirty="0">
                <a:latin typeface="Calibri" pitchFamily="34" charset="0"/>
              </a:rPr>
              <a:t>Galileo </a:t>
            </a:r>
            <a:r>
              <a:rPr lang="en-US" sz="1200" dirty="0" err="1">
                <a:latin typeface="Calibri" pitchFamily="34" charset="0"/>
              </a:rPr>
              <a:t>Galilei</a:t>
            </a:r>
            <a:r>
              <a:rPr lang="en-US" sz="1200" dirty="0">
                <a:latin typeface="Calibri" pitchFamily="34" charset="0"/>
              </a:rPr>
              <a:t> introduces the telescope.</a:t>
            </a:r>
          </a:p>
        </p:txBody>
      </p:sp>
      <p:sp>
        <p:nvSpPr>
          <p:cNvPr id="9" name="TextBox 8">
            <a:extLst>
              <a:ext uri="{FF2B5EF4-FFF2-40B4-BE49-F238E27FC236}">
                <a16:creationId xmlns:a16="http://schemas.microsoft.com/office/drawing/2014/main" id="{9B5087EC-2680-3C41-A623-90DE9DD05666}"/>
              </a:ext>
            </a:extLst>
          </p:cNvPr>
          <p:cNvSpPr txBox="1"/>
          <p:nvPr/>
        </p:nvSpPr>
        <p:spPr>
          <a:xfrm>
            <a:off x="3388509" y="6356350"/>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4" action="ppaction://hlinksldjump"/>
              </a:rPr>
              <a:t>Return to Main Menu</a:t>
            </a:r>
            <a:endParaRPr lang="en-US"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2: Early Explorations and Attempted Settlements</a:t>
            </a:r>
          </a:p>
        </p:txBody>
      </p:sp>
      <p:sp>
        <p:nvSpPr>
          <p:cNvPr id="15363" name="Content Placeholder 2"/>
          <p:cNvSpPr>
            <a:spLocks noGrp="1"/>
          </p:cNvSpPr>
          <p:nvPr>
            <p:ph idx="1"/>
          </p:nvPr>
        </p:nvSpPr>
        <p:spPr>
          <a:xfrm>
            <a:off x="457200" y="2286000"/>
            <a:ext cx="8229600" cy="2667000"/>
          </a:xfrm>
        </p:spPr>
        <p:txBody>
          <a:bodyPr/>
          <a:lstStyle/>
          <a:p>
            <a:pPr eaLnBrk="1" hangingPunct="1"/>
            <a:r>
              <a:rPr lang="en-US"/>
              <a:t>Essential Question: How did early explorations by Spain and France affect the Americas?</a:t>
            </a:r>
          </a:p>
          <a:p>
            <a:pPr eaLnBrk="1" hangingPunct="1"/>
            <a:endParaRPr lang="en-US"/>
          </a:p>
          <a:p>
            <a:pPr lvl="1" eaLnBrk="1" hangingPunct="1">
              <a:buFont typeface="Wingdings" pitchFamily="2" charset="2"/>
              <a:buChar char="Ø"/>
            </a:pPr>
            <a:endParaRPr lang="en-US"/>
          </a:p>
        </p:txBody>
      </p:sp>
      <p:sp>
        <p:nvSpPr>
          <p:cNvPr id="5" name="Slide Number Placeholder 4"/>
          <p:cNvSpPr>
            <a:spLocks noGrp="1"/>
          </p:cNvSpPr>
          <p:nvPr>
            <p:ph type="sldNum" sz="quarter" idx="12"/>
          </p:nvPr>
        </p:nvSpPr>
        <p:spPr/>
        <p:txBody>
          <a:bodyPr/>
          <a:lstStyle/>
          <a:p>
            <a:pPr>
              <a:defRPr/>
            </a:pPr>
            <a:fld id="{6B1772D3-6556-46EB-BFAB-AFB50DCF46DA}" type="slidenum">
              <a:rPr lang="en-US"/>
              <a:pPr>
                <a:defRPr/>
              </a:pPr>
              <a:t>12</a:t>
            </a:fld>
            <a:endParaRPr lang="en-US"/>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2: Early Explorations and Attempted Settlements</a:t>
            </a:r>
          </a:p>
        </p:txBody>
      </p:sp>
      <p:sp>
        <p:nvSpPr>
          <p:cNvPr id="16387" name="Content Placeholder 2"/>
          <p:cNvSpPr>
            <a:spLocks noGrp="1"/>
          </p:cNvSpPr>
          <p:nvPr>
            <p:ph idx="1"/>
          </p:nvPr>
        </p:nvSpPr>
        <p:spPr>
          <a:xfrm>
            <a:off x="685800" y="2057400"/>
            <a:ext cx="8229600" cy="3124200"/>
          </a:xfrm>
        </p:spPr>
        <p:txBody>
          <a:bodyPr/>
          <a:lstStyle/>
          <a:p>
            <a:pPr eaLnBrk="1" hangingPunct="1"/>
            <a:r>
              <a:rPr lang="en-US"/>
              <a:t>What terms do I need to know? </a:t>
            </a:r>
          </a:p>
          <a:p>
            <a:pPr lvl="1" eaLnBrk="1" hangingPunct="1">
              <a:buFont typeface="Arial" charset="0"/>
              <a:buChar char="•"/>
            </a:pPr>
            <a:r>
              <a:rPr lang="en-US" sz="3200"/>
              <a:t>caulk</a:t>
            </a:r>
          </a:p>
          <a:p>
            <a:pPr lvl="1" eaLnBrk="1" hangingPunct="1">
              <a:buFont typeface="Arial" charset="0"/>
              <a:buChar char="•"/>
            </a:pPr>
            <a:r>
              <a:rPr lang="en-US" sz="3200"/>
              <a:t>garrison</a:t>
            </a:r>
          </a:p>
          <a:p>
            <a:pPr lvl="1" eaLnBrk="1" hangingPunct="1">
              <a:buFont typeface="Arial" charset="0"/>
              <a:buChar char="•"/>
            </a:pPr>
            <a:r>
              <a:rPr lang="en-US" sz="3200"/>
              <a:t>prefabricated</a:t>
            </a:r>
          </a:p>
          <a:p>
            <a:pPr lvl="1" eaLnBrk="1" hangingPunct="1">
              <a:buFont typeface="Arial" charset="0"/>
              <a:buNone/>
            </a:pPr>
            <a:endParaRPr lang="en-US"/>
          </a:p>
          <a:p>
            <a:pPr lvl="1" eaLnBrk="1" hangingPunct="1">
              <a:buFont typeface="Arial" charset="0"/>
              <a:buChar char="•"/>
            </a:pPr>
            <a:endParaRPr lang="en-US"/>
          </a:p>
          <a:p>
            <a:pPr lvl="1" eaLnBrk="1" hangingPunct="1">
              <a:buFont typeface="Arial" charset="0"/>
              <a:buChar char="•"/>
            </a:pPr>
            <a:endParaRPr lang="en-US"/>
          </a:p>
        </p:txBody>
      </p:sp>
      <p:sp>
        <p:nvSpPr>
          <p:cNvPr id="5" name="Slide Number Placeholder 4"/>
          <p:cNvSpPr>
            <a:spLocks noGrp="1"/>
          </p:cNvSpPr>
          <p:nvPr>
            <p:ph type="sldNum" sz="quarter" idx="12"/>
          </p:nvPr>
        </p:nvSpPr>
        <p:spPr/>
        <p:txBody>
          <a:bodyPr/>
          <a:lstStyle/>
          <a:p>
            <a:pPr>
              <a:defRPr/>
            </a:pPr>
            <a:fld id="{86DC0C21-7A38-4A6D-819A-5966253EFF7A}" type="slidenum">
              <a:rPr lang="en-US"/>
              <a:pPr>
                <a:defRPr/>
              </a:pPr>
              <a:t>13</a:t>
            </a:fld>
            <a:endParaRPr 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Spanish Conquests</a:t>
            </a:r>
          </a:p>
        </p:txBody>
      </p:sp>
      <p:sp>
        <p:nvSpPr>
          <p:cNvPr id="17410" name="Content Placeholder 5"/>
          <p:cNvSpPr>
            <a:spLocks noGrp="1"/>
          </p:cNvSpPr>
          <p:nvPr>
            <p:ph idx="1"/>
          </p:nvPr>
        </p:nvSpPr>
        <p:spPr>
          <a:xfrm>
            <a:off x="609600" y="1219200"/>
            <a:ext cx="8229600" cy="4525963"/>
          </a:xfrm>
        </p:spPr>
        <p:txBody>
          <a:bodyPr/>
          <a:lstStyle/>
          <a:p>
            <a:pPr eaLnBrk="1" hangingPunct="1"/>
            <a:r>
              <a:rPr lang="en-US" sz="2800" dirty="0"/>
              <a:t>Spain, with high profits from ventures, was the 1</a:t>
            </a:r>
            <a:r>
              <a:rPr lang="en-US" sz="2800" baseline="30000" dirty="0"/>
              <a:t>st</a:t>
            </a:r>
            <a:r>
              <a:rPr lang="en-US" sz="2800" dirty="0"/>
              <a:t> nation to explore and conquer large sections of the American continents.</a:t>
            </a:r>
          </a:p>
          <a:p>
            <a:pPr eaLnBrk="1" hangingPunct="1"/>
            <a:r>
              <a:rPr lang="en-US" sz="2800" dirty="0"/>
              <a:t>Spanish settlers used captured slaves to establish sugar plantations in the Caribbean Islands. In Mexico and Peru Spaniards stole gold and silver from Indian civilizations.</a:t>
            </a:r>
          </a:p>
          <a:p>
            <a:pPr eaLnBrk="1" hangingPunct="1"/>
            <a:r>
              <a:rPr lang="en-US" sz="2800" dirty="0"/>
              <a:t>Pirating of Spanish ships was promoted by the English, French, and other nations.</a:t>
            </a:r>
          </a:p>
          <a:p>
            <a:pPr eaLnBrk="1" hangingPunct="1"/>
            <a:r>
              <a:rPr lang="en-US" sz="2800" dirty="0"/>
              <a:t>By 1650, American gold and silver provided a boost to the European economy.</a:t>
            </a:r>
          </a:p>
          <a:p>
            <a:pPr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5B31A05F-157C-4B84-BC51-6DE1180AE461}" type="slidenum">
              <a:rPr lang="en-US"/>
              <a:pPr>
                <a:defRPr/>
              </a:pPr>
              <a:t>14</a:t>
            </a:fld>
            <a:endParaRPr lang="en-US"/>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Spanish in Florida and Carolina</a:t>
            </a:r>
          </a:p>
        </p:txBody>
      </p:sp>
      <p:sp>
        <p:nvSpPr>
          <p:cNvPr id="18434" name="Content Placeholder 5"/>
          <p:cNvSpPr>
            <a:spLocks noGrp="1"/>
          </p:cNvSpPr>
          <p:nvPr>
            <p:ph idx="1"/>
          </p:nvPr>
        </p:nvSpPr>
        <p:spPr>
          <a:xfrm>
            <a:off x="457200" y="1219200"/>
            <a:ext cx="8229600" cy="4525963"/>
          </a:xfrm>
        </p:spPr>
        <p:txBody>
          <a:bodyPr/>
          <a:lstStyle/>
          <a:p>
            <a:pPr eaLnBrk="1" hangingPunct="1"/>
            <a:r>
              <a:rPr lang="en-US" sz="2800" dirty="0"/>
              <a:t>Spaniards, in pursuing more wealth, gave claim to large sections of the continent. </a:t>
            </a:r>
          </a:p>
          <a:p>
            <a:pPr eaLnBrk="1" hangingPunct="1"/>
            <a:r>
              <a:rPr lang="en-US" sz="2800" dirty="0" err="1"/>
              <a:t>Ayllón</a:t>
            </a:r>
            <a:r>
              <a:rPr lang="en-US" sz="2800" dirty="0"/>
              <a:t> sent 2 expeditions to Florida and as far north as South Carolina with little success.</a:t>
            </a:r>
          </a:p>
          <a:p>
            <a:pPr eaLnBrk="1" hangingPunct="1"/>
            <a:r>
              <a:rPr lang="en-US" sz="2800" dirty="0"/>
              <a:t>(1539 – 1542) - De Soto attempted to strengthen Spain’s claim to La Florida. De Soto and his army were the 1</a:t>
            </a:r>
            <a:r>
              <a:rPr lang="en-US" sz="2800" baseline="30000" dirty="0"/>
              <a:t>st</a:t>
            </a:r>
            <a:r>
              <a:rPr lang="en-US" sz="2800" dirty="0"/>
              <a:t> Europeans to explore interiors of what was to become the United States.</a:t>
            </a:r>
          </a:p>
          <a:p>
            <a:pPr eaLnBrk="1" hangingPunct="1"/>
            <a:r>
              <a:rPr lang="en-US" sz="2800" dirty="0"/>
              <a:t>The armies in their searches spread disease and destruction among the Indian nations.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A69D18D3-F82D-456E-B83B-D49C71B24512}" type="slidenum">
              <a:rPr lang="en-US"/>
              <a:pPr>
                <a:defRPr/>
              </a:pPr>
              <a:t>15</a:t>
            </a:fld>
            <a:endParaRPr lang="en-US"/>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Spanish and French Competition                in Florida and Carolina</a:t>
            </a:r>
          </a:p>
        </p:txBody>
      </p:sp>
      <p:sp>
        <p:nvSpPr>
          <p:cNvPr id="19458" name="Content Placeholder 5"/>
          <p:cNvSpPr>
            <a:spLocks noGrp="1"/>
          </p:cNvSpPr>
          <p:nvPr>
            <p:ph idx="1"/>
          </p:nvPr>
        </p:nvSpPr>
        <p:spPr/>
        <p:txBody>
          <a:bodyPr/>
          <a:lstStyle/>
          <a:p>
            <a:pPr eaLnBrk="1" hangingPunct="1"/>
            <a:r>
              <a:rPr lang="en-US" sz="2400" dirty="0"/>
              <a:t>In 1562, Jean </a:t>
            </a:r>
            <a:r>
              <a:rPr lang="en-US" sz="2400" dirty="0" err="1"/>
              <a:t>Ribault</a:t>
            </a:r>
            <a:r>
              <a:rPr lang="en-US" sz="2400" dirty="0"/>
              <a:t> built a small fort on Parris Island. Some settlers stayed, and some sailed to France for more colonists and supplies.</a:t>
            </a:r>
          </a:p>
          <a:p>
            <a:pPr eaLnBrk="1" hangingPunct="1"/>
            <a:r>
              <a:rPr lang="en-US" sz="2400" dirty="0"/>
              <a:t>Scarcity in food at the fort and a decision to sail for France led to building a boat made of wood caulked with Spanish moss and pine rosin. Juan </a:t>
            </a:r>
            <a:r>
              <a:rPr lang="en-US" sz="2400" dirty="0" err="1"/>
              <a:t>Pardo</a:t>
            </a:r>
            <a:r>
              <a:rPr lang="en-US" sz="2400" dirty="0"/>
              <a:t> set up settlements and left small garrisons in his forts.</a:t>
            </a:r>
          </a:p>
          <a:p>
            <a:pPr eaLnBrk="1" hangingPunct="1"/>
            <a:r>
              <a:rPr lang="en-US" sz="2400" dirty="0"/>
              <a:t> After Spanish-Indian conflicts on settlement, the Spaniards finally erected a fort using prefabricated sections.</a:t>
            </a:r>
          </a:p>
          <a:p>
            <a:pPr eaLnBrk="1" hangingPunct="1"/>
            <a:r>
              <a:rPr lang="en-US" sz="2400" dirty="0"/>
              <a:t>For nearly 80 years, Indians in South Carolina had no intrusion by Europeans.</a:t>
            </a:r>
          </a:p>
          <a:p>
            <a:pPr eaLnBrk="1" hangingPunct="1"/>
            <a:endParaRPr lang="en-US" sz="2400" dirty="0"/>
          </a:p>
          <a:p>
            <a:pPr eaLnBrk="1" hangingPunct="1"/>
            <a:endParaRPr lang="en-US" sz="2400" dirty="0"/>
          </a:p>
          <a:p>
            <a:pPr eaLnBrk="1" hangingPunct="1"/>
            <a:endParaRPr lang="en-US" sz="2400"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CEDC9EC6-A89A-4275-8EC7-036022C990AE}" type="slidenum">
              <a:rPr lang="en-US" smtClean="0"/>
              <a:pPr>
                <a:defRPr/>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52A3247-C037-4901-B22D-B4BBEF3F5158}" type="slidenum">
              <a:rPr lang="en-US"/>
              <a:pPr>
                <a:defRPr/>
              </a:pPr>
              <a:t>17</a:t>
            </a:fld>
            <a:endParaRPr lang="en-US"/>
          </a:p>
        </p:txBody>
      </p:sp>
      <p:pic>
        <p:nvPicPr>
          <p:cNvPr id="41986" name="Picture 2"/>
          <p:cNvPicPr>
            <a:picLocks noChangeAspect="1" noChangeArrowheads="1"/>
          </p:cNvPicPr>
          <p:nvPr/>
        </p:nvPicPr>
        <p:blipFill>
          <a:blip r:embed="rId3" cstate="print"/>
          <a:srcRect/>
          <a:stretch>
            <a:fillRect/>
          </a:stretch>
        </p:blipFill>
        <p:spPr bwMode="auto">
          <a:xfrm>
            <a:off x="1300477" y="304800"/>
            <a:ext cx="6543045" cy="5786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05CA0E1C-9193-A14D-A6B5-A1845BF1D27D}"/>
              </a:ext>
            </a:extLst>
          </p:cNvPr>
          <p:cNvSpPr txBox="1"/>
          <p:nvPr/>
        </p:nvSpPr>
        <p:spPr>
          <a:xfrm>
            <a:off x="3388509" y="6356350"/>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4" action="ppaction://hlinksldjump"/>
              </a:rPr>
              <a:t>Return to Main Menu</a:t>
            </a:r>
            <a:endParaRPr lang="en-US"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900" decel="100000" fill="hold"/>
                                        <p:tgtEl>
                                          <p:spTgt spid="419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3: The English Colonies in North America</a:t>
            </a:r>
          </a:p>
        </p:txBody>
      </p:sp>
      <p:sp>
        <p:nvSpPr>
          <p:cNvPr id="21507" name="Content Placeholder 2"/>
          <p:cNvSpPr>
            <a:spLocks noGrp="1"/>
          </p:cNvSpPr>
          <p:nvPr>
            <p:ph idx="1"/>
          </p:nvPr>
        </p:nvSpPr>
        <p:spPr/>
        <p:txBody>
          <a:bodyPr/>
          <a:lstStyle/>
          <a:p>
            <a:pPr eaLnBrk="1" hangingPunct="1"/>
            <a:r>
              <a:rPr lang="en-US"/>
              <a:t>Essential Question: Why were the different English colonies established? </a:t>
            </a:r>
          </a:p>
          <a:p>
            <a:pPr eaLnBrk="1" hangingPunct="1"/>
            <a:endParaRPr lang="en-US"/>
          </a:p>
          <a:p>
            <a:pPr lvl="1" eaLnBrk="1" hangingPunct="1">
              <a:buFont typeface="Wingdings" pitchFamily="2" charset="2"/>
              <a:buChar char="Ø"/>
            </a:pPr>
            <a:endParaRPr lang="en-US"/>
          </a:p>
        </p:txBody>
      </p:sp>
      <p:sp>
        <p:nvSpPr>
          <p:cNvPr id="5" name="Slide Number Placeholder 4"/>
          <p:cNvSpPr>
            <a:spLocks noGrp="1"/>
          </p:cNvSpPr>
          <p:nvPr>
            <p:ph type="sldNum" sz="quarter" idx="12"/>
          </p:nvPr>
        </p:nvSpPr>
        <p:spPr/>
        <p:txBody>
          <a:bodyPr/>
          <a:lstStyle/>
          <a:p>
            <a:pPr>
              <a:defRPr/>
            </a:pPr>
            <a:fld id="{68AD97C3-0162-48FB-841E-CBFD343A2D54}" type="slidenum">
              <a:rPr lang="en-US"/>
              <a:pPr>
                <a:defRPr/>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3</a:t>
            </a:r>
            <a:r>
              <a:rPr lang="en-US"/>
              <a:t>:  The </a:t>
            </a:r>
            <a:r>
              <a:rPr lang="en-US" dirty="0"/>
              <a:t>English Colonies in North America</a:t>
            </a:r>
          </a:p>
        </p:txBody>
      </p:sp>
      <p:sp>
        <p:nvSpPr>
          <p:cNvPr id="22531" name="Content Placeholder 2"/>
          <p:cNvSpPr>
            <a:spLocks noGrp="1"/>
          </p:cNvSpPr>
          <p:nvPr>
            <p:ph idx="1"/>
          </p:nvPr>
        </p:nvSpPr>
        <p:spPr>
          <a:xfrm>
            <a:off x="685800" y="1524000"/>
            <a:ext cx="8229600" cy="4800600"/>
          </a:xfrm>
        </p:spPr>
        <p:txBody>
          <a:bodyPr/>
          <a:lstStyle/>
          <a:p>
            <a:pPr eaLnBrk="1" hangingPunct="1"/>
            <a:r>
              <a:rPr lang="en-US"/>
              <a:t>What terms do I need to know? </a:t>
            </a:r>
          </a:p>
          <a:p>
            <a:pPr lvl="1" eaLnBrk="1" hangingPunct="1">
              <a:buFont typeface="Arial" charset="0"/>
              <a:buChar char="•"/>
            </a:pPr>
            <a:r>
              <a:rPr lang="en-US"/>
              <a:t>Lost Colony</a:t>
            </a:r>
          </a:p>
          <a:p>
            <a:pPr lvl="1" eaLnBrk="1" hangingPunct="1">
              <a:buFont typeface="Arial" charset="0"/>
              <a:buChar char="•"/>
            </a:pPr>
            <a:r>
              <a:rPr lang="en-US"/>
              <a:t>joint-stock company</a:t>
            </a:r>
          </a:p>
          <a:p>
            <a:pPr lvl="1" eaLnBrk="1" hangingPunct="1">
              <a:buFont typeface="Arial" charset="0"/>
              <a:buChar char="•"/>
            </a:pPr>
            <a:r>
              <a:rPr lang="en-US"/>
              <a:t>indentured servant</a:t>
            </a:r>
          </a:p>
          <a:p>
            <a:pPr lvl="1" eaLnBrk="1" hangingPunct="1">
              <a:buFont typeface="Arial" charset="0"/>
              <a:buChar char="•"/>
            </a:pPr>
            <a:r>
              <a:rPr lang="en-US"/>
              <a:t>headright system</a:t>
            </a:r>
          </a:p>
          <a:p>
            <a:pPr lvl="1" eaLnBrk="1" hangingPunct="1">
              <a:buFont typeface="Arial" charset="0"/>
              <a:buChar char="•"/>
            </a:pPr>
            <a:r>
              <a:rPr lang="en-US"/>
              <a:t>Puritans</a:t>
            </a:r>
          </a:p>
          <a:p>
            <a:pPr lvl="1" eaLnBrk="1" hangingPunct="1">
              <a:buFont typeface="Arial" charset="0"/>
              <a:buChar char="•"/>
            </a:pPr>
            <a:r>
              <a:rPr lang="en-US"/>
              <a:t>Pilgrims</a:t>
            </a:r>
          </a:p>
          <a:p>
            <a:pPr lvl="1" eaLnBrk="1" hangingPunct="1">
              <a:buFont typeface="Arial" charset="0"/>
              <a:buChar char="•"/>
            </a:pPr>
            <a:r>
              <a:rPr lang="en-US"/>
              <a:t>Quakers</a:t>
            </a:r>
          </a:p>
          <a:p>
            <a:pPr lvl="1" eaLnBrk="1" hangingPunct="1">
              <a:buFont typeface="Arial" charset="0"/>
              <a:buNone/>
            </a:pPr>
            <a:endParaRPr lang="en-US"/>
          </a:p>
          <a:p>
            <a:pPr lvl="1" eaLnBrk="1" hangingPunct="1">
              <a:buFont typeface="Arial" charset="0"/>
              <a:buChar char="•"/>
            </a:pPr>
            <a:endParaRPr lang="en-US"/>
          </a:p>
          <a:p>
            <a:pPr lvl="1" eaLnBrk="1" hangingPunct="1">
              <a:buFont typeface="Arial" charset="0"/>
              <a:buChar char="•"/>
            </a:pPr>
            <a:endParaRPr lang="en-US"/>
          </a:p>
        </p:txBody>
      </p:sp>
      <p:sp>
        <p:nvSpPr>
          <p:cNvPr id="5" name="Slide Number Placeholder 4"/>
          <p:cNvSpPr>
            <a:spLocks noGrp="1"/>
          </p:cNvSpPr>
          <p:nvPr>
            <p:ph type="sldNum" sz="quarter" idx="12"/>
          </p:nvPr>
        </p:nvSpPr>
        <p:spPr/>
        <p:txBody>
          <a:bodyPr/>
          <a:lstStyle/>
          <a:p>
            <a:pPr>
              <a:defRPr/>
            </a:pPr>
            <a:fld id="{7EE4CC47-0AC7-4ED7-A8F8-697D828755FC}" type="slidenum">
              <a:rPr lang="en-US"/>
              <a:pPr>
                <a:defRPr/>
              </a:pPr>
              <a:t>19</a:t>
            </a:fld>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84AEB9A-5A66-4BB7-90F2-9C90457DCE56}" type="slidenum">
              <a:rPr lang="en-US"/>
              <a:pPr>
                <a:defRPr/>
              </a:pPr>
              <a:t>2</a:t>
            </a:fld>
            <a:endParaRPr lang="en-US" dirty="0"/>
          </a:p>
        </p:txBody>
      </p:sp>
      <p:sp>
        <p:nvSpPr>
          <p:cNvPr id="6" name="Rectangle 5">
            <a:extLst>
              <a:ext uri="{FF2B5EF4-FFF2-40B4-BE49-F238E27FC236}">
                <a16:creationId xmlns:a16="http://schemas.microsoft.com/office/drawing/2014/main" id="{1DFE2E84-E53A-6349-A2AC-981EA462DC64}"/>
              </a:ext>
            </a:extLst>
          </p:cNvPr>
          <p:cNvSpPr/>
          <p:nvPr/>
        </p:nvSpPr>
        <p:spPr>
          <a:xfrm>
            <a:off x="457200" y="4831566"/>
            <a:ext cx="6248399" cy="11120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457199" y="4831566"/>
            <a:ext cx="6248400" cy="1016000"/>
          </a:xfrm>
          <a:prstGeom prst="rect">
            <a:avLst/>
          </a:prstGeom>
          <a:noFill/>
        </p:spPr>
        <p:txBody>
          <a:bodyPr>
            <a:spAutoFit/>
          </a:bodyPr>
          <a:lstStyle/>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Changes that Prepared Europe for Expansion </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Early Explorations and Attempted Settlements</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6" action="ppaction://hlinksldjump"/>
              </a:rPr>
              <a:t>The English Colonies in North America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5"/>
          <p:cNvSpPr>
            <a:spLocks noGrp="1"/>
          </p:cNvSpPr>
          <p:nvPr>
            <p:ph sz="half" idx="1"/>
          </p:nvPr>
        </p:nvSpPr>
        <p:spPr>
          <a:xfrm>
            <a:off x="609600" y="1447800"/>
            <a:ext cx="8229600" cy="4876800"/>
          </a:xfrm>
        </p:spPr>
        <p:txBody>
          <a:bodyPr/>
          <a:lstStyle/>
          <a:p>
            <a:pPr eaLnBrk="1" hangingPunct="1"/>
            <a:r>
              <a:rPr lang="en-US" dirty="0"/>
              <a:t>On the Outer Banks of North Carolina, the English tried to establish a colony.</a:t>
            </a:r>
          </a:p>
          <a:p>
            <a:pPr eaLnBrk="1" hangingPunct="1"/>
            <a:r>
              <a:rPr lang="en-US" dirty="0"/>
              <a:t>Sir Walter Raleigh, having been granted land by Queen Elizabeth I, sent some soldiers to this area in 1585.</a:t>
            </a:r>
          </a:p>
          <a:p>
            <a:pPr eaLnBrk="1" hangingPunct="1"/>
            <a:r>
              <a:rPr lang="en-US" dirty="0"/>
              <a:t>Colony attempts failed; then in 1587,</a:t>
            </a:r>
            <a:r>
              <a:rPr lang="en-US" b="1" dirty="0"/>
              <a:t> </a:t>
            </a:r>
            <a:r>
              <a:rPr lang="en-US" dirty="0"/>
              <a:t>Raleigh sent men, women, children, and soldiers to establish the settlement of Roanoke (on the NC coast).</a:t>
            </a:r>
          </a:p>
          <a:p>
            <a:pPr eaLnBrk="1" hangingPunct="1"/>
            <a:r>
              <a:rPr lang="en-US" dirty="0"/>
              <a:t>The whole settlement of Roanoke disappeared, and this Lost Colony was never found. </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2D231C90-86D2-4659-AFA2-B2C5936C1ECD}" type="slidenum">
              <a:rPr lang="en-US"/>
              <a:pPr>
                <a:defRPr/>
              </a:pPr>
              <a:t>20</a:t>
            </a:fld>
            <a:endParaRPr lang="en-US"/>
          </a:p>
        </p:txBody>
      </p:sp>
      <p:sp>
        <p:nvSpPr>
          <p:cNvPr id="5" name="Title 4"/>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a:t>The Unsuccessful Colonies of </a:t>
            </a:r>
            <a:br>
              <a:rPr lang="en-US" dirty="0"/>
            </a:br>
            <a:r>
              <a:rPr lang="en-US" dirty="0"/>
              <a:t>North America</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5"/>
          <p:cNvSpPr>
            <a:spLocks noGrp="1"/>
          </p:cNvSpPr>
          <p:nvPr>
            <p:ph sz="half" idx="1"/>
          </p:nvPr>
        </p:nvSpPr>
        <p:spPr>
          <a:xfrm>
            <a:off x="609600" y="1600200"/>
            <a:ext cx="4038600" cy="4525963"/>
          </a:xfrm>
        </p:spPr>
        <p:txBody>
          <a:bodyPr/>
          <a:lstStyle/>
          <a:p>
            <a:pPr eaLnBrk="1" hangingPunct="1"/>
            <a:r>
              <a:rPr lang="en-US" sz="2400" dirty="0"/>
              <a:t>1607 – Jamestown became the first permanent English settlement in America.</a:t>
            </a:r>
          </a:p>
          <a:p>
            <a:pPr eaLnBrk="1" hangingPunct="1"/>
            <a:r>
              <a:rPr lang="en-US" sz="2400" dirty="0"/>
              <a:t>Jamestown was in Virginia, which was named in honor of Queen Elizabeth I.</a:t>
            </a:r>
          </a:p>
          <a:p>
            <a:pPr eaLnBrk="1" hangingPunct="1"/>
            <a:r>
              <a:rPr lang="en-US" sz="2400" dirty="0"/>
              <a:t>The colony was owned and operated by a joint-stock company and had the potential to make a profit.</a:t>
            </a:r>
          </a:p>
          <a:p>
            <a:pPr eaLnBrk="1" hangingPunct="1"/>
            <a:endParaRPr lang="en-US" dirty="0"/>
          </a:p>
          <a:p>
            <a:pPr eaLnBrk="1" hangingPunct="1"/>
            <a:endParaRPr lang="en-US" dirty="0"/>
          </a:p>
          <a:p>
            <a:pPr eaLnBrk="1" hangingPunct="1"/>
            <a:endParaRPr lang="en-US" dirty="0"/>
          </a:p>
        </p:txBody>
      </p:sp>
      <p:pic>
        <p:nvPicPr>
          <p:cNvPr id="8" name="Content Placeholder 7" descr="VirginiaCompanyofLondonSeal.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724400" y="2590800"/>
            <a:ext cx="3886200" cy="257644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Jamestown in Virginia</a:t>
            </a:r>
          </a:p>
        </p:txBody>
      </p:sp>
      <p:sp>
        <p:nvSpPr>
          <p:cNvPr id="7" name="Slide Number Placeholder 6"/>
          <p:cNvSpPr>
            <a:spLocks noGrp="1"/>
          </p:cNvSpPr>
          <p:nvPr>
            <p:ph type="sldNum" sz="quarter" idx="12"/>
          </p:nvPr>
        </p:nvSpPr>
        <p:spPr/>
        <p:txBody>
          <a:bodyPr/>
          <a:lstStyle/>
          <a:p>
            <a:pPr>
              <a:defRPr/>
            </a:pPr>
            <a:fld id="{A73F728D-E2B1-4669-AF28-AFA2BC832F70}" type="slidenum">
              <a:rPr lang="en-US"/>
              <a:pPr>
                <a:defRPr/>
              </a:pPr>
              <a:t>21</a:t>
            </a:fld>
            <a:endParaRPr lang="en-US"/>
          </a:p>
        </p:txBody>
      </p:sp>
      <p:sp>
        <p:nvSpPr>
          <p:cNvPr id="10" name="TextBox 9"/>
          <p:cNvSpPr txBox="1">
            <a:spLocks noChangeArrowheads="1"/>
          </p:cNvSpPr>
          <p:nvPr/>
        </p:nvSpPr>
        <p:spPr bwMode="auto">
          <a:xfrm>
            <a:off x="5410200" y="5181600"/>
            <a:ext cx="2590800" cy="276225"/>
          </a:xfrm>
          <a:prstGeom prst="rect">
            <a:avLst/>
          </a:prstGeom>
          <a:noFill/>
          <a:ln w="9525">
            <a:noFill/>
            <a:miter lim="800000"/>
            <a:headEnd/>
            <a:tailEnd/>
          </a:ln>
        </p:spPr>
        <p:txBody>
          <a:bodyPr wrap="square">
            <a:spAutoFit/>
          </a:bodyPr>
          <a:lstStyle/>
          <a:p>
            <a:r>
              <a:rPr lang="en-US" sz="1200" dirty="0">
                <a:latin typeface="Calibri" pitchFamily="34" charset="0"/>
              </a:rPr>
              <a:t>The Virginia Company of London Seal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sz="half" idx="1"/>
          </p:nvPr>
        </p:nvSpPr>
        <p:spPr>
          <a:xfrm>
            <a:off x="609600" y="1600200"/>
            <a:ext cx="4038600" cy="4525963"/>
          </a:xfrm>
        </p:spPr>
        <p:txBody>
          <a:bodyPr/>
          <a:lstStyle/>
          <a:p>
            <a:pPr eaLnBrk="1" hangingPunct="1"/>
            <a:r>
              <a:rPr lang="en-US" sz="2400" dirty="0"/>
              <a:t>Jamestown encountered difficulties that included inept leadership, poor preparation for wilderness living, unrealistic expectations about wealth, diseases, and malnutrition.</a:t>
            </a:r>
          </a:p>
          <a:p>
            <a:pPr eaLnBrk="1" hangingPunct="1"/>
            <a:r>
              <a:rPr lang="en-US" sz="2400" dirty="0"/>
              <a:t>1616- Economic conditions improved as settlers realized Indian tobacco could be exported to Europe.</a:t>
            </a:r>
          </a:p>
          <a:p>
            <a:pPr eaLnBrk="1" hangingPunct="1"/>
            <a:endParaRPr lang="en-US" dirty="0"/>
          </a:p>
          <a:p>
            <a:pPr eaLnBrk="1" hangingPunct="1"/>
            <a:endParaRPr lang="en-US" dirty="0"/>
          </a:p>
        </p:txBody>
      </p:sp>
      <p:pic>
        <p:nvPicPr>
          <p:cNvPr id="8" name="Content Placeholder 7" descr="Powhatan Chief.jpg"/>
          <p:cNvPicPr>
            <a:picLocks noGrp="1" noChangeAspect="1"/>
          </p:cNvPicPr>
          <p:nvPr>
            <p:ph sz="half" idx="2"/>
          </p:nvPr>
        </p:nvPicPr>
        <p:blipFill>
          <a:blip r:embed="rId3" cstate="print"/>
          <a:stretch>
            <a:fillRect/>
          </a:stretch>
        </p:blipFill>
        <p:spPr>
          <a:xfrm>
            <a:off x="5105777" y="1600200"/>
            <a:ext cx="3123445" cy="4525963"/>
          </a:xfrm>
        </p:spPr>
      </p:pic>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Poor Leadership and Poor Conditions</a:t>
            </a:r>
          </a:p>
        </p:txBody>
      </p:sp>
      <p:sp>
        <p:nvSpPr>
          <p:cNvPr id="7" name="Slide Number Placeholder 6"/>
          <p:cNvSpPr>
            <a:spLocks noGrp="1"/>
          </p:cNvSpPr>
          <p:nvPr>
            <p:ph type="sldNum" sz="quarter" idx="12"/>
          </p:nvPr>
        </p:nvSpPr>
        <p:spPr/>
        <p:txBody>
          <a:bodyPr/>
          <a:lstStyle/>
          <a:p>
            <a:pPr>
              <a:defRPr/>
            </a:pPr>
            <a:fld id="{C1F71A22-FF8F-4D45-969E-14035E1B910C}" type="slidenum">
              <a:rPr lang="en-US"/>
              <a:pPr>
                <a:defRPr/>
              </a:pPr>
              <a:t>22</a:t>
            </a:fld>
            <a:endParaRPr lang="en-US"/>
          </a:p>
        </p:txBody>
      </p:sp>
      <p:sp>
        <p:nvSpPr>
          <p:cNvPr id="10" name="TextBox 9"/>
          <p:cNvSpPr txBox="1">
            <a:spLocks noChangeArrowheads="1"/>
          </p:cNvSpPr>
          <p:nvPr/>
        </p:nvSpPr>
        <p:spPr bwMode="auto">
          <a:xfrm>
            <a:off x="5105400" y="6096000"/>
            <a:ext cx="31242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The </a:t>
            </a:r>
            <a:r>
              <a:rPr lang="en-US" sz="1200" dirty="0" err="1">
                <a:latin typeface="Calibri" pitchFamily="34" charset="0"/>
              </a:rPr>
              <a:t>Powhatans</a:t>
            </a:r>
            <a:r>
              <a:rPr lang="en-US" sz="1200" dirty="0">
                <a:latin typeface="Calibri" pitchFamily="34" charset="0"/>
              </a:rPr>
              <a:t> were prominent in Virginia.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304800" y="1447800"/>
            <a:ext cx="8382000" cy="4419600"/>
          </a:xfrm>
        </p:spPr>
        <p:txBody>
          <a:bodyPr/>
          <a:lstStyle/>
          <a:p>
            <a:pPr eaLnBrk="1" hangingPunct="1"/>
            <a:r>
              <a:rPr lang="en-US" dirty="0"/>
              <a:t>Settlers coming to America often paid their way for the voyage by becoming indentured servants, which was practiced in Virginia and adopted in other English colonies.</a:t>
            </a:r>
          </a:p>
          <a:p>
            <a:pPr eaLnBrk="1" hangingPunct="1"/>
            <a:r>
              <a:rPr lang="en-US" dirty="0"/>
              <a:t>Another practice adopted was the </a:t>
            </a:r>
            <a:r>
              <a:rPr lang="en-US" dirty="0" err="1"/>
              <a:t>headright</a:t>
            </a:r>
            <a:r>
              <a:rPr lang="en-US" dirty="0"/>
              <a:t> system.</a:t>
            </a:r>
          </a:p>
          <a:p>
            <a:pPr eaLnBrk="1" hangingPunct="1"/>
            <a:r>
              <a:rPr lang="en-US" dirty="0"/>
              <a:t>Out of these practices, a system built for widespread ownership of land ended up creating a small class of large, wealthy landowners spread along the rivers of eastern Virginia.</a:t>
            </a:r>
          </a:p>
        </p:txBody>
      </p:sp>
      <p:sp>
        <p:nvSpPr>
          <p:cNvPr id="7" name="Slide Number Placeholder 6"/>
          <p:cNvSpPr>
            <a:spLocks noGrp="1"/>
          </p:cNvSpPr>
          <p:nvPr>
            <p:ph type="sldNum" sz="quarter" idx="12"/>
          </p:nvPr>
        </p:nvSpPr>
        <p:spPr/>
        <p:txBody>
          <a:bodyPr/>
          <a:lstStyle/>
          <a:p>
            <a:pPr>
              <a:defRPr/>
            </a:pPr>
            <a:fld id="{2337BAD8-3002-4BE4-B68C-2740BCEBCF36}" type="slidenum">
              <a:rPr lang="en-US"/>
              <a:pPr>
                <a:defRPr/>
              </a:pPr>
              <a:t>23</a:t>
            </a:fld>
            <a:endParaRPr lang="en-US"/>
          </a:p>
        </p:txBody>
      </p:sp>
      <p:sp>
        <p:nvSpPr>
          <p:cNvPr id="5" name="Title 4"/>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a:t>Jamestown in Virginia: The Promise of Free Land and the Headright System</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The Beginning of Representative Government</a:t>
            </a:r>
          </a:p>
        </p:txBody>
      </p:sp>
      <p:sp>
        <p:nvSpPr>
          <p:cNvPr id="27650" name="Content Placeholder 5"/>
          <p:cNvSpPr>
            <a:spLocks noGrp="1"/>
          </p:cNvSpPr>
          <p:nvPr>
            <p:ph idx="1"/>
          </p:nvPr>
        </p:nvSpPr>
        <p:spPr/>
        <p:txBody>
          <a:bodyPr/>
          <a:lstStyle/>
          <a:p>
            <a:pPr eaLnBrk="1" hangingPunct="1"/>
            <a:r>
              <a:rPr lang="en-US" dirty="0"/>
              <a:t>Representative government in America essentially began in Virginia, as settlers demanded their local affairs be run by a representative assembly.</a:t>
            </a:r>
          </a:p>
          <a:p>
            <a:pPr eaLnBrk="1" hangingPunct="1"/>
            <a:r>
              <a:rPr lang="en-US" dirty="0"/>
              <a:t>1619 – the House of Burgesses was established, which promoted the interests of large landowners; it also set a precedent for local control. </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B971AE3-EF91-4252-98CD-85ADA5F80C34}" type="slidenum">
              <a:rPr lang="en-US"/>
              <a:pPr>
                <a:defRPr/>
              </a:pPr>
              <a:t>24</a:t>
            </a:fld>
            <a:endParaRPr lang="en-US"/>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The Arrival of Women and Slaves</a:t>
            </a:r>
          </a:p>
        </p:txBody>
      </p:sp>
      <p:sp>
        <p:nvSpPr>
          <p:cNvPr id="28674" name="Content Placeholder 5"/>
          <p:cNvSpPr>
            <a:spLocks noGrp="1"/>
          </p:cNvSpPr>
          <p:nvPr>
            <p:ph idx="1"/>
          </p:nvPr>
        </p:nvSpPr>
        <p:spPr/>
        <p:txBody>
          <a:bodyPr/>
          <a:lstStyle/>
          <a:p>
            <a:pPr eaLnBrk="1" hangingPunct="1"/>
            <a:r>
              <a:rPr lang="en-US" sz="2800" dirty="0"/>
              <a:t>1619 – Two other precedents held significance for Virginia: (1) a boatload of young women were sent there to provide brides for the men and (2) a boatload of African slaves arrived – and continued to arrive.</a:t>
            </a:r>
          </a:p>
          <a:p>
            <a:pPr eaLnBrk="1" hangingPunct="1"/>
            <a:r>
              <a:rPr lang="en-US" sz="2800" dirty="0"/>
              <a:t>Following these actions, Virginia’s economy eventually depended largely on tobacco cultivation and the labor of black slaves and white servants.</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E54D0701-7FCE-4AD4-A558-E1532474EED3}" type="slidenum">
              <a:rPr lang="en-US"/>
              <a:pPr>
                <a:defRPr/>
              </a:pPr>
              <a:t>25</a:t>
            </a:fld>
            <a:endParaRPr lang="en-US"/>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sz="half" idx="1"/>
          </p:nvPr>
        </p:nvSpPr>
        <p:spPr>
          <a:xfrm>
            <a:off x="609600" y="1752600"/>
            <a:ext cx="7848600" cy="4191000"/>
          </a:xfrm>
        </p:spPr>
        <p:txBody>
          <a:bodyPr/>
          <a:lstStyle/>
          <a:p>
            <a:pPr eaLnBrk="1" hangingPunct="1"/>
            <a:r>
              <a:rPr lang="en-US" dirty="0"/>
              <a:t>Disrespectful relations with Indians continued for English colonies, as the standard set by Virginia.</a:t>
            </a:r>
          </a:p>
          <a:p>
            <a:pPr eaLnBrk="1" hangingPunct="1"/>
            <a:r>
              <a:rPr lang="en-US" dirty="0"/>
              <a:t>Food supplies and land were taken from the Indians, who would occasionally retaliate.</a:t>
            </a:r>
          </a:p>
          <a:p>
            <a:pPr eaLnBrk="1" hangingPunct="1"/>
            <a:r>
              <a:rPr lang="en-US" dirty="0"/>
              <a:t>Indian attacks in 1622, 1644, and 1675 killed many settlers. Each time the whites won because of their superior firepower.</a:t>
            </a:r>
          </a:p>
          <a:p>
            <a:pPr eaLnBrk="1" hangingPunct="1"/>
            <a:r>
              <a:rPr lang="en-US" dirty="0"/>
              <a:t>Less than 1,000 Indians remained in Virginia by the end of the century.</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A3B2981E-0232-49FC-8708-05149AF3B381}" type="slidenum">
              <a:rPr lang="en-US"/>
              <a:pPr>
                <a:defRPr/>
              </a:pPr>
              <a:t>26</a:t>
            </a:fld>
            <a:endParaRPr lang="en-US"/>
          </a:p>
        </p:txBody>
      </p:sp>
      <p:sp>
        <p:nvSpPr>
          <p:cNvPr id="5" name="Title 4"/>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a:t>Jamestown in Virginia: </a:t>
            </a:r>
            <a:br>
              <a:rPr lang="en-US" dirty="0"/>
            </a:br>
            <a:r>
              <a:rPr lang="en-US" dirty="0"/>
              <a:t>Relations with the Indians</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sz="half" idx="1"/>
          </p:nvPr>
        </p:nvSpPr>
        <p:spPr>
          <a:xfrm>
            <a:off x="457200" y="1295400"/>
            <a:ext cx="8001000" cy="4495800"/>
          </a:xfrm>
        </p:spPr>
        <p:txBody>
          <a:bodyPr/>
          <a:lstStyle/>
          <a:p>
            <a:pPr eaLnBrk="1" hangingPunct="1"/>
            <a:r>
              <a:rPr lang="en-US" dirty="0"/>
              <a:t>Maryland was a neighbor of Virginia, and the two colonies had much in common; however, there was a difference in origin and governance.</a:t>
            </a:r>
          </a:p>
          <a:p>
            <a:pPr eaLnBrk="1" hangingPunct="1"/>
            <a:r>
              <a:rPr lang="en-US" dirty="0"/>
              <a:t>Maryland wasn’t a corporate colony but a proprietary colony under the direction of </a:t>
            </a:r>
            <a:r>
              <a:rPr lang="en-US" dirty="0" err="1"/>
              <a:t>Cecilius</a:t>
            </a:r>
            <a:r>
              <a:rPr lang="en-US" dirty="0"/>
              <a:t> Calvert, Lord Baltimore, who was a Catholic.</a:t>
            </a:r>
          </a:p>
          <a:p>
            <a:pPr eaLnBrk="1" hangingPunct="1"/>
            <a:r>
              <a:rPr lang="en-US" dirty="0"/>
              <a:t>Most Englishmen were prejudiced against Catholics, so Maryland became a place of religious liberty for different Christian denominations.</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B74BB94-7254-43E2-A972-BC3E5CA181C0}" type="slidenum">
              <a:rPr lang="en-US"/>
              <a:pPr>
                <a:defRPr/>
              </a:pPr>
              <a:t>27</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Maryland</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p:cNvSpPr>
            <a:spLocks noGrp="1"/>
          </p:cNvSpPr>
          <p:nvPr>
            <p:ph sz="half" idx="1"/>
          </p:nvPr>
        </p:nvSpPr>
        <p:spPr>
          <a:xfrm>
            <a:off x="601663" y="1295400"/>
            <a:ext cx="7856537" cy="4724400"/>
          </a:xfrm>
        </p:spPr>
        <p:txBody>
          <a:bodyPr/>
          <a:lstStyle/>
          <a:p>
            <a:pPr eaLnBrk="1" hangingPunct="1"/>
            <a:r>
              <a:rPr lang="en-US" dirty="0"/>
              <a:t>Englishmen migrating to New England were more interested in religion than most settlers in the Chesapeake Bay area.</a:t>
            </a:r>
          </a:p>
          <a:p>
            <a:pPr eaLnBrk="1" hangingPunct="1"/>
            <a:r>
              <a:rPr lang="en-US" dirty="0"/>
              <a:t>The dominant religious group in New England was a radical group of Protestants known as Puritans.</a:t>
            </a:r>
          </a:p>
          <a:p>
            <a:pPr eaLnBrk="1" hangingPunct="1"/>
            <a:r>
              <a:rPr lang="en-US" dirty="0"/>
              <a:t>For many decades, the official church of England was Protestant; it was called the Anglican Church. It had no connection to the Pope or Roman Catholic Church though many of their ceremonies and practices were retained.</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00AC9331-CC2D-4C91-BC5F-C0F596586931}" type="slidenum">
              <a:rPr lang="en-US"/>
              <a:pPr>
                <a:defRPr/>
              </a:pPr>
              <a:t>28</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New England Colonies</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sz="half" idx="1"/>
          </p:nvPr>
        </p:nvSpPr>
        <p:spPr>
          <a:xfrm>
            <a:off x="609600" y="1219200"/>
            <a:ext cx="4038600" cy="4525963"/>
          </a:xfrm>
        </p:spPr>
        <p:txBody>
          <a:bodyPr/>
          <a:lstStyle/>
          <a:p>
            <a:pPr eaLnBrk="1" hangingPunct="1"/>
            <a:r>
              <a:rPr lang="en-US" sz="2400" dirty="0"/>
              <a:t>Puritans wanted to cleanse the Anglican Church of all reminders of Catholicism.</a:t>
            </a:r>
          </a:p>
          <a:p>
            <a:pPr eaLnBrk="1" hangingPunct="1"/>
            <a:r>
              <a:rPr lang="en-US" sz="2400" dirty="0"/>
              <a:t>They emphasized personal salvation, individual devotion and honest labor.</a:t>
            </a:r>
          </a:p>
          <a:p>
            <a:pPr eaLnBrk="1" hangingPunct="1"/>
            <a:r>
              <a:rPr lang="en-US" sz="2400" dirty="0"/>
              <a:t>The congregation and government tried to impose strict standards of moral behavior.</a:t>
            </a:r>
          </a:p>
          <a:p>
            <a:pPr eaLnBrk="1" hangingPunct="1"/>
            <a:r>
              <a:rPr lang="en-US" sz="2400" dirty="0"/>
              <a:t>One of the core values in the American dream was based on this “work ethic” created by the Puritans.</a:t>
            </a:r>
          </a:p>
          <a:p>
            <a:pPr eaLnBrk="1" hangingPunct="1"/>
            <a:endParaRPr lang="en-US" dirty="0"/>
          </a:p>
          <a:p>
            <a:pPr eaLnBrk="1" hangingPunct="1"/>
            <a:endParaRPr lang="en-US" dirty="0"/>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Puritans</a:t>
            </a:r>
          </a:p>
        </p:txBody>
      </p:sp>
      <p:sp>
        <p:nvSpPr>
          <p:cNvPr id="7" name="Slide Number Placeholder 6"/>
          <p:cNvSpPr>
            <a:spLocks noGrp="1"/>
          </p:cNvSpPr>
          <p:nvPr>
            <p:ph type="sldNum" sz="quarter" idx="12"/>
          </p:nvPr>
        </p:nvSpPr>
        <p:spPr/>
        <p:txBody>
          <a:bodyPr/>
          <a:lstStyle/>
          <a:p>
            <a:pPr>
              <a:defRPr/>
            </a:pPr>
            <a:fld id="{895EF46D-2AAC-444E-95CF-F629463096CE}" type="slidenum">
              <a:rPr lang="en-US"/>
              <a:pPr>
                <a:defRPr/>
              </a:pPr>
              <a:t>29</a:t>
            </a:fld>
            <a:endParaRPr lang="en-US"/>
          </a:p>
        </p:txBody>
      </p:sp>
      <p:sp>
        <p:nvSpPr>
          <p:cNvPr id="10" name="TextBox 9"/>
          <p:cNvSpPr txBox="1">
            <a:spLocks noChangeArrowheads="1"/>
          </p:cNvSpPr>
          <p:nvPr/>
        </p:nvSpPr>
        <p:spPr bwMode="auto">
          <a:xfrm>
            <a:off x="5257800" y="5410200"/>
            <a:ext cx="27432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Cotton Mather, Puritan leader</a:t>
            </a:r>
          </a:p>
        </p:txBody>
      </p:sp>
      <p:pic>
        <p:nvPicPr>
          <p:cNvPr id="11" name="Content Placeholder 10" descr="CottonMather.jpg"/>
          <p:cNvPicPr>
            <a:picLocks noGrp="1" noChangeAspect="1"/>
          </p:cNvPicPr>
          <p:nvPr>
            <p:ph sz="half" idx="2"/>
          </p:nvPr>
        </p:nvPicPr>
        <p:blipFill>
          <a:blip r:embed="rId3" cstate="print"/>
          <a:stretch>
            <a:fillRect/>
          </a:stretch>
        </p:blipFill>
        <p:spPr>
          <a:xfrm>
            <a:off x="5295900" y="2301081"/>
            <a:ext cx="2743200" cy="3124200"/>
          </a:xfr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Founding Colonies in North America</a:t>
            </a:r>
          </a:p>
        </p:txBody>
      </p:sp>
      <p:sp>
        <p:nvSpPr>
          <p:cNvPr id="6147" name="Content Placeholder 5"/>
          <p:cNvSpPr>
            <a:spLocks noGrp="1"/>
          </p:cNvSpPr>
          <p:nvPr>
            <p:ph idx="1"/>
          </p:nvPr>
        </p:nvSpPr>
        <p:spPr>
          <a:xfrm>
            <a:off x="762000" y="1371600"/>
            <a:ext cx="7772400" cy="4953000"/>
          </a:xfrm>
        </p:spPr>
        <p:txBody>
          <a:bodyPr/>
          <a:lstStyle/>
          <a:p>
            <a:pPr eaLnBrk="1" hangingPunct="1"/>
            <a:r>
              <a:rPr lang="en-US" sz="3000" dirty="0"/>
              <a:t>Settlement in present day South Carolina dates from 1521 when natives (in particular Francisco de Chicora) were captured as slaves.</a:t>
            </a:r>
          </a:p>
          <a:p>
            <a:pPr eaLnBrk="1" hangingPunct="1"/>
            <a:r>
              <a:rPr lang="en-US" sz="3000" dirty="0"/>
              <a:t>Francisco, a personal slave of Lucas </a:t>
            </a:r>
            <a:r>
              <a:rPr lang="en-US" sz="3000" dirty="0" err="1"/>
              <a:t>Vásquez</a:t>
            </a:r>
            <a:r>
              <a:rPr lang="en-US" sz="3000" dirty="0"/>
              <a:t> de </a:t>
            </a:r>
            <a:r>
              <a:rPr lang="en-US" sz="3000" dirty="0" err="1"/>
              <a:t>Ayllón</a:t>
            </a:r>
            <a:r>
              <a:rPr lang="en-US" sz="3000" dirty="0"/>
              <a:t>, related stories of his home country (Chicora) trying to entice his owner and perhaps the king to establish a colony there.</a:t>
            </a:r>
          </a:p>
          <a:p>
            <a:pPr eaLnBrk="1" hangingPunct="1"/>
            <a:r>
              <a:rPr lang="en-US" sz="3000" dirty="0"/>
              <a:t>The colony (town of San Miguel de </a:t>
            </a:r>
            <a:r>
              <a:rPr lang="en-US" sz="3000" dirty="0" err="1"/>
              <a:t>Gualdape</a:t>
            </a:r>
            <a:r>
              <a:rPr lang="en-US" sz="3000" dirty="0"/>
              <a:t>) founded in 1526</a:t>
            </a:r>
            <a:r>
              <a:rPr lang="en-US" sz="3000" b="1" dirty="0"/>
              <a:t> </a:t>
            </a:r>
            <a:r>
              <a:rPr lang="en-US" sz="3000" dirty="0"/>
              <a:t>became the 1</a:t>
            </a:r>
            <a:r>
              <a:rPr lang="en-US" sz="3000" baseline="30000" dirty="0"/>
              <a:t>st</a:t>
            </a:r>
            <a:r>
              <a:rPr lang="en-US" sz="3000" dirty="0"/>
              <a:t> colony in what is now South Carolina.</a:t>
            </a:r>
          </a:p>
        </p:txBody>
      </p:sp>
      <p:sp>
        <p:nvSpPr>
          <p:cNvPr id="7" name="Slide Number Placeholder 6"/>
          <p:cNvSpPr>
            <a:spLocks noGrp="1"/>
          </p:cNvSpPr>
          <p:nvPr>
            <p:ph type="sldNum" sz="quarter" idx="12"/>
          </p:nvPr>
        </p:nvSpPr>
        <p:spPr/>
        <p:txBody>
          <a:bodyPr/>
          <a:lstStyle/>
          <a:p>
            <a:pPr>
              <a:defRPr/>
            </a:pPr>
            <a:fld id="{EF1287C9-052D-4821-AD6D-E0429DAF9BBE}" type="slidenum">
              <a:rPr lang="en-US"/>
              <a:pPr>
                <a:defRPr/>
              </a:pPr>
              <a:t>3</a:t>
            </a:fld>
            <a:endParaRPr lang="en-US"/>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Pilgrims</a:t>
            </a:r>
          </a:p>
        </p:txBody>
      </p:sp>
      <p:sp>
        <p:nvSpPr>
          <p:cNvPr id="33794" name="Content Placeholder 5"/>
          <p:cNvSpPr>
            <a:spLocks noGrp="1"/>
          </p:cNvSpPr>
          <p:nvPr>
            <p:ph idx="1"/>
          </p:nvPr>
        </p:nvSpPr>
        <p:spPr>
          <a:xfrm>
            <a:off x="533400" y="1600200"/>
            <a:ext cx="8229600" cy="4525963"/>
          </a:xfrm>
        </p:spPr>
        <p:txBody>
          <a:bodyPr/>
          <a:lstStyle/>
          <a:p>
            <a:pPr eaLnBrk="1" hangingPunct="1"/>
            <a:r>
              <a:rPr lang="en-US" sz="2800" dirty="0"/>
              <a:t>The Separatists, a smaller, more radical group than the Puritans, thought the Anglican Church too corrupt to purify and that good Christians should separate themselves from it.</a:t>
            </a:r>
          </a:p>
          <a:p>
            <a:pPr eaLnBrk="1" hangingPunct="1"/>
            <a:r>
              <a:rPr lang="en-US" sz="2800" dirty="0"/>
              <a:t>November 1620 – a group of Separatists sailed on the Mayflower and arrived at Plymouth in Massachusetts to set up homes.</a:t>
            </a:r>
          </a:p>
          <a:p>
            <a:pPr eaLnBrk="1" hangingPunct="1"/>
            <a:r>
              <a:rPr lang="en-US" sz="2800" dirty="0"/>
              <a:t>Despite hardships, the community survived only to be overshadowed in numbers, vitality, and wealth by the new settlement established at Boston.</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3990524B-A8C0-4043-BE0F-BEFD999FE895}" type="slidenum">
              <a:rPr lang="en-US"/>
              <a:pPr>
                <a:defRPr/>
              </a:pPr>
              <a:t>30</a:t>
            </a:fld>
            <a:endParaRPr lang="en-US"/>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a:t>
            </a:r>
            <a:br>
              <a:rPr lang="en-US" dirty="0"/>
            </a:br>
            <a:r>
              <a:rPr lang="en-US" dirty="0"/>
              <a:t>The Massachusetts Bay Colony</a:t>
            </a:r>
          </a:p>
        </p:txBody>
      </p:sp>
      <p:sp>
        <p:nvSpPr>
          <p:cNvPr id="34818" name="Content Placeholder 5"/>
          <p:cNvSpPr>
            <a:spLocks noGrp="1"/>
          </p:cNvSpPr>
          <p:nvPr>
            <p:ph idx="1"/>
          </p:nvPr>
        </p:nvSpPr>
        <p:spPr/>
        <p:txBody>
          <a:bodyPr/>
          <a:lstStyle/>
          <a:p>
            <a:pPr eaLnBrk="1" hangingPunct="1"/>
            <a:r>
              <a:rPr lang="en-US" sz="2400" dirty="0"/>
              <a:t>1630 – The Puritan settlement at Boston by the Massachusetts Bay Company was an ambitious project:</a:t>
            </a:r>
          </a:p>
          <a:p>
            <a:pPr lvl="1" eaLnBrk="1" hangingPunct="1"/>
            <a:r>
              <a:rPr lang="en-US" sz="2400" dirty="0"/>
              <a:t>large, well-planned, decisions made at town meetings</a:t>
            </a:r>
          </a:p>
          <a:p>
            <a:pPr lvl="1" eaLnBrk="1" hangingPunct="1"/>
            <a:r>
              <a:rPr lang="en-US" sz="2400" dirty="0"/>
              <a:t>adequate food, local government in place</a:t>
            </a:r>
          </a:p>
          <a:p>
            <a:pPr lvl="1" eaLnBrk="1" hangingPunct="1"/>
            <a:r>
              <a:rPr lang="en-US" sz="2400" dirty="0"/>
              <a:t>settlers from middle ranks of English society – were successful in businesses – brought families with them</a:t>
            </a:r>
          </a:p>
          <a:p>
            <a:pPr lvl="1" eaLnBrk="1" hangingPunct="1"/>
            <a:r>
              <a:rPr lang="en-US" sz="2400" dirty="0"/>
              <a:t>Ambitious plans for education set by the Company</a:t>
            </a:r>
          </a:p>
          <a:p>
            <a:pPr eaLnBrk="1" hangingPunct="1"/>
            <a:r>
              <a:rPr lang="en-US" sz="2400" dirty="0"/>
              <a:t> Puritans considered their venture a religious beacon to the entire Christian world; Massachusetts’ leadership was almost dictatorial about religion.</a:t>
            </a:r>
          </a:p>
          <a:p>
            <a:pPr eaLnBrk="1" hangingPunct="1">
              <a:buFont typeface="Wingdings" pitchFamily="2" charset="2"/>
              <a:buNone/>
            </a:pPr>
            <a:r>
              <a:rPr lang="en-US" sz="2400" dirty="0"/>
              <a:t>     </a:t>
            </a:r>
          </a:p>
          <a:p>
            <a:pPr eaLnBrk="1" hangingPunct="1"/>
            <a:endParaRPr lang="en-US" sz="2400" dirty="0"/>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46EAA56B-768B-4084-8143-F70B26F28FF7}" type="slidenum">
              <a:rPr lang="en-US"/>
              <a:pPr>
                <a:defRPr/>
              </a:pPr>
              <a:t>31</a:t>
            </a:fld>
            <a:endParaRPr lang="en-US"/>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a:t>
            </a:r>
            <a:br>
              <a:rPr lang="en-US" dirty="0"/>
            </a:br>
            <a:r>
              <a:rPr lang="en-US" dirty="0"/>
              <a:t>Other New England Colonies</a:t>
            </a:r>
          </a:p>
        </p:txBody>
      </p:sp>
      <p:sp>
        <p:nvSpPr>
          <p:cNvPr id="35842" name="Content Placeholder 5"/>
          <p:cNvSpPr>
            <a:spLocks noGrp="1"/>
          </p:cNvSpPr>
          <p:nvPr>
            <p:ph idx="1"/>
          </p:nvPr>
        </p:nvSpPr>
        <p:spPr/>
        <p:txBody>
          <a:bodyPr/>
          <a:lstStyle/>
          <a:p>
            <a:pPr eaLnBrk="1" hangingPunct="1"/>
            <a:r>
              <a:rPr lang="en-US" sz="2800" dirty="0"/>
              <a:t>There were several other colonies in New England produced by Massachusetts: Connecticut, by Thomas Hooker and Rhode Island, established by Roger Williams.</a:t>
            </a:r>
          </a:p>
          <a:p>
            <a:pPr eaLnBrk="1" hangingPunct="1"/>
            <a:r>
              <a:rPr lang="en-US" sz="2800" dirty="0"/>
              <a:t>Williams, who was later joined by Anne Hutchinson, was a strong advocate of religious freedom and the principle of separation of church and state.</a:t>
            </a:r>
          </a:p>
          <a:p>
            <a:pPr eaLnBrk="1" hangingPunct="1"/>
            <a:r>
              <a:rPr lang="en-US" sz="2800" dirty="0"/>
              <a:t>These two ideas eventually became fundamental to American life.</a:t>
            </a:r>
          </a:p>
        </p:txBody>
      </p:sp>
      <p:sp>
        <p:nvSpPr>
          <p:cNvPr id="7" name="Slide Number Placeholder 6"/>
          <p:cNvSpPr>
            <a:spLocks noGrp="1"/>
          </p:cNvSpPr>
          <p:nvPr>
            <p:ph type="sldNum" sz="quarter" idx="12"/>
          </p:nvPr>
        </p:nvSpPr>
        <p:spPr/>
        <p:txBody>
          <a:bodyPr/>
          <a:lstStyle/>
          <a:p>
            <a:pPr>
              <a:defRPr/>
            </a:pPr>
            <a:fld id="{4E75C237-4536-4EFB-B006-7E7D7D0361B9}" type="slidenum">
              <a:rPr lang="en-US"/>
              <a:pPr>
                <a:defRPr/>
              </a:pPr>
              <a:t>32</a:t>
            </a:fld>
            <a:endParaRPr lang="en-US"/>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5"/>
          <p:cNvSpPr>
            <a:spLocks noGrp="1"/>
          </p:cNvSpPr>
          <p:nvPr>
            <p:ph sz="half" idx="1"/>
          </p:nvPr>
        </p:nvSpPr>
        <p:spPr/>
        <p:txBody>
          <a:bodyPr/>
          <a:lstStyle/>
          <a:p>
            <a:pPr eaLnBrk="1" hangingPunct="1"/>
            <a:r>
              <a:rPr lang="en-US" sz="2400" dirty="0"/>
              <a:t>In the 17</a:t>
            </a:r>
            <a:r>
              <a:rPr lang="en-US" sz="2400" baseline="30000" dirty="0"/>
              <a:t>th</a:t>
            </a:r>
            <a:r>
              <a:rPr lang="en-US" sz="2400" dirty="0"/>
              <a:t> century, England was developing colonies along the North American coast, and other European countries also desired colonies there.</a:t>
            </a:r>
          </a:p>
          <a:p>
            <a:pPr eaLnBrk="1" hangingPunct="1"/>
            <a:r>
              <a:rPr lang="en-US" sz="2400" dirty="0"/>
              <a:t>The area around Manhattan Island and the Hudson River was claimed by the Netherlands (or Holland, home of the Dutch).</a:t>
            </a:r>
          </a:p>
          <a:p>
            <a:pPr eaLnBrk="1" hangingPunct="1"/>
            <a:endParaRPr lang="en-US" dirty="0"/>
          </a:p>
        </p:txBody>
      </p:sp>
      <p:pic>
        <p:nvPicPr>
          <p:cNvPr id="8" name="Content Placeholder 7" descr="Middle COlonies.jpg"/>
          <p:cNvPicPr>
            <a:picLocks noGrp="1" noChangeAspect="1"/>
          </p:cNvPicPr>
          <p:nvPr>
            <p:ph sz="half" idx="2"/>
          </p:nvPr>
        </p:nvPicPr>
        <p:blipFill>
          <a:blip r:embed="rId3" cstate="print"/>
          <a:stretch>
            <a:fillRect/>
          </a:stretch>
        </p:blipFill>
        <p:spPr>
          <a:xfrm>
            <a:off x="4707473" y="1600200"/>
            <a:ext cx="3920053" cy="452596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Middle Colonies</a:t>
            </a:r>
          </a:p>
        </p:txBody>
      </p:sp>
      <p:sp>
        <p:nvSpPr>
          <p:cNvPr id="7" name="Slide Number Placeholder 6"/>
          <p:cNvSpPr>
            <a:spLocks noGrp="1"/>
          </p:cNvSpPr>
          <p:nvPr>
            <p:ph type="sldNum" sz="quarter" idx="12"/>
          </p:nvPr>
        </p:nvSpPr>
        <p:spPr/>
        <p:txBody>
          <a:bodyPr/>
          <a:lstStyle/>
          <a:p>
            <a:pPr>
              <a:defRPr/>
            </a:pPr>
            <a:fld id="{0E8F045C-F850-4109-B3A1-5A1FB28DF941}" type="slidenum">
              <a:rPr lang="en-US"/>
              <a:pPr>
                <a:defRPr/>
              </a:pPr>
              <a:t>33</a:t>
            </a:fld>
            <a:endParaRPr lang="en-US"/>
          </a:p>
        </p:txBody>
      </p:sp>
      <p:sp>
        <p:nvSpPr>
          <p:cNvPr id="10" name="TextBox 9"/>
          <p:cNvSpPr txBox="1">
            <a:spLocks noChangeArrowheads="1"/>
          </p:cNvSpPr>
          <p:nvPr/>
        </p:nvSpPr>
        <p:spPr bwMode="auto">
          <a:xfrm>
            <a:off x="5105400" y="6096000"/>
            <a:ext cx="3200400" cy="276225"/>
          </a:xfrm>
          <a:prstGeom prst="rect">
            <a:avLst/>
          </a:prstGeom>
          <a:noFill/>
          <a:ln w="9525">
            <a:noFill/>
            <a:miter lim="800000"/>
            <a:headEnd/>
            <a:tailEnd/>
          </a:ln>
        </p:spPr>
        <p:txBody>
          <a:bodyPr>
            <a:spAutoFit/>
          </a:bodyPr>
          <a:lstStyle/>
          <a:p>
            <a:pPr algn="ctr"/>
            <a:r>
              <a:rPr lang="en-US" sz="1200" dirty="0">
                <a:latin typeface="Calibri" pitchFamily="34" charset="0"/>
              </a:rPr>
              <a:t>The English Middle Colonies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sz="half" idx="1"/>
          </p:nvPr>
        </p:nvSpPr>
        <p:spPr>
          <a:xfrm>
            <a:off x="609600" y="1295400"/>
            <a:ext cx="7848600" cy="4800600"/>
          </a:xfrm>
        </p:spPr>
        <p:txBody>
          <a:bodyPr/>
          <a:lstStyle/>
          <a:p>
            <a:pPr eaLnBrk="1" hangingPunct="1"/>
            <a:r>
              <a:rPr lang="en-US" dirty="0"/>
              <a:t>1624 – The Dutch set up a trading post at Albany. 1625 – The Dutch set up another post on Manhattan Island, calling the town “New Amsterdam” and the colony “New Netherland.”</a:t>
            </a:r>
          </a:p>
          <a:p>
            <a:pPr eaLnBrk="1" hangingPunct="1"/>
            <a:r>
              <a:rPr lang="en-US" dirty="0"/>
              <a:t>The pursuit of trade and profit caused the people of New Amsterdam to accept different languages, religions and nationalities.</a:t>
            </a:r>
          </a:p>
          <a:p>
            <a:pPr eaLnBrk="1" hangingPunct="1"/>
            <a:r>
              <a:rPr lang="en-US" dirty="0"/>
              <a:t>1664 – New Amsterdam was captured by the English, and King Charles II gave New Netherland to his brother James, Duke of York. The colony was renamed New York with James as proprietor.</a:t>
            </a:r>
          </a:p>
          <a:p>
            <a:pPr eaLnBrk="1" hangingPunct="1"/>
            <a:endParaRPr lang="en-US" dirty="0"/>
          </a:p>
        </p:txBody>
      </p:sp>
      <p:sp>
        <p:nvSpPr>
          <p:cNvPr id="7" name="Slide Number Placeholder 6"/>
          <p:cNvSpPr>
            <a:spLocks noGrp="1"/>
          </p:cNvSpPr>
          <p:nvPr>
            <p:ph type="sldNum" sz="quarter" idx="12"/>
          </p:nvPr>
        </p:nvSpPr>
        <p:spPr/>
        <p:txBody>
          <a:bodyPr/>
          <a:lstStyle/>
          <a:p>
            <a:pPr>
              <a:defRPr/>
            </a:pPr>
            <a:fld id="{3CE14392-4722-443D-A99E-3F1F4ADB3CD1}" type="slidenum">
              <a:rPr lang="en-US"/>
              <a:pPr>
                <a:defRPr/>
              </a:pPr>
              <a:t>34</a:t>
            </a:fld>
            <a:endParaRPr lang="en-US"/>
          </a:p>
        </p:txBody>
      </p:sp>
      <p:sp>
        <p:nvSpPr>
          <p:cNvPr id="5" name="Title 4"/>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The Middle Colonies: New Netherland/New York</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5"/>
          <p:cNvSpPr>
            <a:spLocks noGrp="1"/>
          </p:cNvSpPr>
          <p:nvPr>
            <p:ph sz="half" idx="1"/>
          </p:nvPr>
        </p:nvSpPr>
        <p:spPr>
          <a:xfrm>
            <a:off x="609600" y="1295400"/>
            <a:ext cx="4038600" cy="4525963"/>
          </a:xfrm>
        </p:spPr>
        <p:txBody>
          <a:bodyPr/>
          <a:lstStyle/>
          <a:p>
            <a:pPr eaLnBrk="1" hangingPunct="1"/>
            <a:r>
              <a:rPr lang="en-US" sz="2400" dirty="0"/>
              <a:t>The territory of New Jersey was part of King Charles’ grant to James, Duke of York. James divided the land between two friends.</a:t>
            </a:r>
          </a:p>
          <a:p>
            <a:pPr eaLnBrk="1" hangingPunct="1"/>
            <a:r>
              <a:rPr lang="en-US" sz="2400" dirty="0"/>
              <a:t>Settlers were encouraged into this area by promises of inexpensive land, religious freedom, and political participation. Thus, New Jersey became a colony of prosperous farmers on fertile lands.</a:t>
            </a:r>
          </a:p>
          <a:p>
            <a:pPr eaLnBrk="1" hangingPunct="1"/>
            <a:endParaRPr lang="en-US" dirty="0"/>
          </a:p>
          <a:p>
            <a:pPr eaLnBrk="1" hangingPunct="1"/>
            <a:endParaRPr lang="en-US" dirty="0"/>
          </a:p>
        </p:txBody>
      </p:sp>
      <p:pic>
        <p:nvPicPr>
          <p:cNvPr id="9" name="Content Placeholder 8" descr="James, Duke of York.jpg"/>
          <p:cNvPicPr>
            <a:picLocks noGrp="1" noChangeAspect="1"/>
          </p:cNvPicPr>
          <p:nvPr>
            <p:ph sz="half" idx="2"/>
          </p:nvPr>
        </p:nvPicPr>
        <p:blipFill>
          <a:blip r:embed="rId3" cstate="print"/>
          <a:stretch>
            <a:fillRect/>
          </a:stretch>
        </p:blipFill>
        <p:spPr>
          <a:xfrm>
            <a:off x="5040042" y="1600200"/>
            <a:ext cx="3254915" cy="452596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Middle Colonies: New Jersey</a:t>
            </a:r>
          </a:p>
        </p:txBody>
      </p:sp>
      <p:sp>
        <p:nvSpPr>
          <p:cNvPr id="7" name="Slide Number Placeholder 6"/>
          <p:cNvSpPr>
            <a:spLocks noGrp="1"/>
          </p:cNvSpPr>
          <p:nvPr>
            <p:ph type="sldNum" sz="quarter" idx="12"/>
          </p:nvPr>
        </p:nvSpPr>
        <p:spPr/>
        <p:txBody>
          <a:bodyPr/>
          <a:lstStyle/>
          <a:p>
            <a:pPr>
              <a:defRPr/>
            </a:pPr>
            <a:fld id="{EA01DC13-F69E-4DDB-BE5E-E4E39B75DD6E}" type="slidenum">
              <a:rPr lang="en-US"/>
              <a:pPr>
                <a:defRPr/>
              </a:pPr>
              <a:t>35</a:t>
            </a:fld>
            <a:endParaRPr lang="en-US"/>
          </a:p>
        </p:txBody>
      </p:sp>
      <p:sp>
        <p:nvSpPr>
          <p:cNvPr id="8" name="TextBox 7"/>
          <p:cNvSpPr txBox="1">
            <a:spLocks noChangeArrowheads="1"/>
          </p:cNvSpPr>
          <p:nvPr/>
        </p:nvSpPr>
        <p:spPr bwMode="auto">
          <a:xfrm>
            <a:off x="5029200" y="6096000"/>
            <a:ext cx="32766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James, Duke of York</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sz="half" idx="1"/>
          </p:nvPr>
        </p:nvSpPr>
        <p:spPr>
          <a:xfrm>
            <a:off x="457200" y="990600"/>
            <a:ext cx="8153400" cy="4876800"/>
          </a:xfrm>
        </p:spPr>
        <p:txBody>
          <a:bodyPr/>
          <a:lstStyle/>
          <a:p>
            <a:pPr eaLnBrk="1" hangingPunct="1"/>
            <a:r>
              <a:rPr lang="en-US" dirty="0"/>
              <a:t>1640s – Quakers had formed a new sect in England, and they desired a more pure Christian religion and a more just society. </a:t>
            </a:r>
          </a:p>
          <a:p>
            <a:pPr eaLnBrk="1" hangingPunct="1"/>
            <a:r>
              <a:rPr lang="en-US" dirty="0"/>
              <a:t>With a belief in the equality of people, they refused to recognize social rank, rejected violence, refused to serve in the military, and considered individual conscience more important than church authority  or scripture.</a:t>
            </a:r>
          </a:p>
          <a:p>
            <a:pPr eaLnBrk="1" hangingPunct="1"/>
            <a:r>
              <a:rPr lang="en-US" dirty="0"/>
              <a:t>As a Quaker champion, William Penn was granted land (almost the size of England) and established Pennsylvania, which set the standard for pluralism.</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BAA5C03-8224-420F-947B-B6212B61D88D}" type="slidenum">
              <a:rPr lang="en-US"/>
              <a:pPr>
                <a:defRPr/>
              </a:pPr>
              <a:t>36</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Middle Colonies: Pennsylvania</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4F6F7BE-C876-4F60-BE42-8D25E64433C9}" type="slidenum">
              <a:rPr lang="en-US"/>
              <a:pPr>
                <a:defRPr/>
              </a:pPr>
              <a:t>37</a:t>
            </a:fld>
            <a:endParaRPr lang="en-US"/>
          </a:p>
        </p:txBody>
      </p:sp>
      <p:pic>
        <p:nvPicPr>
          <p:cNvPr id="43010" name="Picture 2"/>
          <p:cNvPicPr>
            <a:picLocks noChangeAspect="1" noChangeArrowheads="1"/>
          </p:cNvPicPr>
          <p:nvPr/>
        </p:nvPicPr>
        <p:blipFill>
          <a:blip r:embed="rId3" cstate="print"/>
          <a:srcRect/>
          <a:stretch>
            <a:fillRect/>
          </a:stretch>
        </p:blipFill>
        <p:spPr bwMode="auto">
          <a:xfrm>
            <a:off x="2454742" y="141348"/>
            <a:ext cx="4234516" cy="624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900"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88509" y="6356350"/>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4" action="ppaction://hlinksldjump"/>
              </a:rPr>
              <a:t>Return to Main Menu</a:t>
            </a:r>
            <a:endParaRPr lang="en-US" dirty="0">
              <a:latin typeface="+mn-lt"/>
            </a:endParaRPr>
          </a:p>
        </p:txBody>
      </p:sp>
      <p:sp>
        <p:nvSpPr>
          <p:cNvPr id="4" name="Slide Number Placeholder 3"/>
          <p:cNvSpPr>
            <a:spLocks noGrp="1"/>
          </p:cNvSpPr>
          <p:nvPr>
            <p:ph type="sldNum" sz="quarter" idx="12"/>
          </p:nvPr>
        </p:nvSpPr>
        <p:spPr/>
        <p:txBody>
          <a:bodyPr/>
          <a:lstStyle/>
          <a:p>
            <a:pPr>
              <a:defRPr/>
            </a:pPr>
            <a:fld id="{136897F9-718D-43A4-8329-E9571820B541}" type="slidenum">
              <a:rPr lang="en-US"/>
              <a:pPr>
                <a:defRPr/>
              </a:pPr>
              <a:t>38</a:t>
            </a:fld>
            <a:endParaRPr lang="en-US"/>
          </a:p>
        </p:txBody>
      </p:sp>
      <p:sp>
        <p:nvSpPr>
          <p:cNvPr id="41990" name="TextBox 4"/>
          <p:cNvSpPr txBox="1">
            <a:spLocks noChangeArrowheads="1"/>
          </p:cNvSpPr>
          <p:nvPr/>
        </p:nvSpPr>
        <p:spPr bwMode="auto">
          <a:xfrm>
            <a:off x="10610" y="5502270"/>
            <a:ext cx="9144000" cy="854080"/>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rPr>
              <a:t>Image Credits</a:t>
            </a:r>
            <a:endParaRPr lang="en-US" sz="1200" dirty="0">
              <a:solidFill>
                <a:schemeClr val="bg1"/>
              </a:solidFill>
              <a:latin typeface="Calibri" pitchFamily="34" charset="0"/>
            </a:endParaRPr>
          </a:p>
          <a:p>
            <a:r>
              <a:rPr lang="en-US" sz="1000" dirty="0">
                <a:solidFill>
                  <a:schemeClr val="bg1"/>
                </a:solidFill>
                <a:latin typeface="Calibri" pitchFamily="34" charset="0"/>
              </a:rPr>
              <a:t>Slide 1: Ted </a:t>
            </a:r>
            <a:r>
              <a:rPr lang="en-US" sz="1000" dirty="0" err="1">
                <a:solidFill>
                  <a:schemeClr val="bg1"/>
                </a:solidFill>
                <a:latin typeface="Calibri" pitchFamily="34" charset="0"/>
              </a:rPr>
              <a:t>Kerwin</a:t>
            </a:r>
            <a:r>
              <a:rPr lang="en-US" sz="1000" dirty="0">
                <a:solidFill>
                  <a:schemeClr val="bg1"/>
                </a:solidFill>
                <a:latin typeface="Calibri" pitchFamily="34" charset="0"/>
              </a:rPr>
              <a:t> Wikimedia Commons; Slide 2: Public Domain Wikimedia Commons; Slide 7: Public Domain Wikimedia Commons, Slide 11: Public Domain Wikimedia Commons; Slide 21: Public Domain Wikimedia Commons; Slide 22: Public Domain Wikimedia Commons; Slide 29: Public Domain Wikimedia Commons; Slide 33: Public Domain Wikimedia Commons; Slide 35: Public Domain Wikimedia Commons; Slide 38: Andy Montgomery Wikimedia Commons</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1: Changes that Prepared Europe for Expansion</a:t>
            </a:r>
          </a:p>
        </p:txBody>
      </p:sp>
      <p:sp>
        <p:nvSpPr>
          <p:cNvPr id="7171" name="Content Placeholder 2"/>
          <p:cNvSpPr>
            <a:spLocks noGrp="1"/>
          </p:cNvSpPr>
          <p:nvPr>
            <p:ph idx="1"/>
          </p:nvPr>
        </p:nvSpPr>
        <p:spPr>
          <a:xfrm>
            <a:off x="457200" y="1981200"/>
            <a:ext cx="8229600" cy="2819400"/>
          </a:xfrm>
        </p:spPr>
        <p:txBody>
          <a:bodyPr/>
          <a:lstStyle/>
          <a:p>
            <a:pPr eaLnBrk="1" hangingPunct="1"/>
            <a:r>
              <a:rPr lang="en-US"/>
              <a:t>Essential Question: How did changes in Europe lead to exploration? </a:t>
            </a:r>
          </a:p>
          <a:p>
            <a:pPr lvl="1" eaLnBrk="1" hangingPunct="1">
              <a:buFont typeface="Wingdings" pitchFamily="2" charset="2"/>
              <a:buChar char="Ø"/>
            </a:pPr>
            <a:endParaRPr lang="en-US"/>
          </a:p>
        </p:txBody>
      </p:sp>
      <p:sp>
        <p:nvSpPr>
          <p:cNvPr id="5" name="Slide Number Placeholder 4"/>
          <p:cNvSpPr>
            <a:spLocks noGrp="1"/>
          </p:cNvSpPr>
          <p:nvPr>
            <p:ph type="sldNum" sz="quarter" idx="12"/>
          </p:nvPr>
        </p:nvSpPr>
        <p:spPr/>
        <p:txBody>
          <a:bodyPr/>
          <a:lstStyle/>
          <a:p>
            <a:pPr>
              <a:defRPr/>
            </a:pPr>
            <a:fld id="{2F5CE57B-5AE0-4504-AD03-738E593B4226}" type="slidenum">
              <a:rPr lang="en-US"/>
              <a:pPr>
                <a:defRPr/>
              </a:pPr>
              <a:t>4</a:t>
            </a:fld>
            <a:endParaRPr lang="en-US" dirty="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a:t>Section </a:t>
            </a:r>
            <a:r>
              <a:rPr lang="en-US" dirty="0"/>
              <a:t>1: Changes that Prepared Europe for Expansion</a:t>
            </a:r>
          </a:p>
        </p:txBody>
      </p:sp>
      <p:sp>
        <p:nvSpPr>
          <p:cNvPr id="8195" name="Content Placeholder 2"/>
          <p:cNvSpPr>
            <a:spLocks noGrp="1"/>
          </p:cNvSpPr>
          <p:nvPr>
            <p:ph idx="1"/>
          </p:nvPr>
        </p:nvSpPr>
        <p:spPr>
          <a:xfrm>
            <a:off x="457200" y="2286000"/>
            <a:ext cx="8229600" cy="3840163"/>
          </a:xfrm>
        </p:spPr>
        <p:txBody>
          <a:bodyPr/>
          <a:lstStyle/>
          <a:p>
            <a:pPr eaLnBrk="1" hangingPunct="1"/>
            <a:r>
              <a:rPr lang="en-US"/>
              <a:t>What terms do I need to know? </a:t>
            </a:r>
          </a:p>
          <a:p>
            <a:pPr lvl="1" eaLnBrk="1" hangingPunct="1">
              <a:buFont typeface="Arial" charset="0"/>
              <a:buChar char="•"/>
            </a:pPr>
            <a:r>
              <a:rPr lang="en-US" sz="3200"/>
              <a:t>cartographer</a:t>
            </a:r>
          </a:p>
          <a:p>
            <a:pPr lvl="1" eaLnBrk="1" hangingPunct="1">
              <a:buFont typeface="Arial" charset="0"/>
              <a:buChar char="•"/>
            </a:pPr>
            <a:r>
              <a:rPr lang="en-US" sz="3200"/>
              <a:t>Renaissance</a:t>
            </a:r>
          </a:p>
          <a:p>
            <a:pPr lvl="1" eaLnBrk="1" hangingPunct="1">
              <a:buFont typeface="Arial" charset="0"/>
              <a:buChar char="•"/>
            </a:pPr>
            <a:r>
              <a:rPr lang="en-US" sz="3200"/>
              <a:t>capitalism</a:t>
            </a:r>
          </a:p>
          <a:p>
            <a:pPr lvl="1" eaLnBrk="1" hangingPunct="1">
              <a:buFont typeface="Arial" charset="0"/>
              <a:buChar char="•"/>
            </a:pPr>
            <a:endParaRPr lang="en-US"/>
          </a:p>
        </p:txBody>
      </p:sp>
      <p:sp>
        <p:nvSpPr>
          <p:cNvPr id="5" name="Slide Number Placeholder 4"/>
          <p:cNvSpPr>
            <a:spLocks noGrp="1"/>
          </p:cNvSpPr>
          <p:nvPr>
            <p:ph type="sldNum" sz="quarter" idx="12"/>
          </p:nvPr>
        </p:nvSpPr>
        <p:spPr/>
        <p:txBody>
          <a:bodyPr/>
          <a:lstStyle/>
          <a:p>
            <a:pPr>
              <a:defRPr/>
            </a:pPr>
            <a:fld id="{BE8B241F-E6AE-47A2-BF11-C8D3E9353B00}" type="slidenum">
              <a:rPr lang="en-US"/>
              <a:pPr>
                <a:defRPr/>
              </a:pPr>
              <a:t>5</a:t>
            </a:fld>
            <a:endParaRPr lang="en-US"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5"/>
          <p:cNvSpPr>
            <a:spLocks noGrp="1"/>
          </p:cNvSpPr>
          <p:nvPr>
            <p:ph sz="half" idx="1"/>
          </p:nvPr>
        </p:nvSpPr>
        <p:spPr>
          <a:xfrm>
            <a:off x="457200" y="1219200"/>
            <a:ext cx="8229600" cy="4800600"/>
          </a:xfrm>
        </p:spPr>
        <p:txBody>
          <a:bodyPr/>
          <a:lstStyle/>
          <a:p>
            <a:pPr eaLnBrk="1" hangingPunct="1"/>
            <a:r>
              <a:rPr lang="en-US" dirty="0"/>
              <a:t>In the 1400s, Johann Gutenberg invented the printing press which allowed ideas to be exchanged more rapidly and accurately.</a:t>
            </a:r>
          </a:p>
          <a:p>
            <a:pPr eaLnBrk="1" hangingPunct="1"/>
            <a:r>
              <a:rPr lang="en-US" dirty="0"/>
              <a:t>The writings of </a:t>
            </a:r>
            <a:r>
              <a:rPr lang="en-US" dirty="0" err="1"/>
              <a:t>Amerigo</a:t>
            </a:r>
            <a:r>
              <a:rPr lang="en-US" dirty="0"/>
              <a:t> Vespucci convinced cartographers that lands being explored were not part of Asia but new continents to Europeans.</a:t>
            </a:r>
          </a:p>
          <a:p>
            <a:pPr eaLnBrk="1" hangingPunct="1"/>
            <a:r>
              <a:rPr lang="en-US" dirty="0"/>
              <a:t>The opening of American continents to European exploration, conquest, and settlement was made possible by technological changes such as better ships, navigational devices, warfare, and gunpowder.</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180B01A6-7109-4100-AD9A-31239EF71040}" type="slidenum">
              <a:rPr lang="en-US"/>
              <a:pPr>
                <a:defRPr/>
              </a:pPr>
              <a:t>6</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Technological Changes</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sz="half" idx="1"/>
          </p:nvPr>
        </p:nvSpPr>
        <p:spPr>
          <a:xfrm>
            <a:off x="533400" y="1219200"/>
            <a:ext cx="4038600" cy="4525963"/>
          </a:xfrm>
        </p:spPr>
        <p:txBody>
          <a:bodyPr/>
          <a:lstStyle/>
          <a:p>
            <a:pPr eaLnBrk="1" hangingPunct="1"/>
            <a:r>
              <a:rPr lang="en-US" dirty="0"/>
              <a:t>The ancient learning of the Greeks and Romans provided significance and inspiration for Europeans during the Renaissance.</a:t>
            </a:r>
          </a:p>
          <a:p>
            <a:pPr eaLnBrk="1" hangingPunct="1"/>
            <a:r>
              <a:rPr lang="en-US" dirty="0"/>
              <a:t>The printing press and new knowledge led to innovations, inventions, and a new confidence in        individualism.</a:t>
            </a:r>
          </a:p>
          <a:p>
            <a:pPr eaLnBrk="1" hangingPunct="1"/>
            <a:endParaRPr lang="en-US" dirty="0"/>
          </a:p>
          <a:p>
            <a:pPr eaLnBrk="1" hangingPunct="1"/>
            <a:endParaRPr lang="en-US" dirty="0"/>
          </a:p>
          <a:p>
            <a:pPr eaLnBrk="1" hangingPunct="1"/>
            <a:endParaRPr lang="en-US" dirty="0"/>
          </a:p>
        </p:txBody>
      </p:sp>
      <p:pic>
        <p:nvPicPr>
          <p:cNvPr id="9" name="Content Placeholder 8" descr="gutenbergpress.jpg"/>
          <p:cNvPicPr>
            <a:picLocks noGrp="1" noChangeAspect="1"/>
          </p:cNvPicPr>
          <p:nvPr>
            <p:ph sz="half" idx="2"/>
          </p:nvPr>
        </p:nvPicPr>
        <p:blipFill>
          <a:blip r:embed="rId3" cstate="print"/>
          <a:stretch>
            <a:fillRect/>
          </a:stretch>
        </p:blipFill>
        <p:spPr>
          <a:xfrm>
            <a:off x="5257800" y="1600200"/>
            <a:ext cx="3048000" cy="4168959"/>
          </a:xfrm>
        </p:spPr>
      </p:pic>
      <p:sp>
        <p:nvSpPr>
          <p:cNvPr id="5" name="Title 4"/>
          <p:cNvSpPr>
            <a:spLocks noGrp="1"/>
          </p:cNvSpPr>
          <p:nvPr>
            <p:ph type="title"/>
          </p:nvPr>
        </p:nvSpPr>
        <p:spPr>
          <a:xfrm>
            <a:off x="457200" y="304800"/>
            <a:ext cx="8229600" cy="1143000"/>
          </a:xfrm>
        </p:spPr>
        <p:txBody>
          <a:bodyPr rtlCol="0">
            <a:normAutofit/>
          </a:bodyPr>
          <a:lstStyle/>
          <a:p>
            <a:pPr eaLnBrk="1" fontAlgn="auto" hangingPunct="1">
              <a:spcAft>
                <a:spcPts val="0"/>
              </a:spcAft>
              <a:defRPr/>
            </a:pPr>
            <a:r>
              <a:rPr lang="en-US" dirty="0"/>
              <a:t>Intellectual Changes</a:t>
            </a:r>
          </a:p>
        </p:txBody>
      </p:sp>
      <p:sp>
        <p:nvSpPr>
          <p:cNvPr id="7" name="Slide Number Placeholder 6"/>
          <p:cNvSpPr>
            <a:spLocks noGrp="1"/>
          </p:cNvSpPr>
          <p:nvPr>
            <p:ph type="sldNum" sz="quarter" idx="12"/>
          </p:nvPr>
        </p:nvSpPr>
        <p:spPr/>
        <p:txBody>
          <a:bodyPr/>
          <a:lstStyle/>
          <a:p>
            <a:pPr>
              <a:defRPr/>
            </a:pPr>
            <a:fld id="{C2CCBCE8-56BF-4F51-AEEF-02722BB2DE92}" type="slidenum">
              <a:rPr lang="en-US"/>
              <a:pPr>
                <a:defRPr/>
              </a:pPr>
              <a:t>7</a:t>
            </a:fld>
            <a:endParaRPr lang="en-US"/>
          </a:p>
        </p:txBody>
      </p:sp>
      <p:sp>
        <p:nvSpPr>
          <p:cNvPr id="11" name="TextBox 10"/>
          <p:cNvSpPr txBox="1">
            <a:spLocks noChangeArrowheads="1"/>
          </p:cNvSpPr>
          <p:nvPr/>
        </p:nvSpPr>
        <p:spPr bwMode="auto">
          <a:xfrm>
            <a:off x="5257800" y="5867400"/>
            <a:ext cx="3200400" cy="276225"/>
          </a:xfrm>
          <a:prstGeom prst="rect">
            <a:avLst/>
          </a:prstGeom>
          <a:noFill/>
          <a:ln w="9525">
            <a:noFill/>
            <a:miter lim="800000"/>
            <a:headEnd/>
            <a:tailEnd/>
          </a:ln>
        </p:spPr>
        <p:txBody>
          <a:bodyPr>
            <a:spAutoFit/>
          </a:bodyPr>
          <a:lstStyle/>
          <a:p>
            <a:r>
              <a:rPr lang="en-US" sz="1200" dirty="0">
                <a:latin typeface="Calibri" pitchFamily="34" charset="0"/>
              </a:rPr>
              <a:t>15</a:t>
            </a:r>
            <a:r>
              <a:rPr lang="en-US" sz="1200" baseline="30000" dirty="0">
                <a:latin typeface="Calibri" pitchFamily="34" charset="0"/>
              </a:rPr>
              <a:t>th</a:t>
            </a:r>
            <a:r>
              <a:rPr lang="en-US" sz="1200" dirty="0">
                <a:latin typeface="Calibri" pitchFamily="34" charset="0"/>
              </a:rPr>
              <a:t> century printing press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sz="half" idx="1"/>
          </p:nvPr>
        </p:nvSpPr>
        <p:spPr>
          <a:xfrm>
            <a:off x="381000" y="1219200"/>
            <a:ext cx="8382000" cy="4876800"/>
          </a:xfrm>
        </p:spPr>
        <p:txBody>
          <a:bodyPr/>
          <a:lstStyle/>
          <a:p>
            <a:pPr eaLnBrk="1" hangingPunct="1"/>
            <a:r>
              <a:rPr lang="en-US" dirty="0"/>
              <a:t>During the Middle Ages, Western Europe was loyal    to the Roman Catholic Church and the Pope.</a:t>
            </a:r>
          </a:p>
          <a:p>
            <a:pPr eaLnBrk="1" hangingPunct="1"/>
            <a:r>
              <a:rPr lang="en-US" dirty="0"/>
              <a:t>As knowledge increased among people, the Pope’s authority was questioned by Martin Luther, who sparked the Protestant Reformation.</a:t>
            </a:r>
          </a:p>
          <a:p>
            <a:pPr eaLnBrk="1" hangingPunct="1"/>
            <a:r>
              <a:rPr lang="en-US" dirty="0"/>
              <a:t>Some Protestant denominations resulted; England became a Protestant nation with Henry VIII as head.</a:t>
            </a:r>
          </a:p>
          <a:p>
            <a:pPr eaLnBrk="1" hangingPunct="1"/>
            <a:r>
              <a:rPr lang="en-US" dirty="0"/>
              <a:t>Effects of the Protestant movement included religious wars, intolerance, and persecution, which caused many people to leave Europe for America.</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69C65D8F-63EB-46E1-9869-9CA4EF9D046A}" type="slidenum">
              <a:rPr lang="en-US"/>
              <a:pPr>
                <a:defRPr/>
              </a:pPr>
              <a:t>8</a:t>
            </a:fld>
            <a:endParaRPr lang="en-US" dirty="0"/>
          </a:p>
        </p:txBody>
      </p:sp>
      <p:sp>
        <p:nvSpPr>
          <p:cNvPr id="5" name="Title 4"/>
          <p:cNvSpPr>
            <a:spLocks noGrp="1"/>
          </p:cNvSpPr>
          <p:nvPr>
            <p:ph type="title"/>
          </p:nvPr>
        </p:nvSpPr>
        <p:spPr>
          <a:xfrm>
            <a:off x="381000" y="76200"/>
            <a:ext cx="8229600" cy="1143000"/>
          </a:xfrm>
        </p:spPr>
        <p:txBody>
          <a:bodyPr rtlCol="0">
            <a:normAutofit/>
          </a:bodyPr>
          <a:lstStyle/>
          <a:p>
            <a:pPr eaLnBrk="1" fontAlgn="auto" hangingPunct="1">
              <a:spcAft>
                <a:spcPts val="0"/>
              </a:spcAft>
              <a:defRPr/>
            </a:pPr>
            <a:r>
              <a:rPr lang="en-US" dirty="0"/>
              <a:t>Religious Changes</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Political Changes</a:t>
            </a:r>
          </a:p>
        </p:txBody>
      </p:sp>
      <p:sp>
        <p:nvSpPr>
          <p:cNvPr id="12290" name="Content Placeholder 5"/>
          <p:cNvSpPr>
            <a:spLocks noGrp="1"/>
          </p:cNvSpPr>
          <p:nvPr>
            <p:ph idx="1"/>
          </p:nvPr>
        </p:nvSpPr>
        <p:spPr>
          <a:xfrm>
            <a:off x="457200" y="1447800"/>
            <a:ext cx="8229600" cy="4525963"/>
          </a:xfrm>
        </p:spPr>
        <p:txBody>
          <a:bodyPr/>
          <a:lstStyle/>
          <a:p>
            <a:pPr eaLnBrk="1" hangingPunct="1"/>
            <a:r>
              <a:rPr lang="en-US" sz="2800" dirty="0"/>
              <a:t>The nation-state emerged as the new type of political organization in Europe during the late Middle Ages and Renaissance.</a:t>
            </a:r>
          </a:p>
          <a:p>
            <a:pPr eaLnBrk="1" hangingPunct="1"/>
            <a:r>
              <a:rPr lang="en-US" sz="2800" dirty="0"/>
              <a:t>Powerful  nations included France, Spain, Portugal (Roman Catholic countries) and England, Holland, and Sweden (Protestant countries).</a:t>
            </a:r>
          </a:p>
          <a:p>
            <a:pPr eaLnBrk="1" hangingPunct="1"/>
            <a:r>
              <a:rPr lang="en-US" sz="2800" dirty="0"/>
              <a:t>The exploration of Columbus in 1492 resulted through Ferdinand and Isabella’s unification efforts to develop the new nation of Spain from smaller states. </a:t>
            </a:r>
          </a:p>
        </p:txBody>
      </p:sp>
      <p:sp>
        <p:nvSpPr>
          <p:cNvPr id="7" name="Slide Number Placeholder 6"/>
          <p:cNvSpPr>
            <a:spLocks noGrp="1"/>
          </p:cNvSpPr>
          <p:nvPr>
            <p:ph type="sldNum" sz="quarter" idx="12"/>
          </p:nvPr>
        </p:nvSpPr>
        <p:spPr/>
        <p:txBody>
          <a:bodyPr/>
          <a:lstStyle/>
          <a:p>
            <a:pPr>
              <a:defRPr/>
            </a:pPr>
            <a:fld id="{0EF9BC74-9BB1-4766-BD50-9A50F13181B2}" type="slidenum">
              <a:rPr lang="en-US"/>
              <a:pPr>
                <a:defRPr/>
              </a:pPr>
              <a:t>9</a:t>
            </a:fld>
            <a:endParaRPr lang="en-US"/>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6652</TotalTime>
  <Words>2363</Words>
  <Application>Microsoft Macintosh PowerPoint</Application>
  <PresentationFormat>On-screen Show (4:3)</PresentationFormat>
  <Paragraphs>205</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PowerPoint Presentation</vt:lpstr>
      <vt:lpstr>PowerPoint Presentation</vt:lpstr>
      <vt:lpstr>Founding Colonies in North America</vt:lpstr>
      <vt:lpstr>Section 1: Changes that Prepared Europe for Expansion</vt:lpstr>
      <vt:lpstr>Section 1: Changes that Prepared Europe for Expansion</vt:lpstr>
      <vt:lpstr>Technological Changes</vt:lpstr>
      <vt:lpstr>Intellectual Changes</vt:lpstr>
      <vt:lpstr>Religious Changes</vt:lpstr>
      <vt:lpstr>Political Changes</vt:lpstr>
      <vt:lpstr>Economic Changes</vt:lpstr>
      <vt:lpstr>Europe Ready for  Expansion to America</vt:lpstr>
      <vt:lpstr>Section 2: Early Explorations and Attempted Settlements</vt:lpstr>
      <vt:lpstr>Section 2: Early Explorations and Attempted Settlements</vt:lpstr>
      <vt:lpstr>Spanish Conquests</vt:lpstr>
      <vt:lpstr>The Spanish in Florida and Carolina</vt:lpstr>
      <vt:lpstr>Spanish and French Competition                in Florida and Carolina</vt:lpstr>
      <vt:lpstr>PowerPoint Presentation</vt:lpstr>
      <vt:lpstr>Section 3: The English Colonies in North America</vt:lpstr>
      <vt:lpstr>Section 3:  The English Colonies in North America</vt:lpstr>
      <vt:lpstr>The Unsuccessful Colonies of  North America</vt:lpstr>
      <vt:lpstr>Jamestown in Virginia</vt:lpstr>
      <vt:lpstr>Jamestown in Virginia: Poor Leadership and Poor Conditions</vt:lpstr>
      <vt:lpstr>Jamestown in Virginia: The Promise of Free Land and the Headright System</vt:lpstr>
      <vt:lpstr>Jamestown in Virginia: The Beginning of Representative Government</vt:lpstr>
      <vt:lpstr>Jamestown in Virginia: The Arrival of Women and Slaves</vt:lpstr>
      <vt:lpstr>Jamestown in Virginia:  Relations with the Indians</vt:lpstr>
      <vt:lpstr>Maryland</vt:lpstr>
      <vt:lpstr>The New England Colonies</vt:lpstr>
      <vt:lpstr>The New England Colonies: Puritans</vt:lpstr>
      <vt:lpstr>The New England Colonies: Pilgrims</vt:lpstr>
      <vt:lpstr>The New England Colonies:  The Massachusetts Bay Colony</vt:lpstr>
      <vt:lpstr>The New England Colonies:  Other New England Colonies</vt:lpstr>
      <vt:lpstr>The Middle Colonies</vt:lpstr>
      <vt:lpstr>The Middle Colonies: New Netherland/New York</vt:lpstr>
      <vt:lpstr>The Middle Colonies: New Jersey</vt:lpstr>
      <vt:lpstr>The Middle Colonies: Pennsylvania</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 </dc:description>
  <cp:lastModifiedBy>Emmett Mullins</cp:lastModifiedBy>
  <cp:revision>468</cp:revision>
  <dcterms:created xsi:type="dcterms:W3CDTF">2010-06-02T19:20:05Z</dcterms:created>
  <dcterms:modified xsi:type="dcterms:W3CDTF">2021-04-08T23:47:07Z</dcterms:modified>
  <cp:category/>
</cp:coreProperties>
</file>