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7"/>
  </p:notesMasterIdLst>
  <p:handoutMasterIdLst>
    <p:handoutMasterId r:id="rId48"/>
  </p:handoutMasterIdLst>
  <p:sldIdLst>
    <p:sldId id="259" r:id="rId2"/>
    <p:sldId id="260" r:id="rId3"/>
    <p:sldId id="258" r:id="rId4"/>
    <p:sldId id="268" r:id="rId5"/>
    <p:sldId id="293" r:id="rId6"/>
    <p:sldId id="308" r:id="rId7"/>
    <p:sldId id="311" r:id="rId8"/>
    <p:sldId id="312" r:id="rId9"/>
    <p:sldId id="313" r:id="rId10"/>
    <p:sldId id="270" r:id="rId11"/>
    <p:sldId id="276" r:id="rId12"/>
    <p:sldId id="275" r:id="rId13"/>
    <p:sldId id="309" r:id="rId14"/>
    <p:sldId id="317" r:id="rId15"/>
    <p:sldId id="338" r:id="rId16"/>
    <p:sldId id="339" r:id="rId17"/>
    <p:sldId id="340" r:id="rId18"/>
    <p:sldId id="341" r:id="rId19"/>
    <p:sldId id="342" r:id="rId20"/>
    <p:sldId id="343" r:id="rId21"/>
    <p:sldId id="344" r:id="rId22"/>
    <p:sldId id="345" r:id="rId23"/>
    <p:sldId id="346" r:id="rId24"/>
    <p:sldId id="306" r:id="rId25"/>
    <p:sldId id="336" r:id="rId26"/>
    <p:sldId id="310" r:id="rId27"/>
    <p:sldId id="318" r:id="rId28"/>
    <p:sldId id="319" r:id="rId29"/>
    <p:sldId id="347" r:id="rId30"/>
    <p:sldId id="320" r:id="rId31"/>
    <p:sldId id="348" r:id="rId32"/>
    <p:sldId id="349" r:id="rId33"/>
    <p:sldId id="337" r:id="rId34"/>
    <p:sldId id="307" r:id="rId35"/>
    <p:sldId id="321" r:id="rId36"/>
    <p:sldId id="322" r:id="rId37"/>
    <p:sldId id="323" r:id="rId38"/>
    <p:sldId id="324" r:id="rId39"/>
    <p:sldId id="325" r:id="rId40"/>
    <p:sldId id="326" r:id="rId41"/>
    <p:sldId id="327" r:id="rId42"/>
    <p:sldId id="328" r:id="rId43"/>
    <p:sldId id="329" r:id="rId44"/>
    <p:sldId id="330" r:id="rId45"/>
    <p:sldId id="26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0" autoAdjust="0"/>
    <p:restoredTop sz="88975" autoAdjust="0"/>
  </p:normalViewPr>
  <p:slideViewPr>
    <p:cSldViewPr>
      <p:cViewPr varScale="1">
        <p:scale>
          <a:sx n="109" d="100"/>
          <a:sy n="109" d="100"/>
        </p:scale>
        <p:origin x="1400" y="192"/>
      </p:cViewPr>
      <p:guideLst>
        <p:guide orient="horz" pos="2160"/>
        <p:guide pos="2880"/>
      </p:guideLst>
    </p:cSldViewPr>
  </p:slideViewPr>
  <p:outlineViewPr>
    <p:cViewPr>
      <p:scale>
        <a:sx n="33" d="100"/>
        <a:sy n="33" d="100"/>
      </p:scale>
      <p:origin x="138" y="299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F54257-A516-409E-8430-EBE433B0F9E9}" type="datetimeFigureOut">
              <a:rPr lang="en-US"/>
              <a:pPr>
                <a:defRPr/>
              </a:pPr>
              <a:t>4/8/21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8293CF2-EE47-4087-991D-9BB85CCD4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36E7E5-A128-458A-95DA-0004DC95C1DC}" type="datetimeFigureOut">
              <a:rPr lang="en-US"/>
              <a:pPr>
                <a:defRPr/>
              </a:pPr>
              <a:t>4/8/21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7805048-0152-4854-A6E5-3F570F750B7C}"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89A1C5-2978-45CC-9B12-C734D8B58DC9}"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D877F-6803-41E6-AE62-7C6EFAFDC243}" type="slidenum">
              <a:rPr lang="en-US"/>
              <a:pPr>
                <a:defRPr/>
              </a:pPr>
              <a:t>‹#›</a:t>
            </a:fld>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34DF9D-BAD8-4988-9D86-AC86DD895C4D}"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AA99E-C644-4767-A6C1-80E03F156110}" type="slidenum">
              <a:rPr lang="en-US"/>
              <a:pPr>
                <a:defRPr/>
              </a:pPr>
              <a:t>‹#›</a:t>
            </a:fld>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96F45F-D29B-4448-AE47-3606C445288C}"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78E2CD-690B-49E9-A4C6-BC951D306C17}" type="slidenum">
              <a:rPr lang="en-US"/>
              <a:pPr>
                <a:defRPr/>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D628B273-193E-4566-8D91-CC6B483B86FA}" type="datetime1">
              <a:rPr lang="en-US"/>
              <a:pPr>
                <a:defRPr/>
              </a:pPr>
              <a:t>4/8/21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FCD999-2FDD-40CE-9D6D-32C764E42BE7}" type="slidenum">
              <a:rPr lang="en-US"/>
              <a:pPr>
                <a:defRPr/>
              </a:pPr>
              <a:t>‹#›</a:t>
            </a:fld>
            <a:endParaRPr lang="en-US"/>
          </a:p>
        </p:txBody>
      </p:sp>
      <p:pic>
        <p:nvPicPr>
          <p:cNvPr id="8" name="Picture 7" descr="A picture containing text&#10;&#10;Description automatically generated">
            <a:extLst>
              <a:ext uri="{FF2B5EF4-FFF2-40B4-BE49-F238E27FC236}">
                <a16:creationId xmlns:a16="http://schemas.microsoft.com/office/drawing/2014/main" id="{E4B6F14D-B8CB-5347-936B-95865393B6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ED536A-D463-4DBA-85A5-DDC6BB325D31}" type="datetime1">
              <a:rPr lang="en-US"/>
              <a:pPr>
                <a:defRPr/>
              </a:pPr>
              <a:t>4/8/21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841561-8A10-4589-86EF-F38FB3D035FE}" type="slidenum">
              <a:rPr lang="en-US"/>
              <a:pPr>
                <a:defRPr/>
              </a:pPr>
              <a:t>‹#›</a:t>
            </a:fld>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p:cNvSpPr>
            <a:spLocks noGrp="1"/>
          </p:cNvSpPr>
          <p:nvPr>
            <p:ph type="dt" sz="half" idx="10"/>
          </p:nvPr>
        </p:nvSpPr>
        <p:spPr/>
        <p:txBody>
          <a:bodyPr/>
          <a:lstStyle>
            <a:lvl1pPr>
              <a:defRPr/>
            </a:lvl1pPr>
          </a:lstStyle>
          <a:p>
            <a:pPr>
              <a:defRPr/>
            </a:pPr>
            <a:fld id="{E67E477D-46CD-4DE1-B325-AAC0E2688129}" type="datetime1">
              <a:rPr lang="en-US"/>
              <a:pPr>
                <a:defRPr/>
              </a:pPr>
              <a:t>4/8/21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82AC49F-94AD-4A24-82E3-0D70F9AD1A49}" type="slidenum">
              <a:rPr lang="en-US"/>
              <a:pPr>
                <a:defRPr/>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7D818113-4168-A149-9350-2278F19FF3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5CE1E5-D814-4760-A722-AAE404DA1825}" type="datetime1">
              <a:rPr lang="en-US"/>
              <a:pPr>
                <a:defRPr/>
              </a:pPr>
              <a:t>4/8/21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059975-7615-427B-BA25-5DFC444247DD}" type="slidenum">
              <a:rPr lang="en-US"/>
              <a:pPr>
                <a:defRPr/>
              </a:pPr>
              <a:t>‹#›</a:t>
            </a:fld>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949C46-9EFE-4263-AC9F-721BE55A54BB}" type="datetime1">
              <a:rPr lang="en-US"/>
              <a:pPr>
                <a:defRPr/>
              </a:pPr>
              <a:t>4/8/21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CEAA13-22A7-4161-B4B3-D5DA6AFB34ED}" type="slidenum">
              <a:rPr lang="en-US"/>
              <a:pPr>
                <a:defRPr/>
              </a:pPr>
              <a:t>‹#›</a:t>
            </a:fld>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2C7EF4-8B45-4230-AE0D-B6EDEC8E9679}" type="datetime1">
              <a:rPr lang="en-US"/>
              <a:pPr>
                <a:defRPr/>
              </a:pPr>
              <a:t>4/8/21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9DCFF1B-3D5A-4587-8EE0-08EE0968471A}" type="slidenum">
              <a:rPr lang="en-US"/>
              <a:pPr>
                <a:defRPr/>
              </a:pPr>
              <a:t>‹#›</a:t>
            </a:fld>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38383F-55C2-4DC4-B1E8-068599D3254E}" type="datetime1">
              <a:rPr lang="en-US"/>
              <a:pPr>
                <a:defRPr/>
              </a:pPr>
              <a:t>4/8/21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FF8345-FC75-4EAC-B6A3-C82A591FF6BD}" type="slidenum">
              <a:rPr lang="en-US"/>
              <a:pPr>
                <a:defRPr/>
              </a:pPr>
              <a:t>‹#›</a:t>
            </a:fld>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22153F-D02A-4032-A772-08C857A878F4}" type="datetime1">
              <a:rPr lang="en-US"/>
              <a:pPr>
                <a:defRPr/>
              </a:pPr>
              <a:t>4/8/21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53CAD-7521-48A3-854B-659E44EC8EED}" type="slidenum">
              <a:rPr lang="en-US"/>
              <a:pPr>
                <a:defRPr/>
              </a:pPr>
              <a:t>‹#›</a:t>
            </a:fld>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967AE1A-2DD4-44CE-9699-0EA43DC09EFC}" type="datetime1">
              <a:rPr lang="en-US"/>
              <a:pPr>
                <a:defRPr/>
              </a:pPr>
              <a:t>4/8/21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Calibri" pitchFamily="34" charset="0"/>
              </a:defRPr>
            </a:lvl1pPr>
          </a:lstStyle>
          <a:p>
            <a:pPr>
              <a:defRPr/>
            </a:pPr>
            <a:fld id="{2B78AD3A-F59C-44AE-A146-7C6586CB2E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34" r:id="rId2"/>
    <p:sldLayoutId id="2147483726" r:id="rId3"/>
    <p:sldLayoutId id="2147483735"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g.co/maps/82tx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3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10.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www.kew.org/plant-cultures/plants/indigo_landing.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7/7b/1683_map_of_South_Carolina.jpe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en-US" sz="1000" dirty="0">
                <a:solidFill>
                  <a:srgbClr val="D9D9D9"/>
                </a:solidFill>
                <a:effectLst>
                  <a:outerShdw blurRad="38100" dist="38100" dir="2700000" algn="tl">
                    <a:srgbClr val="C0C0C0"/>
                  </a:outerShdw>
                </a:effectLst>
              </a:rPr>
              <a:t>© 2022 Clairmont Press</a:t>
            </a:r>
          </a:p>
        </p:txBody>
      </p:sp>
      <p:pic>
        <p:nvPicPr>
          <p:cNvPr id="8" name="Picture 7" descr="Logo&#10;&#10;Description automatically generated">
            <a:extLst>
              <a:ext uri="{FF2B5EF4-FFF2-40B4-BE49-F238E27FC236}">
                <a16:creationId xmlns:a16="http://schemas.microsoft.com/office/drawing/2014/main" id="{B5C466C6-26F0-3F4E-B52B-A62685EAE1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
        <p:nvSpPr>
          <p:cNvPr id="9" name="TextBox 8">
            <a:extLst>
              <a:ext uri="{FF2B5EF4-FFF2-40B4-BE49-F238E27FC236}">
                <a16:creationId xmlns:a16="http://schemas.microsoft.com/office/drawing/2014/main" id="{2053C8A3-940B-A445-B694-663485F371A1}"/>
              </a:ext>
            </a:extLst>
          </p:cNvPr>
          <p:cNvSpPr txBox="1"/>
          <p:nvPr/>
        </p:nvSpPr>
        <p:spPr>
          <a:xfrm>
            <a:off x="800100" y="5414962"/>
            <a:ext cx="7543800" cy="1077913"/>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5: South Carolina’s First Sixty Years</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2: The Settlement of </a:t>
            </a:r>
            <a:br>
              <a:rPr lang="en-US" dirty="0"/>
            </a:br>
            <a:r>
              <a:rPr lang="en-US" dirty="0"/>
              <a:t>Charles Town</a:t>
            </a:r>
          </a:p>
        </p:txBody>
      </p:sp>
      <p:sp>
        <p:nvSpPr>
          <p:cNvPr id="15363" name="Content Placeholder 2"/>
          <p:cNvSpPr>
            <a:spLocks noGrp="1"/>
          </p:cNvSpPr>
          <p:nvPr>
            <p:ph idx="1"/>
          </p:nvPr>
        </p:nvSpPr>
        <p:spPr>
          <a:xfrm>
            <a:off x="457200" y="2286000"/>
            <a:ext cx="8229600" cy="2667000"/>
          </a:xfrm>
        </p:spPr>
        <p:txBody>
          <a:bodyPr/>
          <a:lstStyle/>
          <a:p>
            <a:pPr eaLnBrk="1" hangingPunct="1"/>
            <a:r>
              <a:rPr lang="en-US" dirty="0"/>
              <a:t>Essential Question: What factors affected the early failures of Charles Town?</a:t>
            </a:r>
          </a:p>
          <a:p>
            <a:pPr eaLnBrk="1" hangingPunct="1"/>
            <a:endParaRPr lang="en-US" dirty="0"/>
          </a:p>
          <a:p>
            <a:pPr lvl="1" eaLnBrk="1" hangingPunct="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defRPr/>
            </a:pPr>
            <a:fld id="{7B8E2248-AC12-47F3-A528-EA431E404BEB}" type="slidenum">
              <a:rPr lang="en-US"/>
              <a:pPr>
                <a:defRPr/>
              </a:pPr>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2: The Settlement of </a:t>
            </a:r>
            <a:br>
              <a:rPr lang="en-US" dirty="0"/>
            </a:br>
            <a:r>
              <a:rPr lang="en-US" dirty="0"/>
              <a:t>Charles Town</a:t>
            </a:r>
          </a:p>
        </p:txBody>
      </p:sp>
      <p:sp>
        <p:nvSpPr>
          <p:cNvPr id="16387" name="Content Placeholder 2"/>
          <p:cNvSpPr>
            <a:spLocks noGrp="1"/>
          </p:cNvSpPr>
          <p:nvPr>
            <p:ph idx="1"/>
          </p:nvPr>
        </p:nvSpPr>
        <p:spPr>
          <a:xfrm>
            <a:off x="685800" y="2057400"/>
            <a:ext cx="8229600" cy="3124200"/>
          </a:xfrm>
        </p:spPr>
        <p:txBody>
          <a:bodyPr/>
          <a:lstStyle/>
          <a:p>
            <a:pPr eaLnBrk="1" hangingPunct="1"/>
            <a:r>
              <a:rPr lang="en-US" dirty="0"/>
              <a:t>What terms do I need to know? </a:t>
            </a:r>
          </a:p>
          <a:p>
            <a:pPr lvl="1" eaLnBrk="1" hangingPunct="1">
              <a:buFont typeface="Arial" charset="0"/>
              <a:buChar char="•"/>
            </a:pPr>
            <a:r>
              <a:rPr lang="en-US" dirty="0"/>
              <a:t>Huguenots</a:t>
            </a:r>
          </a:p>
          <a:p>
            <a:pPr lvl="1" eaLnBrk="1" hangingPunct="1">
              <a:buFont typeface="Arial" charset="0"/>
              <a:buChar char="•"/>
            </a:pPr>
            <a:r>
              <a:rPr lang="en-US" dirty="0"/>
              <a:t>quitrent</a:t>
            </a:r>
          </a:p>
          <a:p>
            <a:pPr lvl="1" eaLnBrk="1" hangingPunct="1">
              <a:buFont typeface="Arial" charset="0"/>
              <a:buChar char="•"/>
            </a:pPr>
            <a:r>
              <a:rPr lang="en-US" dirty="0"/>
              <a:t>indigo</a:t>
            </a:r>
          </a:p>
          <a:p>
            <a:pPr lvl="1" eaLnBrk="1" hangingPunct="1">
              <a:buFont typeface="Arial" charset="0"/>
              <a:buChar char="•"/>
            </a:pPr>
            <a:r>
              <a:rPr lang="en-US" dirty="0"/>
              <a:t>naval stores</a:t>
            </a:r>
          </a:p>
          <a:p>
            <a:pPr lvl="1" eaLnBrk="1" hangingPunct="1">
              <a:buFont typeface="Arial" charset="0"/>
              <a:buNone/>
            </a:pPr>
            <a:endParaRPr lang="en-US" dirty="0"/>
          </a:p>
          <a:p>
            <a:pPr lvl="1" eaLnBrk="1" hangingPunct="1">
              <a:buFont typeface="Arial" charset="0"/>
              <a:buChar char="•"/>
            </a:pPr>
            <a:endParaRPr lang="en-US" dirty="0"/>
          </a:p>
          <a:p>
            <a:pPr lvl="1" eaLnBrk="1" hangingPunct="1">
              <a:buFont typeface="Arial" charset="0"/>
              <a:buChar char="•"/>
            </a:pPr>
            <a:endParaRPr lang="en-US" dirty="0"/>
          </a:p>
        </p:txBody>
      </p:sp>
      <p:sp>
        <p:nvSpPr>
          <p:cNvPr id="5" name="Slide Number Placeholder 4"/>
          <p:cNvSpPr>
            <a:spLocks noGrp="1"/>
          </p:cNvSpPr>
          <p:nvPr>
            <p:ph type="sldNum" sz="quarter" idx="12"/>
          </p:nvPr>
        </p:nvSpPr>
        <p:spPr/>
        <p:txBody>
          <a:bodyPr/>
          <a:lstStyle/>
          <a:p>
            <a:pPr>
              <a:defRPr/>
            </a:pPr>
            <a:fld id="{F2388E2B-78AD-4AAD-BAB2-2D89F0586950}" type="slidenum">
              <a:rPr lang="en-US"/>
              <a:pPr>
                <a:defRPr/>
              </a:pPr>
              <a:t>11</a:t>
            </a:fld>
            <a:endParaRPr lang="en-US"/>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Introduction</a:t>
            </a:r>
          </a:p>
        </p:txBody>
      </p:sp>
      <p:sp>
        <p:nvSpPr>
          <p:cNvPr id="17414" name="Content Placeholder 7"/>
          <p:cNvSpPr>
            <a:spLocks noGrp="1"/>
          </p:cNvSpPr>
          <p:nvPr>
            <p:ph idx="1"/>
          </p:nvPr>
        </p:nvSpPr>
        <p:spPr/>
        <p:txBody>
          <a:bodyPr/>
          <a:lstStyle/>
          <a:p>
            <a:pPr eaLnBrk="1" hangingPunct="1"/>
            <a:r>
              <a:rPr lang="en-US" sz="2400" dirty="0"/>
              <a:t>Efforts to create an English colony in Carolina was risky business.</a:t>
            </a:r>
          </a:p>
          <a:p>
            <a:pPr eaLnBrk="1" hangingPunct="1"/>
            <a:r>
              <a:rPr lang="en-US" sz="2400" dirty="0"/>
              <a:t>Carolina could expect little outside help; still, it was close to shipping lanes between English colonies in the West Indies and England. </a:t>
            </a:r>
          </a:p>
          <a:p>
            <a:pPr eaLnBrk="1" hangingPunct="1"/>
            <a:r>
              <a:rPr lang="en-US" sz="2400" dirty="0"/>
              <a:t>A special relationship developed between South Carolina and Barbados.</a:t>
            </a:r>
          </a:p>
        </p:txBody>
      </p:sp>
      <p:sp>
        <p:nvSpPr>
          <p:cNvPr id="7" name="Slide Number Placeholder 6"/>
          <p:cNvSpPr>
            <a:spLocks noGrp="1"/>
          </p:cNvSpPr>
          <p:nvPr>
            <p:ph type="sldNum" sz="quarter" idx="12"/>
          </p:nvPr>
        </p:nvSpPr>
        <p:spPr/>
        <p:txBody>
          <a:bodyPr/>
          <a:lstStyle/>
          <a:p>
            <a:pPr>
              <a:defRPr/>
            </a:pPr>
            <a:fld id="{531E6446-8FA3-45BB-92CD-A942AD62DADE}" type="slidenum">
              <a:rPr lang="en-US"/>
              <a:pPr>
                <a:defRPr/>
              </a:pPr>
              <a:t>12</a:t>
            </a:fld>
            <a:endParaRPr lang="en-US"/>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5"/>
          <p:cNvSpPr>
            <a:spLocks noGrp="1"/>
          </p:cNvSpPr>
          <p:nvPr>
            <p:ph sz="half" idx="1"/>
          </p:nvPr>
        </p:nvSpPr>
        <p:spPr>
          <a:xfrm>
            <a:off x="609600" y="1143000"/>
            <a:ext cx="4114800" cy="4525963"/>
          </a:xfrm>
        </p:spPr>
        <p:txBody>
          <a:bodyPr/>
          <a:lstStyle/>
          <a:p>
            <a:pPr eaLnBrk="1" hangingPunct="1"/>
            <a:r>
              <a:rPr lang="en-US" sz="2000" dirty="0"/>
              <a:t>1663 – Efforts by New Englanders to settle the Cape Fear River area (in present-day North Carolina) were abandoned.</a:t>
            </a:r>
          </a:p>
          <a:p>
            <a:pPr eaLnBrk="1" hangingPunct="1"/>
            <a:r>
              <a:rPr lang="en-US" sz="2000" dirty="0"/>
              <a:t>1665 – Another attempt to settle at Cape Fear by a group from Barbados failed due to hostile Indians and lack of support from the Proprietors.</a:t>
            </a:r>
          </a:p>
          <a:p>
            <a:pPr eaLnBrk="1" hangingPunct="1"/>
            <a:r>
              <a:rPr lang="en-US" sz="2000" dirty="0"/>
              <a:t>There was a lack of support from the Proprietors due to an epidemic (1665) in the city of London which killed about one-seventh of the city’s population.</a:t>
            </a:r>
          </a:p>
          <a:p>
            <a:pPr eaLnBrk="1" hangingPunct="1"/>
            <a:r>
              <a:rPr lang="en-US" sz="2000" dirty="0"/>
              <a:t>1666 – The Great Fire of London destroyed much of the city. </a:t>
            </a:r>
          </a:p>
          <a:p>
            <a:pPr eaLnBrk="1" hangingPunct="1"/>
            <a:endParaRPr lang="en-US" dirty="0"/>
          </a:p>
          <a:p>
            <a:pPr eaLnBrk="1" hangingPunct="1"/>
            <a:endParaRPr lang="en-US" dirty="0"/>
          </a:p>
          <a:p>
            <a:pPr eaLnBrk="1" hangingPunct="1"/>
            <a:endParaRPr lang="en-US" dirty="0"/>
          </a:p>
          <a:p>
            <a:pPr eaLnBrk="1" hangingPunct="1"/>
            <a:endParaRPr lang="en-US" dirty="0"/>
          </a:p>
        </p:txBody>
      </p:sp>
      <p:pic>
        <p:nvPicPr>
          <p:cNvPr id="8" name="Content Placeholder 7" descr="Fire of London 1666.jpg"/>
          <p:cNvPicPr>
            <a:picLocks noGrp="1" noChangeAspect="1"/>
          </p:cNvPicPr>
          <p:nvPr>
            <p:ph sz="half" idx="2"/>
          </p:nvPr>
        </p:nvPicPr>
        <p:blipFill>
          <a:blip r:embed="rId3" cstate="print"/>
          <a:stretch>
            <a:fillRect/>
          </a:stretch>
        </p:blipFill>
        <p:spPr>
          <a:xfrm>
            <a:off x="4876800" y="1991529"/>
            <a:ext cx="4038600" cy="2905105"/>
          </a:xfrm>
        </p:spPr>
      </p:pic>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Early Failures at Settlement</a:t>
            </a:r>
          </a:p>
        </p:txBody>
      </p:sp>
      <p:sp>
        <p:nvSpPr>
          <p:cNvPr id="7" name="Slide Number Placeholder 6"/>
          <p:cNvSpPr>
            <a:spLocks noGrp="1"/>
          </p:cNvSpPr>
          <p:nvPr>
            <p:ph type="sldNum" sz="quarter" idx="12"/>
          </p:nvPr>
        </p:nvSpPr>
        <p:spPr/>
        <p:txBody>
          <a:bodyPr/>
          <a:lstStyle/>
          <a:p>
            <a:pPr>
              <a:defRPr/>
            </a:pPr>
            <a:fld id="{DC7290F4-C644-41E1-8A65-E047F3CFC556}" type="slidenum">
              <a:rPr lang="en-US"/>
              <a:pPr>
                <a:defRPr/>
              </a:pPr>
              <a:t>13</a:t>
            </a:fld>
            <a:endParaRPr lang="en-US" dirty="0"/>
          </a:p>
        </p:txBody>
      </p:sp>
      <p:sp>
        <p:nvSpPr>
          <p:cNvPr id="9" name="TextBox 8"/>
          <p:cNvSpPr txBox="1"/>
          <p:nvPr/>
        </p:nvSpPr>
        <p:spPr>
          <a:xfrm>
            <a:off x="5029200" y="4953000"/>
            <a:ext cx="2438400" cy="276999"/>
          </a:xfrm>
          <a:prstGeom prst="rect">
            <a:avLst/>
          </a:prstGeom>
          <a:noFill/>
        </p:spPr>
        <p:txBody>
          <a:bodyPr wrap="square" rtlCol="0">
            <a:spAutoFit/>
          </a:bodyPr>
          <a:lstStyle/>
          <a:p>
            <a:r>
              <a:rPr lang="en-US" sz="1200" dirty="0"/>
              <a:t>Fire of London, 1666</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5"/>
          <p:cNvSpPr>
            <a:spLocks noGrp="1"/>
          </p:cNvSpPr>
          <p:nvPr>
            <p:ph sz="half" idx="1"/>
          </p:nvPr>
        </p:nvSpPr>
        <p:spPr>
          <a:xfrm>
            <a:off x="609600" y="1447800"/>
            <a:ext cx="7924800" cy="4525963"/>
          </a:xfrm>
        </p:spPr>
        <p:txBody>
          <a:bodyPr/>
          <a:lstStyle/>
          <a:p>
            <a:pPr eaLnBrk="1" hangingPunct="1"/>
            <a:r>
              <a:rPr lang="en-US" dirty="0"/>
              <a:t>History of Barbados (settled in 1627) is significant for the founding and history of South Carolina:                                 </a:t>
            </a:r>
          </a:p>
          <a:p>
            <a:pPr lvl="1" eaLnBrk="1" hangingPunct="1"/>
            <a:r>
              <a:rPr lang="en-US" dirty="0"/>
              <a:t>sugarcane, molasses and rum very profitable – Barbados became richest English colony in America </a:t>
            </a:r>
          </a:p>
          <a:p>
            <a:pPr lvl="1" eaLnBrk="1" hangingPunct="1"/>
            <a:r>
              <a:rPr lang="en-US" dirty="0"/>
              <a:t>a wild society who desired to gain riches</a:t>
            </a:r>
          </a:p>
          <a:p>
            <a:pPr lvl="1" eaLnBrk="1" hangingPunct="1"/>
            <a:r>
              <a:rPr lang="en-US" dirty="0"/>
              <a:t>their lives were threatened by disease, slave revolts, and pirates.</a:t>
            </a:r>
          </a:p>
          <a:p>
            <a:pPr eaLnBrk="1" hangingPunct="1"/>
            <a:r>
              <a:rPr lang="en-US" dirty="0"/>
              <a:t>By 1660s, South Carolina looked very promising as land was scarce and new places to exploit were sought by planters.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14</a:t>
            </a:fld>
            <a:endParaRPr lang="en-US"/>
          </a:p>
        </p:txBody>
      </p:sp>
      <p:sp>
        <p:nvSpPr>
          <p:cNvPr id="5" name="Title 4"/>
          <p:cNvSpPr>
            <a:spLocks noGrp="1"/>
          </p:cNvSpPr>
          <p:nvPr>
            <p:ph type="title"/>
          </p:nvPr>
        </p:nvSpPr>
        <p:spPr>
          <a:xfrm>
            <a:off x="0" y="0"/>
            <a:ext cx="9144000" cy="1143000"/>
          </a:xfrm>
        </p:spPr>
        <p:txBody>
          <a:bodyPr rtlCol="0">
            <a:normAutofit/>
          </a:bodyPr>
          <a:lstStyle/>
          <a:p>
            <a:pPr eaLnBrk="1" fontAlgn="auto" hangingPunct="1">
              <a:spcAft>
                <a:spcPts val="0"/>
              </a:spcAft>
              <a:defRPr/>
            </a:pPr>
            <a:r>
              <a:rPr lang="en-US" dirty="0"/>
              <a:t>The Barbadian Background</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Colony of a Colony”</a:t>
            </a:r>
          </a:p>
        </p:txBody>
      </p:sp>
      <p:sp>
        <p:nvSpPr>
          <p:cNvPr id="19458" name="Content Placeholder 5"/>
          <p:cNvSpPr>
            <a:spLocks noGrp="1"/>
          </p:cNvSpPr>
          <p:nvPr>
            <p:ph idx="1"/>
          </p:nvPr>
        </p:nvSpPr>
        <p:spPr>
          <a:xfrm>
            <a:off x="457200" y="1447800"/>
            <a:ext cx="8229600" cy="4525963"/>
          </a:xfrm>
        </p:spPr>
        <p:txBody>
          <a:bodyPr/>
          <a:lstStyle/>
          <a:p>
            <a:pPr eaLnBrk="1" hangingPunct="1"/>
            <a:r>
              <a:rPr lang="en-US" sz="2800" dirty="0"/>
              <a:t>After some disasters, Captain West and his passengers sailed to Bermuda and reached Albemarle Point.</a:t>
            </a:r>
          </a:p>
          <a:p>
            <a:pPr eaLnBrk="1" hangingPunct="1"/>
            <a:r>
              <a:rPr lang="en-US" sz="2800" dirty="0"/>
              <a:t>1670 – A village was built (named Charles Towne to honor the king) as South Carolina’s  1</a:t>
            </a:r>
            <a:r>
              <a:rPr lang="en-US" sz="2800" baseline="30000" dirty="0"/>
              <a:t>st</a:t>
            </a:r>
            <a:r>
              <a:rPr lang="en-US" sz="2800" dirty="0"/>
              <a:t> permanent English settlement.</a:t>
            </a:r>
          </a:p>
          <a:p>
            <a:pPr eaLnBrk="1" hangingPunct="1"/>
            <a:r>
              <a:rPr lang="en-US" sz="2800" dirty="0"/>
              <a:t>1670 – 1690: The majority of settlers were from Barbados. They had prominence in numbers and power (called “The Colony of a Colony” by historians).</a:t>
            </a:r>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15</a:t>
            </a:fld>
            <a:endParaRPr lang="en-US"/>
          </a:p>
        </p:txBody>
      </p:sp>
      <p:sp>
        <p:nvSpPr>
          <p:cNvPr id="6" name="TextBox 5"/>
          <p:cNvSpPr txBox="1"/>
          <p:nvPr/>
        </p:nvSpPr>
        <p:spPr>
          <a:xfrm>
            <a:off x="6781800" y="5669762"/>
            <a:ext cx="1676400" cy="369332"/>
          </a:xfrm>
          <a:prstGeom prst="rect">
            <a:avLst/>
          </a:prstGeom>
          <a:noFill/>
        </p:spPr>
        <p:txBody>
          <a:bodyPr wrap="square" rtlCol="0">
            <a:spAutoFit/>
          </a:bodyPr>
          <a:lstStyle/>
          <a:p>
            <a:r>
              <a:rPr lang="en-US" dirty="0">
                <a:hlinkClick r:id="rId3"/>
              </a:rPr>
              <a:t>Click for map.</a:t>
            </a:r>
            <a:endParaRPr lang="en-US" dirty="0"/>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A Diverse Population</a:t>
            </a:r>
          </a:p>
        </p:txBody>
      </p:sp>
      <p:sp>
        <p:nvSpPr>
          <p:cNvPr id="19458" name="Content Placeholder 5"/>
          <p:cNvSpPr>
            <a:spLocks noGrp="1"/>
          </p:cNvSpPr>
          <p:nvPr>
            <p:ph idx="1"/>
          </p:nvPr>
        </p:nvSpPr>
        <p:spPr>
          <a:xfrm>
            <a:off x="457200" y="1295400"/>
            <a:ext cx="8229600" cy="4525963"/>
          </a:xfrm>
        </p:spPr>
        <p:txBody>
          <a:bodyPr/>
          <a:lstStyle/>
          <a:p>
            <a:pPr eaLnBrk="1" hangingPunct="1"/>
            <a:r>
              <a:rPr lang="en-US" sz="2800" dirty="0"/>
              <a:t>Settlers from different cultures and ethnic groups including French Protestants, called Huguenots, came to South Carolina. </a:t>
            </a:r>
          </a:p>
          <a:p>
            <a:pPr eaLnBrk="1" hangingPunct="1"/>
            <a:r>
              <a:rPr lang="en-US" sz="2800" dirty="0"/>
              <a:t>Diverse religious and ethnic groups benefited the colony’s economy and culture.</a:t>
            </a:r>
          </a:p>
          <a:p>
            <a:pPr eaLnBrk="1" hangingPunct="1"/>
            <a:r>
              <a:rPr lang="en-US" sz="2800" dirty="0"/>
              <a:t>1670 – 1</a:t>
            </a:r>
            <a:r>
              <a:rPr lang="en-US" sz="2800" baseline="30000" dirty="0"/>
              <a:t>st</a:t>
            </a:r>
            <a:r>
              <a:rPr lang="en-US" sz="2800" dirty="0"/>
              <a:t> African slaves were brought into the colony, a pivotal time in South Carolina’s history.</a:t>
            </a:r>
          </a:p>
          <a:p>
            <a:pPr eaLnBrk="1" hangingPunct="1"/>
            <a:r>
              <a:rPr lang="en-US" sz="2800" dirty="0"/>
              <a:t>1720 – 65% of colony was composed of black slaves, who remained the majority throughout the colonial period.</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Making a Living</a:t>
            </a:r>
          </a:p>
        </p:txBody>
      </p:sp>
      <p:sp>
        <p:nvSpPr>
          <p:cNvPr id="19458" name="Content Placeholder 5"/>
          <p:cNvSpPr>
            <a:spLocks noGrp="1"/>
          </p:cNvSpPr>
          <p:nvPr>
            <p:ph idx="1"/>
          </p:nvPr>
        </p:nvSpPr>
        <p:spPr/>
        <p:txBody>
          <a:bodyPr/>
          <a:lstStyle/>
          <a:p>
            <a:pPr eaLnBrk="1" hangingPunct="1"/>
            <a:r>
              <a:rPr lang="en-US" sz="2800" dirty="0"/>
              <a:t>The Carolina settlers encountered difficulties at first:                                                                                    	• There were times of food shortage, and Indians helped by giving food.                                                       	• Most of the settlers were not farmers and had to learn to clear the land and grow crops.                          	• 1674 – Bountiful crops were brought by good weather, along with more experience in planting.</a:t>
            </a:r>
          </a:p>
          <a:p>
            <a:pPr eaLnBrk="1" hangingPunct="1"/>
            <a:r>
              <a:rPr lang="en-US" sz="2800" dirty="0"/>
              <a:t> Extra food was sent (on credit) to the colonists by the Proprietors. </a:t>
            </a:r>
          </a:p>
          <a:p>
            <a:pPr eaLnBrk="1" hangingPunct="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17</a:t>
            </a:fld>
            <a:endParaRPr lang="en-US"/>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err="1"/>
              <a:t>Headright</a:t>
            </a:r>
            <a:r>
              <a:rPr lang="en-US" dirty="0"/>
              <a:t> Grants</a:t>
            </a:r>
          </a:p>
        </p:txBody>
      </p:sp>
      <p:sp>
        <p:nvSpPr>
          <p:cNvPr id="19458" name="Content Placeholder 5"/>
          <p:cNvSpPr>
            <a:spLocks noGrp="1"/>
          </p:cNvSpPr>
          <p:nvPr>
            <p:ph idx="1"/>
          </p:nvPr>
        </p:nvSpPr>
        <p:spPr>
          <a:xfrm>
            <a:off x="457200" y="1219200"/>
            <a:ext cx="8229600" cy="4906963"/>
          </a:xfrm>
        </p:spPr>
        <p:txBody>
          <a:bodyPr/>
          <a:lstStyle/>
          <a:p>
            <a:pPr eaLnBrk="1" hangingPunct="1"/>
            <a:r>
              <a:rPr lang="en-US" dirty="0"/>
              <a:t>Generous </a:t>
            </a:r>
            <a:r>
              <a:rPr lang="en-US" dirty="0" err="1"/>
              <a:t>headright</a:t>
            </a:r>
            <a:r>
              <a:rPr lang="en-US" dirty="0"/>
              <a:t> grants, which varied at times, were allowed by the Proprietors.</a:t>
            </a:r>
          </a:p>
          <a:p>
            <a:pPr eaLnBrk="1" hangingPunct="1"/>
            <a:r>
              <a:rPr lang="en-US" dirty="0"/>
              <a:t>The average family received 300 acres or less in the 1</a:t>
            </a:r>
            <a:r>
              <a:rPr lang="en-US" baseline="30000" dirty="0"/>
              <a:t>st</a:t>
            </a:r>
            <a:r>
              <a:rPr lang="en-US" dirty="0"/>
              <a:t> decade.</a:t>
            </a:r>
          </a:p>
          <a:p>
            <a:pPr eaLnBrk="1" hangingPunct="1"/>
            <a:r>
              <a:rPr lang="en-US" dirty="0"/>
              <a:t> “Aristocrats” were granted estates of several thousand acres.</a:t>
            </a:r>
          </a:p>
          <a:p>
            <a:pPr eaLnBrk="1" hangingPunct="1"/>
            <a:r>
              <a:rPr lang="en-US" dirty="0"/>
              <a:t>Land grants were to provide quitrents for the Proprietors (money was rarely paid).</a:t>
            </a:r>
          </a:p>
          <a:p>
            <a:pPr eaLnBrk="1" hangingPunct="1">
              <a:buNone/>
            </a:pPr>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18</a:t>
            </a:fld>
            <a:endParaRPr lang="en-US"/>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Finding Their Place</a:t>
            </a:r>
          </a:p>
        </p:txBody>
      </p:sp>
      <p:sp>
        <p:nvSpPr>
          <p:cNvPr id="19458" name="Content Placeholder 5"/>
          <p:cNvSpPr>
            <a:spLocks noGrp="1"/>
          </p:cNvSpPr>
          <p:nvPr>
            <p:ph idx="1"/>
          </p:nvPr>
        </p:nvSpPr>
        <p:spPr/>
        <p:txBody>
          <a:bodyPr/>
          <a:lstStyle/>
          <a:p>
            <a:pPr eaLnBrk="1" hangingPunct="1"/>
            <a:r>
              <a:rPr lang="en-US" sz="2400" dirty="0"/>
              <a:t>Proprietors wanted colonists to live in villages like in New England (easier to govern and protect).</a:t>
            </a:r>
          </a:p>
          <a:p>
            <a:pPr eaLnBrk="1" hangingPunct="1"/>
            <a:r>
              <a:rPr lang="en-US" sz="2400" dirty="0"/>
              <a:t>Settlers began taking land from Native Americans. This caused major conflict between the original inhabitants and the white newcomers.</a:t>
            </a:r>
            <a:endParaRPr lang="en-US"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19</a:t>
            </a:fld>
            <a:endParaRPr lang="en-US" dirty="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192602E-AF99-431E-8299-82D07AAE9834}" type="slidenum">
              <a:rPr lang="en-US"/>
              <a:pPr>
                <a:defRPr/>
              </a:pPr>
              <a:t>2</a:t>
            </a:fld>
            <a:endParaRPr lang="en-US" dirty="0"/>
          </a:p>
        </p:txBody>
      </p:sp>
      <p:sp>
        <p:nvSpPr>
          <p:cNvPr id="6" name="Rectangle 5">
            <a:extLst>
              <a:ext uri="{FF2B5EF4-FFF2-40B4-BE49-F238E27FC236}">
                <a16:creationId xmlns:a16="http://schemas.microsoft.com/office/drawing/2014/main" id="{68BB7FCC-B16D-0642-A9EC-2CCA866B3C2F}"/>
              </a:ext>
            </a:extLst>
          </p:cNvPr>
          <p:cNvSpPr/>
          <p:nvPr/>
        </p:nvSpPr>
        <p:spPr>
          <a:xfrm>
            <a:off x="457200" y="4800600"/>
            <a:ext cx="6248400" cy="152478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p:cNvSpPr txBox="1"/>
          <p:nvPr/>
        </p:nvSpPr>
        <p:spPr>
          <a:xfrm>
            <a:off x="492369" y="4831566"/>
            <a:ext cx="6248400" cy="1323439"/>
          </a:xfrm>
          <a:prstGeom prst="rect">
            <a:avLst/>
          </a:prstGeom>
          <a:noFill/>
        </p:spPr>
        <p:txBody>
          <a:bodyPr>
            <a:spAutoFit/>
          </a:bodyPr>
          <a:lstStyle/>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Preparations for the Settlement of Carolina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The Settlement of Charles Town</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3: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6" action="ppaction://hlinksldjump"/>
              </a:rPr>
              <a:t>Governing Carolina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4: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7" action="ppaction://hlinksldjump"/>
              </a:rPr>
              <a:t>The Maturing Colony</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A Search for Staple Crops</a:t>
            </a:r>
          </a:p>
        </p:txBody>
      </p:sp>
      <p:sp>
        <p:nvSpPr>
          <p:cNvPr id="19458" name="Content Placeholder 5"/>
          <p:cNvSpPr>
            <a:spLocks noGrp="1"/>
          </p:cNvSpPr>
          <p:nvPr>
            <p:ph idx="1"/>
          </p:nvPr>
        </p:nvSpPr>
        <p:spPr>
          <a:xfrm>
            <a:off x="457200" y="1371600"/>
            <a:ext cx="8229600" cy="4525963"/>
          </a:xfrm>
        </p:spPr>
        <p:txBody>
          <a:bodyPr/>
          <a:lstStyle/>
          <a:p>
            <a:pPr eaLnBrk="1" hangingPunct="1"/>
            <a:r>
              <a:rPr lang="en-US" sz="2800" dirty="0"/>
              <a:t>Possibilities for export and profit were tobacco, sugarcane, indigo, and cotton (none of which grew very well, except </a:t>
            </a:r>
            <a:r>
              <a:rPr lang="en-US" sz="2800" dirty="0">
                <a:hlinkClick r:id="rId3"/>
              </a:rPr>
              <a:t>indigo</a:t>
            </a:r>
            <a:r>
              <a:rPr lang="en-US" sz="2800" dirty="0"/>
              <a:t>).</a:t>
            </a:r>
          </a:p>
          <a:p>
            <a:pPr eaLnBrk="1" hangingPunct="1"/>
            <a:r>
              <a:rPr lang="en-US" sz="2800" dirty="0"/>
              <a:t>Staple crops in the early years included livestock raising and forest products.</a:t>
            </a:r>
          </a:p>
          <a:p>
            <a:pPr eaLnBrk="1" hangingPunct="1"/>
            <a:r>
              <a:rPr lang="en-US" sz="2800" dirty="0"/>
              <a:t>Lumber was a profitable natural resource. It was crafted into masts for ships and naval stores.</a:t>
            </a:r>
          </a:p>
          <a:p>
            <a:pPr eaLnBrk="1" hangingPunct="1"/>
            <a:r>
              <a:rPr lang="en-US" sz="2800" dirty="0"/>
              <a:t>By 1680, the colony had grown in numbers, established a stable food supply and developed several products for export.</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20</a:t>
            </a:fld>
            <a:endParaRPr lang="en-US"/>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Indian Trade</a:t>
            </a:r>
          </a:p>
        </p:txBody>
      </p:sp>
      <p:sp>
        <p:nvSpPr>
          <p:cNvPr id="19458" name="Content Placeholder 5"/>
          <p:cNvSpPr>
            <a:spLocks noGrp="1"/>
          </p:cNvSpPr>
          <p:nvPr>
            <p:ph idx="1"/>
          </p:nvPr>
        </p:nvSpPr>
        <p:spPr>
          <a:xfrm>
            <a:off x="457200" y="1219200"/>
            <a:ext cx="8229600" cy="4906963"/>
          </a:xfrm>
        </p:spPr>
        <p:txBody>
          <a:bodyPr/>
          <a:lstStyle/>
          <a:p>
            <a:pPr eaLnBrk="1" hangingPunct="1"/>
            <a:r>
              <a:rPr lang="en-US" sz="2400" dirty="0"/>
              <a:t>In the early decades, Indian trade provided the most profitable exports (skins, furs, etc., in exchange for beads, guns, tools, rum, etc.).</a:t>
            </a:r>
          </a:p>
          <a:p>
            <a:pPr eaLnBrk="1" hangingPunct="1"/>
            <a:r>
              <a:rPr lang="en-US" sz="2400" dirty="0"/>
              <a:t>1684 – 1715: </a:t>
            </a:r>
            <a:r>
              <a:rPr lang="en-US" sz="2400" dirty="0" err="1"/>
              <a:t>Yemassee</a:t>
            </a:r>
            <a:r>
              <a:rPr lang="en-US" sz="2400" dirty="0"/>
              <a:t> natives were welcomed into the settlement because the colonists believed they could help them fight off the Spanish.</a:t>
            </a:r>
          </a:p>
          <a:p>
            <a:pPr eaLnBrk="1" hangingPunct="1"/>
            <a:r>
              <a:rPr lang="en-US" sz="2400" dirty="0"/>
              <a:t>The Indian slave trade was established because of the Westo tribe. </a:t>
            </a:r>
          </a:p>
          <a:p>
            <a:pPr eaLnBrk="1" hangingPunct="1"/>
            <a:r>
              <a:rPr lang="en-US" sz="2400" dirty="0"/>
              <a:t>The Proprietors repeatedly ordered Carolinians to stop the Indian slave trade but their commands were ignored. </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21</a:t>
            </a:fld>
            <a:endParaRPr lang="en-US"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5"/>
          <p:cNvSpPr>
            <a:spLocks noGrp="1"/>
          </p:cNvSpPr>
          <p:nvPr>
            <p:ph sz="half" idx="1"/>
          </p:nvPr>
        </p:nvSpPr>
        <p:spPr>
          <a:xfrm>
            <a:off x="457200" y="1219200"/>
            <a:ext cx="4191000" cy="4906963"/>
          </a:xfrm>
        </p:spPr>
        <p:txBody>
          <a:bodyPr/>
          <a:lstStyle/>
          <a:p>
            <a:pPr eaLnBrk="1" hangingPunct="1"/>
            <a:r>
              <a:rPr lang="en-US" sz="2400" dirty="0"/>
              <a:t>Trade with rogue ship captains (pirates) was very profitable for the settlers.</a:t>
            </a:r>
          </a:p>
          <a:p>
            <a:pPr eaLnBrk="1" hangingPunct="1"/>
            <a:r>
              <a:rPr lang="en-US" sz="2400" dirty="0"/>
              <a:t>Pirates paid with gold and silver coins and were welcomed into port at Charles Town.</a:t>
            </a:r>
          </a:p>
          <a:p>
            <a:pPr eaLnBrk="1" hangingPunct="1"/>
            <a:r>
              <a:rPr lang="en-US" sz="2400" dirty="0"/>
              <a:t>The Proprietors tried to prevent the pirate trade, but colonists refused to give it up.</a:t>
            </a:r>
          </a:p>
          <a:p>
            <a:pPr eaLnBrk="1" hangingPunct="1">
              <a:buNone/>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p:txBody>
      </p:sp>
      <p:pic>
        <p:nvPicPr>
          <p:cNvPr id="9" name="Content Placeholder 8" descr="Blackbeard.gif"/>
          <p:cNvPicPr>
            <a:picLocks noGrp="1" noChangeAspect="1"/>
          </p:cNvPicPr>
          <p:nvPr>
            <p:ph sz="half" idx="2"/>
          </p:nvPr>
        </p:nvPicPr>
        <p:blipFill>
          <a:blip r:embed="rId3" cstate="print"/>
          <a:stretch>
            <a:fillRect/>
          </a:stretch>
        </p:blipFill>
        <p:spPr>
          <a:xfrm>
            <a:off x="5237647" y="1371600"/>
            <a:ext cx="3012106" cy="4525963"/>
          </a:xfrm>
        </p:spPr>
      </p:pic>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Pirate Trade</a:t>
            </a:r>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22</a:t>
            </a:fld>
            <a:endParaRPr lang="en-US"/>
          </a:p>
        </p:txBody>
      </p:sp>
      <p:sp>
        <p:nvSpPr>
          <p:cNvPr id="8" name="TextBox 7"/>
          <p:cNvSpPr txBox="1">
            <a:spLocks noChangeArrowheads="1"/>
          </p:cNvSpPr>
          <p:nvPr/>
        </p:nvSpPr>
        <p:spPr bwMode="auto">
          <a:xfrm>
            <a:off x="5257800" y="5943600"/>
            <a:ext cx="3200400" cy="276999"/>
          </a:xfrm>
          <a:prstGeom prst="rect">
            <a:avLst/>
          </a:prstGeom>
          <a:noFill/>
          <a:ln w="9525">
            <a:noFill/>
            <a:miter lim="800000"/>
            <a:headEnd/>
            <a:tailEnd/>
          </a:ln>
        </p:spPr>
        <p:txBody>
          <a:bodyPr>
            <a:spAutoFit/>
          </a:bodyPr>
          <a:lstStyle/>
          <a:p>
            <a:r>
              <a:rPr lang="en-US" sz="1200" dirty="0">
                <a:latin typeface="Calibri" pitchFamily="34" charset="0"/>
              </a:rPr>
              <a:t>1736 engraving of Blackbeard the pirate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Move to Oyster Point</a:t>
            </a:r>
          </a:p>
        </p:txBody>
      </p:sp>
      <p:sp>
        <p:nvSpPr>
          <p:cNvPr id="19458" name="Content Placeholder 5"/>
          <p:cNvSpPr>
            <a:spLocks noGrp="1"/>
          </p:cNvSpPr>
          <p:nvPr>
            <p:ph idx="1"/>
          </p:nvPr>
        </p:nvSpPr>
        <p:spPr/>
        <p:txBody>
          <a:bodyPr/>
          <a:lstStyle/>
          <a:p>
            <a:pPr eaLnBrk="1" hangingPunct="1"/>
            <a:r>
              <a:rPr lang="en-US" sz="2800" dirty="0"/>
              <a:t>1680 - Charles Town was moved from Albemarle Point to its present day location at Oyster Point. </a:t>
            </a:r>
          </a:p>
          <a:p>
            <a:pPr eaLnBrk="1" hangingPunct="1"/>
            <a:r>
              <a:rPr lang="en-US" sz="2800" dirty="0"/>
              <a:t>This strategic move was the beginning of the city of Charleston today.</a:t>
            </a:r>
          </a:p>
          <a:p>
            <a:pPr eaLnBrk="1" hangingPunct="1"/>
            <a:r>
              <a:rPr lang="en-US" sz="2800" dirty="0"/>
              <a:t>The town had a wall and a moat on three sides, with the harbor on the fourth side (great for defense). </a:t>
            </a:r>
          </a:p>
          <a:p>
            <a:pPr eaLnBrk="1" hangingPunct="1"/>
            <a:r>
              <a:rPr lang="en-US" sz="2800" dirty="0"/>
              <a:t>Charles Towne (one of the earliest planned cities in America) was laid out in an orderly manner as the Proprietors had originally requested.</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3E11912C-D912-498B-99F7-30B1CDE99124}" type="slidenum">
              <a:rPr lang="en-US"/>
              <a:pPr>
                <a:defRPr/>
              </a:pPr>
              <a:t>23</a:t>
            </a:fld>
            <a:endParaRPr lang="en-US" dirty="0"/>
          </a:p>
        </p:txBody>
      </p:sp>
      <p:sp>
        <p:nvSpPr>
          <p:cNvPr id="6" name="TextBox 5">
            <a:extLst>
              <a:ext uri="{FF2B5EF4-FFF2-40B4-BE49-F238E27FC236}">
                <a16:creationId xmlns:a16="http://schemas.microsoft.com/office/drawing/2014/main" id="{167758ED-35A6-DA46-96D6-1A92030A3411}"/>
              </a:ext>
            </a:extLst>
          </p:cNvPr>
          <p:cNvSpPr txBox="1"/>
          <p:nvPr/>
        </p:nvSpPr>
        <p:spPr>
          <a:xfrm>
            <a:off x="3388509" y="6352143"/>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3" action="ppaction://hlinksldjump"/>
              </a:rPr>
              <a:t>Return to Main Menu</a:t>
            </a:r>
            <a:endParaRPr lang="en-US" dirty="0">
              <a:latin typeface="+mn-lt"/>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Section 3: Growing Carolina</a:t>
            </a:r>
          </a:p>
        </p:txBody>
      </p:sp>
      <p:sp>
        <p:nvSpPr>
          <p:cNvPr id="21507" name="Content Placeholder 2"/>
          <p:cNvSpPr>
            <a:spLocks noGrp="1"/>
          </p:cNvSpPr>
          <p:nvPr>
            <p:ph idx="1"/>
          </p:nvPr>
        </p:nvSpPr>
        <p:spPr/>
        <p:txBody>
          <a:bodyPr/>
          <a:lstStyle/>
          <a:p>
            <a:pPr eaLnBrk="1" hangingPunct="1"/>
            <a:r>
              <a:rPr lang="en-US" dirty="0"/>
              <a:t>Essential Question: How did conflicts affect the colony’s government? </a:t>
            </a:r>
          </a:p>
          <a:p>
            <a:pPr eaLnBrk="1" hangingPunct="1"/>
            <a:endParaRPr lang="en-US" dirty="0"/>
          </a:p>
          <a:p>
            <a:pPr lvl="1" eaLnBrk="1" hangingPunct="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defRPr/>
            </a:pPr>
            <a:fld id="{56FB6915-2483-4ECE-AC80-C0EA5432AE58}" type="slidenum">
              <a:rPr lang="en-US"/>
              <a:pPr>
                <a:defRPr/>
              </a:pPr>
              <a:t>24</a:t>
            </a:fld>
            <a:endParaRPr lang="en-US"/>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rtlCol="0">
            <a:normAutofit/>
          </a:bodyPr>
          <a:lstStyle/>
          <a:p>
            <a:pPr eaLnBrk="1" fontAlgn="auto" hangingPunct="1">
              <a:spcAft>
                <a:spcPts val="0"/>
              </a:spcAft>
              <a:defRPr/>
            </a:pPr>
            <a:r>
              <a:rPr lang="en-US" dirty="0"/>
              <a:t>Section 3: Governing Carolina</a:t>
            </a:r>
          </a:p>
        </p:txBody>
      </p:sp>
      <p:sp>
        <p:nvSpPr>
          <p:cNvPr id="22531" name="Content Placeholder 2"/>
          <p:cNvSpPr>
            <a:spLocks noGrp="1"/>
          </p:cNvSpPr>
          <p:nvPr>
            <p:ph idx="1"/>
          </p:nvPr>
        </p:nvSpPr>
        <p:spPr>
          <a:xfrm>
            <a:off x="685800" y="1524000"/>
            <a:ext cx="8229600" cy="4800600"/>
          </a:xfrm>
        </p:spPr>
        <p:txBody>
          <a:bodyPr/>
          <a:lstStyle/>
          <a:p>
            <a:pPr eaLnBrk="1" hangingPunct="1"/>
            <a:r>
              <a:rPr lang="en-US" dirty="0"/>
              <a:t>What terms do I need to know? </a:t>
            </a:r>
          </a:p>
          <a:p>
            <a:pPr lvl="1" eaLnBrk="1" hangingPunct="1">
              <a:buFont typeface="Arial" charset="0"/>
              <a:buChar char="•"/>
            </a:pPr>
            <a:r>
              <a:rPr lang="en-US" dirty="0"/>
              <a:t>Council</a:t>
            </a:r>
          </a:p>
          <a:p>
            <a:pPr lvl="1" eaLnBrk="1" hangingPunct="1">
              <a:buFont typeface="Arial" charset="0"/>
              <a:buChar char="•"/>
            </a:pPr>
            <a:r>
              <a:rPr lang="en-US" dirty="0"/>
              <a:t>Commons House of Assembly</a:t>
            </a:r>
          </a:p>
          <a:p>
            <a:pPr lvl="1" eaLnBrk="1" hangingPunct="1">
              <a:buFont typeface="Arial" charset="0"/>
              <a:buChar char="•"/>
            </a:pPr>
            <a:r>
              <a:rPr lang="en-US" dirty="0"/>
              <a:t>General Assembly</a:t>
            </a:r>
          </a:p>
          <a:p>
            <a:pPr lvl="1" eaLnBrk="1" hangingPunct="1">
              <a:buFont typeface="Arial" charset="0"/>
              <a:buChar char="•"/>
            </a:pPr>
            <a:r>
              <a:rPr lang="en-US" dirty="0"/>
              <a:t>Glorious Revolution</a:t>
            </a:r>
          </a:p>
          <a:p>
            <a:pPr lvl="1" eaLnBrk="1" hangingPunct="1">
              <a:buFont typeface="Arial" charset="0"/>
              <a:buNone/>
            </a:pPr>
            <a:endParaRPr lang="en-US" dirty="0"/>
          </a:p>
          <a:p>
            <a:pPr lvl="1" eaLnBrk="1" hangingPunct="1">
              <a:buFont typeface="Arial" charset="0"/>
              <a:buChar char="•"/>
            </a:pPr>
            <a:endParaRPr lang="en-US" dirty="0"/>
          </a:p>
          <a:p>
            <a:pPr lvl="1" eaLnBrk="1" hangingPunct="1">
              <a:buFont typeface="Arial" charset="0"/>
              <a:buChar char="•"/>
            </a:pPr>
            <a:endParaRPr lang="en-US" dirty="0"/>
          </a:p>
        </p:txBody>
      </p:sp>
      <p:sp>
        <p:nvSpPr>
          <p:cNvPr id="5" name="Slide Number Placeholder 4"/>
          <p:cNvSpPr>
            <a:spLocks noGrp="1"/>
          </p:cNvSpPr>
          <p:nvPr>
            <p:ph type="sldNum" sz="quarter" idx="12"/>
          </p:nvPr>
        </p:nvSpPr>
        <p:spPr/>
        <p:txBody>
          <a:bodyPr/>
          <a:lstStyle/>
          <a:p>
            <a:pPr>
              <a:defRPr/>
            </a:pPr>
            <a:fld id="{E1ACCE13-40DF-43D9-A3E0-B077557603E1}" type="slidenum">
              <a:rPr lang="en-US"/>
              <a:pPr>
                <a:defRPr/>
              </a:pPr>
              <a:t>25</a:t>
            </a:fld>
            <a:endParaRPr lang="en-US"/>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Introduction</a:t>
            </a:r>
          </a:p>
        </p:txBody>
      </p:sp>
      <p:sp>
        <p:nvSpPr>
          <p:cNvPr id="23554" name="Content Placeholder 5"/>
          <p:cNvSpPr>
            <a:spLocks noGrp="1"/>
          </p:cNvSpPr>
          <p:nvPr>
            <p:ph idx="1"/>
          </p:nvPr>
        </p:nvSpPr>
        <p:spPr/>
        <p:txBody>
          <a:bodyPr/>
          <a:lstStyle/>
          <a:p>
            <a:pPr eaLnBrk="1" hangingPunct="1"/>
            <a:r>
              <a:rPr lang="en-US" sz="2800" dirty="0"/>
              <a:t>The Fundamental Constitutions of Carolina never became official, because the colonists refused to adopt it even though the Charter from the king stated that they must consent to laws placed upon them.</a:t>
            </a:r>
          </a:p>
          <a:p>
            <a:pPr eaLnBrk="1" hangingPunct="1"/>
            <a:r>
              <a:rPr lang="en-US" sz="2800" dirty="0"/>
              <a:t>The government that evolved was shaped from three sources: the Fundamental Constitutions, orders from Proprietors to the governors, and the settlers themselves</a:t>
            </a:r>
            <a:r>
              <a:rPr lang="en-US" sz="3200" dirty="0"/>
              <a:t>.</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B032CC2D-2CA8-4FD0-84AC-EAF388EDF229}" type="slidenum">
              <a:rPr lang="en-US"/>
              <a:pPr>
                <a:defRPr/>
              </a:pPr>
              <a:t>26</a:t>
            </a:fld>
            <a:endParaRPr lang="en-US"/>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Government in the Early Years</a:t>
            </a:r>
          </a:p>
        </p:txBody>
      </p:sp>
      <p:sp>
        <p:nvSpPr>
          <p:cNvPr id="24578" name="Content Placeholder 5"/>
          <p:cNvSpPr>
            <a:spLocks noGrp="1"/>
          </p:cNvSpPr>
          <p:nvPr>
            <p:ph idx="1"/>
          </p:nvPr>
        </p:nvSpPr>
        <p:spPr>
          <a:xfrm>
            <a:off x="457200" y="1295400"/>
            <a:ext cx="8229600" cy="4525963"/>
          </a:xfrm>
        </p:spPr>
        <p:txBody>
          <a:bodyPr/>
          <a:lstStyle/>
          <a:p>
            <a:pPr eaLnBrk="1" hangingPunct="1"/>
            <a:r>
              <a:rPr lang="en-US" sz="2800" dirty="0"/>
              <a:t>The Governor, appointed by the Proprietors, had a Council which advised, made laws, and acted as a court.</a:t>
            </a:r>
          </a:p>
          <a:p>
            <a:pPr eaLnBrk="1" hangingPunct="1"/>
            <a:r>
              <a:rPr lang="en-US" sz="2800" dirty="0"/>
              <a:t>Three groups comprised the Council: the Proprietors (or their appointed deputies), men selected from the largest landowners, and members from among the smaller landowners.</a:t>
            </a:r>
          </a:p>
          <a:p>
            <a:pPr eaLnBrk="1" hangingPunct="1"/>
            <a:r>
              <a:rPr lang="en-US" sz="2800" dirty="0"/>
              <a:t>The Council and the Governor were in charge, but in 1682, the Council required all laws to be approved by all three groups.</a:t>
            </a:r>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8F92C08C-8E19-4E15-812F-E414B24E6E2C}" type="slidenum">
              <a:rPr lang="en-US"/>
              <a:pPr>
                <a:defRPr/>
              </a:pPr>
              <a:t>27</a:t>
            </a:fld>
            <a:endParaRPr lang="en-US" dirty="0"/>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Early Governors</a:t>
            </a:r>
          </a:p>
        </p:txBody>
      </p:sp>
      <p:sp>
        <p:nvSpPr>
          <p:cNvPr id="25602" name="Content Placeholder 5"/>
          <p:cNvSpPr>
            <a:spLocks noGrp="1"/>
          </p:cNvSpPr>
          <p:nvPr>
            <p:ph idx="1"/>
          </p:nvPr>
        </p:nvSpPr>
        <p:spPr/>
        <p:txBody>
          <a:bodyPr/>
          <a:lstStyle/>
          <a:p>
            <a:pPr eaLnBrk="1" hangingPunct="1"/>
            <a:r>
              <a:rPr lang="en-US" sz="2800" dirty="0"/>
              <a:t>Before his death, William Sayle (the original governor) appointed Captain Joseph West as his successor.</a:t>
            </a:r>
          </a:p>
          <a:p>
            <a:pPr eaLnBrk="1" hangingPunct="1"/>
            <a:r>
              <a:rPr lang="en-US" sz="2800" dirty="0"/>
              <a:t>Because Sir John Yeamans (from Barbados) was the only landgrave in Carolina, he was appointed governor by the Proprietors.</a:t>
            </a:r>
          </a:p>
          <a:p>
            <a:pPr eaLnBrk="1" hangingPunct="1"/>
            <a:r>
              <a:rPr lang="en-US" sz="2800" dirty="0"/>
              <a:t>1674 – </a:t>
            </a:r>
            <a:r>
              <a:rPr lang="en-US" sz="2800" dirty="0" err="1"/>
              <a:t>Yeamans</a:t>
            </a:r>
            <a:r>
              <a:rPr lang="en-US" sz="2800" dirty="0"/>
              <a:t> died and West became governor again for eight years (stability).</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F149E478-1C85-47BB-A516-DA08A9AFF22D}" type="slidenum">
              <a:rPr lang="en-US"/>
              <a:pPr>
                <a:defRPr/>
              </a:pPr>
              <a:t>28</a:t>
            </a:fld>
            <a:endParaRPr lang="en-US"/>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Growing Conflicts</a:t>
            </a:r>
          </a:p>
        </p:txBody>
      </p:sp>
      <p:sp>
        <p:nvSpPr>
          <p:cNvPr id="25602" name="Content Placeholder 5"/>
          <p:cNvSpPr>
            <a:spLocks noGrp="1"/>
          </p:cNvSpPr>
          <p:nvPr>
            <p:ph idx="1"/>
          </p:nvPr>
        </p:nvSpPr>
        <p:spPr>
          <a:xfrm>
            <a:off x="457200" y="1295400"/>
            <a:ext cx="8229600" cy="4525963"/>
          </a:xfrm>
        </p:spPr>
        <p:txBody>
          <a:bodyPr/>
          <a:lstStyle/>
          <a:p>
            <a:pPr eaLnBrk="1" hangingPunct="1"/>
            <a:r>
              <a:rPr lang="en-US" sz="2800" dirty="0"/>
              <a:t>The Council and Parliament were dominated by settlers from Barbados.</a:t>
            </a:r>
          </a:p>
          <a:p>
            <a:pPr eaLnBrk="1" hangingPunct="1"/>
            <a:r>
              <a:rPr lang="en-US" sz="2800" dirty="0"/>
              <a:t>Colonists disobeyed the Proprietors, and the colony was not profitable to owners in England.</a:t>
            </a:r>
          </a:p>
          <a:p>
            <a:pPr eaLnBrk="1" hangingPunct="1"/>
            <a:r>
              <a:rPr lang="en-US" sz="2800" dirty="0"/>
              <a:t>A division arose between an anti-Proprietary group  (led by the Barbadians) and a smaller group who favored them (largely composed of dissenters).</a:t>
            </a:r>
          </a:p>
          <a:p>
            <a:pPr eaLnBrk="1" hangingPunct="1"/>
            <a:r>
              <a:rPr lang="en-US" sz="2800" dirty="0"/>
              <a:t>During the 1680s, Proprietors increased efforts to attract dissenters to Carolina in order to make their party stronger.</a:t>
            </a:r>
          </a:p>
          <a:p>
            <a:pPr eaLnBrk="1" hangingPunct="1"/>
            <a:endParaRPr lang="en-US" sz="2800" dirty="0"/>
          </a:p>
          <a:p>
            <a:pPr eaLnBrk="1" hangingPunct="1"/>
            <a:endParaRPr lang="en-US" sz="2800"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F149E478-1C85-47BB-A516-DA08A9AFF22D}" type="slidenum">
              <a:rPr lang="en-US"/>
              <a:pPr>
                <a:defRPr/>
              </a:pPr>
              <a:t>29</a:t>
            </a:fld>
            <a:endParaRPr lang="en-US"/>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1: Preparations for the Settlement of South Carolina</a:t>
            </a:r>
          </a:p>
        </p:txBody>
      </p:sp>
      <p:sp>
        <p:nvSpPr>
          <p:cNvPr id="7171" name="Content Placeholder 2"/>
          <p:cNvSpPr>
            <a:spLocks noGrp="1"/>
          </p:cNvSpPr>
          <p:nvPr>
            <p:ph idx="1"/>
          </p:nvPr>
        </p:nvSpPr>
        <p:spPr>
          <a:xfrm>
            <a:off x="457200" y="1981200"/>
            <a:ext cx="8229600" cy="2819400"/>
          </a:xfrm>
        </p:spPr>
        <p:txBody>
          <a:bodyPr/>
          <a:lstStyle/>
          <a:p>
            <a:pPr eaLnBrk="1" hangingPunct="1"/>
            <a:r>
              <a:rPr lang="en-US" dirty="0"/>
              <a:t>Essential Question: How did the expansion of England’s power affect the Carolina colony? </a:t>
            </a:r>
          </a:p>
          <a:p>
            <a:pPr lvl="1" eaLnBrk="1" hangingPunct="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defRPr/>
            </a:pPr>
            <a:fld id="{8B77B6A0-0255-4AE8-9AD2-DD0242D27A96}" type="slidenum">
              <a:rPr lang="en-US"/>
              <a:pPr>
                <a:defRPr/>
              </a:pPr>
              <a:t>3</a:t>
            </a:fld>
            <a:endParaRPr lang="en-US"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Creation of the General Assembly</a:t>
            </a:r>
          </a:p>
        </p:txBody>
      </p:sp>
      <p:sp>
        <p:nvSpPr>
          <p:cNvPr id="26626" name="Content Placeholder 5"/>
          <p:cNvSpPr>
            <a:spLocks noGrp="1"/>
          </p:cNvSpPr>
          <p:nvPr>
            <p:ph idx="1"/>
          </p:nvPr>
        </p:nvSpPr>
        <p:spPr/>
        <p:txBody>
          <a:bodyPr/>
          <a:lstStyle/>
          <a:p>
            <a:pPr eaLnBrk="1" hangingPunct="1"/>
            <a:r>
              <a:rPr lang="en-US" sz="2800" dirty="0"/>
              <a:t>1692 – Colonists were given more representation in government through the establishment of a Council (appointed by the Proprietors) and a Commons House of Assembly (elected by property holders).</a:t>
            </a:r>
          </a:p>
          <a:p>
            <a:pPr eaLnBrk="1" hangingPunct="1"/>
            <a:r>
              <a:rPr lang="en-US" sz="2800" dirty="0"/>
              <a:t>The two houses were called the General Assembly and would make laws for the colony.</a:t>
            </a:r>
          </a:p>
          <a:p>
            <a:pPr eaLnBrk="1" hangingPunct="1"/>
            <a:r>
              <a:rPr lang="en-US" sz="2800" dirty="0"/>
              <a:t>Creation of the Commons House was very important to the development of representative government in South Carolina.</a:t>
            </a:r>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87DB0D3D-43C6-4873-8787-D43A696450D1}" type="slidenum">
              <a:rPr lang="en-US"/>
              <a:pPr>
                <a:defRPr/>
              </a:pPr>
              <a:t>30</a:t>
            </a:fld>
            <a:endParaRPr lang="en-US" dirty="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England’s Glorious Revolution</a:t>
            </a:r>
          </a:p>
        </p:txBody>
      </p:sp>
      <p:sp>
        <p:nvSpPr>
          <p:cNvPr id="26626" name="Content Placeholder 5"/>
          <p:cNvSpPr>
            <a:spLocks noGrp="1"/>
          </p:cNvSpPr>
          <p:nvPr>
            <p:ph idx="1"/>
          </p:nvPr>
        </p:nvSpPr>
        <p:spPr>
          <a:xfrm>
            <a:off x="457200" y="1295400"/>
            <a:ext cx="8229600" cy="4525963"/>
          </a:xfrm>
        </p:spPr>
        <p:txBody>
          <a:bodyPr/>
          <a:lstStyle/>
          <a:p>
            <a:pPr eaLnBrk="1" hangingPunct="1"/>
            <a:r>
              <a:rPr lang="en-US" sz="2800" dirty="0"/>
              <a:t>1688 – King James II was forced by the English Parliament to leave England.</a:t>
            </a:r>
          </a:p>
          <a:p>
            <a:pPr eaLnBrk="1" hangingPunct="1"/>
            <a:r>
              <a:rPr lang="en-US" sz="2800" dirty="0"/>
              <a:t>1689 – Mary (daughter of James II) and her husband, William, were placed by Parliament on the throne as co-monarchs.</a:t>
            </a:r>
          </a:p>
          <a:p>
            <a:pPr eaLnBrk="1" hangingPunct="1"/>
            <a:r>
              <a:rPr lang="en-US" sz="2800" dirty="0"/>
              <a:t>This bloodless upheaval of power is known in English history as the Glorious Revolution.</a:t>
            </a:r>
          </a:p>
          <a:p>
            <a:pPr eaLnBrk="1" hangingPunct="1"/>
            <a:r>
              <a:rPr lang="en-US" sz="2800" dirty="0"/>
              <a:t>Eventually, the lower house of government gained control in both England (House of Commons) and South Carolina (the Commons House).</a:t>
            </a:r>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87DB0D3D-43C6-4873-8787-D43A696450D1}" type="slidenum">
              <a:rPr lang="en-US"/>
              <a:pPr>
                <a:defRPr/>
              </a:pPr>
              <a:t>31</a:t>
            </a:fld>
            <a:endParaRPr lang="en-US"/>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09600" y="1295400"/>
            <a:ext cx="4267200" cy="5059363"/>
          </a:xfrm>
        </p:spPr>
        <p:txBody>
          <a:bodyPr/>
          <a:lstStyle/>
          <a:p>
            <a:pPr eaLnBrk="1" hangingPunct="1"/>
            <a:r>
              <a:rPr lang="en-US" sz="2200" dirty="0"/>
              <a:t>1670 – 1690: The only settlements established by the Proprietors were around Charles Town in South Carolina and Albemarle Sound in the area which became North Carolina.</a:t>
            </a:r>
          </a:p>
          <a:p>
            <a:pPr eaLnBrk="1" hangingPunct="1"/>
            <a:r>
              <a:rPr lang="en-US" sz="2200" dirty="0"/>
              <a:t>The two areas and their inhabitants were quite different. There was little communication between the settlements.</a:t>
            </a:r>
          </a:p>
          <a:p>
            <a:pPr eaLnBrk="1" hangingPunct="1"/>
            <a:r>
              <a:rPr lang="en-US" sz="2200" dirty="0"/>
              <a:t>The Proprietors sent a deputy governor to Albemarle and appointed an independent governor of North Carolina.</a:t>
            </a:r>
          </a:p>
          <a:p>
            <a:pPr eaLnBrk="1" hangingPunct="1"/>
            <a:endParaRPr lang="en-US" sz="2800" dirty="0"/>
          </a:p>
        </p:txBody>
      </p:sp>
      <p:sp>
        <p:nvSpPr>
          <p:cNvPr id="5" name="Title 4"/>
          <p:cNvSpPr>
            <a:spLocks noGrp="1"/>
          </p:cNvSpPr>
          <p:nvPr>
            <p:ph type="title"/>
          </p:nvPr>
        </p:nvSpPr>
        <p:spPr/>
        <p:txBody>
          <a:bodyPr rtlCol="0">
            <a:normAutofit/>
          </a:bodyPr>
          <a:lstStyle/>
          <a:p>
            <a:pPr eaLnBrk="1" fontAlgn="auto" hangingPunct="1">
              <a:spcAft>
                <a:spcPts val="0"/>
              </a:spcAft>
              <a:defRPr/>
            </a:pPr>
            <a:r>
              <a:rPr lang="en-US" dirty="0"/>
              <a:t>South Carolina/North Carolina</a:t>
            </a:r>
          </a:p>
        </p:txBody>
      </p:sp>
      <p:sp>
        <p:nvSpPr>
          <p:cNvPr id="7" name="Slide Number Placeholder 6"/>
          <p:cNvSpPr>
            <a:spLocks noGrp="1"/>
          </p:cNvSpPr>
          <p:nvPr>
            <p:ph type="sldNum" sz="quarter" idx="12"/>
          </p:nvPr>
        </p:nvSpPr>
        <p:spPr/>
        <p:txBody>
          <a:bodyPr/>
          <a:lstStyle/>
          <a:p>
            <a:pPr>
              <a:defRPr/>
            </a:pPr>
            <a:fld id="{87DB0D3D-43C6-4873-8787-D43A696450D1}" type="slidenum">
              <a:rPr lang="en-US"/>
              <a:pPr>
                <a:defRPr/>
              </a:pPr>
              <a:t>32</a:t>
            </a:fld>
            <a:endParaRPr lang="en-US"/>
          </a:p>
        </p:txBody>
      </p:sp>
      <p:pic>
        <p:nvPicPr>
          <p:cNvPr id="11" name="Content Placeholder 10" descr="1683_map_of_South_Carolina.jpeg">
            <a:hlinkClick r:id="rId3"/>
          </p:cNvPr>
          <p:cNvPicPr>
            <a:picLocks noGrp="1" noChangeAspect="1"/>
          </p:cNvPicPr>
          <p:nvPr>
            <p:ph sz="half" idx="2"/>
          </p:nvPr>
        </p:nvPicPr>
        <p:blipFill>
          <a:blip r:embed="rId4" cstate="print"/>
          <a:stretch>
            <a:fillRect/>
          </a:stretch>
        </p:blipFill>
        <p:spPr>
          <a:xfrm>
            <a:off x="4876800" y="1524000"/>
            <a:ext cx="3746832" cy="4525963"/>
          </a:xfrm>
        </p:spPr>
      </p:pic>
      <p:sp>
        <p:nvSpPr>
          <p:cNvPr id="12" name="TextBox 11"/>
          <p:cNvSpPr txBox="1"/>
          <p:nvPr/>
        </p:nvSpPr>
        <p:spPr>
          <a:xfrm>
            <a:off x="5029200" y="6096000"/>
            <a:ext cx="3034805" cy="246221"/>
          </a:xfrm>
          <a:prstGeom prst="rect">
            <a:avLst/>
          </a:prstGeom>
          <a:noFill/>
        </p:spPr>
        <p:txBody>
          <a:bodyPr wrap="none" rtlCol="0">
            <a:spAutoFit/>
          </a:bodyPr>
          <a:lstStyle/>
          <a:p>
            <a:r>
              <a:rPr lang="en-US" sz="1000" dirty="0"/>
              <a:t>1683 map of South Carolina – click for larger view.</a:t>
            </a:r>
          </a:p>
        </p:txBody>
      </p:sp>
      <p:sp>
        <p:nvSpPr>
          <p:cNvPr id="8" name="TextBox 7">
            <a:extLst>
              <a:ext uri="{FF2B5EF4-FFF2-40B4-BE49-F238E27FC236}">
                <a16:creationId xmlns:a16="http://schemas.microsoft.com/office/drawing/2014/main" id="{1776B81C-A33D-044C-B45C-5A181039EE86}"/>
              </a:ext>
            </a:extLst>
          </p:cNvPr>
          <p:cNvSpPr txBox="1"/>
          <p:nvPr/>
        </p:nvSpPr>
        <p:spPr>
          <a:xfrm>
            <a:off x="3388509" y="6352143"/>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5" action="ppaction://hlinksldjump"/>
              </a:rPr>
              <a:t>Return to Main Menu</a:t>
            </a:r>
            <a:endParaRPr lang="en-US"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Section 4: The Maturing Colony</a:t>
            </a:r>
          </a:p>
        </p:txBody>
      </p:sp>
      <p:sp>
        <p:nvSpPr>
          <p:cNvPr id="21507" name="Content Placeholder 2"/>
          <p:cNvSpPr>
            <a:spLocks noGrp="1"/>
          </p:cNvSpPr>
          <p:nvPr>
            <p:ph idx="1"/>
          </p:nvPr>
        </p:nvSpPr>
        <p:spPr/>
        <p:txBody>
          <a:bodyPr/>
          <a:lstStyle/>
          <a:p>
            <a:pPr eaLnBrk="1" hangingPunct="1"/>
            <a:r>
              <a:rPr lang="en-US" dirty="0"/>
              <a:t>Essential Question: How did conflict shift the colony from proprietary to royal government? </a:t>
            </a:r>
          </a:p>
          <a:p>
            <a:pPr eaLnBrk="1" hangingPunct="1"/>
            <a:endParaRPr lang="en-US" dirty="0"/>
          </a:p>
          <a:p>
            <a:pPr lvl="1" eaLnBrk="1" hangingPunct="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defRPr/>
            </a:pPr>
            <a:fld id="{56FB6915-2483-4ECE-AC80-C0EA5432AE58}" type="slidenum">
              <a:rPr lang="en-US"/>
              <a:pPr>
                <a:defRPr/>
              </a:pPr>
              <a:t>33</a:t>
            </a:fld>
            <a:endParaRPr lang="en-US"/>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Section 4: The Maturing Colony</a:t>
            </a:r>
          </a:p>
        </p:txBody>
      </p:sp>
      <p:sp>
        <p:nvSpPr>
          <p:cNvPr id="22531" name="Content Placeholder 2"/>
          <p:cNvSpPr>
            <a:spLocks noGrp="1"/>
          </p:cNvSpPr>
          <p:nvPr>
            <p:ph idx="1"/>
          </p:nvPr>
        </p:nvSpPr>
        <p:spPr>
          <a:xfrm>
            <a:off x="685800" y="1524000"/>
            <a:ext cx="8229600" cy="4800600"/>
          </a:xfrm>
        </p:spPr>
        <p:txBody>
          <a:bodyPr/>
          <a:lstStyle/>
          <a:p>
            <a:pPr eaLnBrk="1" hangingPunct="1"/>
            <a:r>
              <a:rPr lang="en-US" dirty="0"/>
              <a:t>What terms do I need to know? </a:t>
            </a:r>
          </a:p>
          <a:p>
            <a:pPr lvl="1" eaLnBrk="1" hangingPunct="1">
              <a:buFont typeface="Arial" charset="0"/>
              <a:buChar char="•"/>
            </a:pPr>
            <a:r>
              <a:rPr lang="en-US" dirty="0"/>
              <a:t>Carolina Gold</a:t>
            </a:r>
          </a:p>
          <a:p>
            <a:pPr lvl="1" eaLnBrk="1" hangingPunct="1">
              <a:buFont typeface="Arial" charset="0"/>
              <a:buChar char="•"/>
            </a:pPr>
            <a:r>
              <a:rPr lang="en-US" dirty="0"/>
              <a:t>Church Act of 1706</a:t>
            </a:r>
          </a:p>
          <a:p>
            <a:pPr lvl="1" eaLnBrk="1" hangingPunct="1">
              <a:buFont typeface="Arial" charset="0"/>
              <a:buChar char="•"/>
            </a:pPr>
            <a:r>
              <a:rPr lang="en-US" dirty="0"/>
              <a:t>Board of Indian Commissioners</a:t>
            </a:r>
          </a:p>
          <a:p>
            <a:pPr lvl="1" eaLnBrk="1" hangingPunct="1">
              <a:buFont typeface="Arial" charset="0"/>
              <a:buNone/>
            </a:pPr>
            <a:endParaRPr lang="en-US" dirty="0"/>
          </a:p>
          <a:p>
            <a:pPr lvl="1" eaLnBrk="1" hangingPunct="1">
              <a:buFont typeface="Arial" charset="0"/>
              <a:buChar char="•"/>
            </a:pPr>
            <a:endParaRPr lang="en-US" dirty="0"/>
          </a:p>
          <a:p>
            <a:pPr lvl="1" eaLnBrk="1" hangingPunct="1">
              <a:buFont typeface="Arial" charset="0"/>
              <a:buChar char="•"/>
            </a:pPr>
            <a:endParaRPr lang="en-US" dirty="0"/>
          </a:p>
        </p:txBody>
      </p:sp>
      <p:sp>
        <p:nvSpPr>
          <p:cNvPr id="5" name="Slide Number Placeholder 4"/>
          <p:cNvSpPr>
            <a:spLocks noGrp="1"/>
          </p:cNvSpPr>
          <p:nvPr>
            <p:ph type="sldNum" sz="quarter" idx="12"/>
          </p:nvPr>
        </p:nvSpPr>
        <p:spPr/>
        <p:txBody>
          <a:bodyPr/>
          <a:lstStyle/>
          <a:p>
            <a:pPr>
              <a:defRPr/>
            </a:pPr>
            <a:fld id="{E1ACCE13-40DF-43D9-A3E0-B077557603E1}" type="slidenum">
              <a:rPr lang="en-US"/>
              <a:pPr>
                <a:defRPr/>
              </a:pPr>
              <a:t>34</a:t>
            </a:fld>
            <a:endParaRPr lang="en-US"/>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Introduction</a:t>
            </a:r>
          </a:p>
        </p:txBody>
      </p:sp>
      <p:sp>
        <p:nvSpPr>
          <p:cNvPr id="27650" name="Content Placeholder 5"/>
          <p:cNvSpPr>
            <a:spLocks noGrp="1"/>
          </p:cNvSpPr>
          <p:nvPr>
            <p:ph idx="1"/>
          </p:nvPr>
        </p:nvSpPr>
        <p:spPr/>
        <p:txBody>
          <a:bodyPr/>
          <a:lstStyle/>
          <a:p>
            <a:pPr eaLnBrk="1" hangingPunct="1"/>
            <a:r>
              <a:rPr lang="en-US" sz="2400" dirty="0"/>
              <a:t>By the end of 17</a:t>
            </a:r>
            <a:r>
              <a:rPr lang="en-US" sz="2400" baseline="30000" dirty="0"/>
              <a:t>th</a:t>
            </a:r>
            <a:r>
              <a:rPr lang="en-US" sz="2400" dirty="0"/>
              <a:t> Century, South Carolina had become a stable colony providing wealth for free settlers (but not for indentured servants, slaves, or Proprietors in England).</a:t>
            </a:r>
          </a:p>
          <a:p>
            <a:pPr eaLnBrk="1" hangingPunct="1"/>
            <a:r>
              <a:rPr lang="en-US" sz="2400" dirty="0"/>
              <a:t>The population included migrants (from several European nations) and slaves (from diverse ethnic groups in Africa).</a:t>
            </a:r>
          </a:p>
          <a:p>
            <a:pPr eaLnBrk="1" hangingPunct="1">
              <a:buNone/>
            </a:pPr>
            <a:endParaRPr lang="en-US" sz="3200" dirty="0"/>
          </a:p>
          <a:p>
            <a:pPr eaLnBrk="1" hangingPunct="1"/>
            <a:endParaRPr lang="en-US" sz="3200" dirty="0"/>
          </a:p>
          <a:p>
            <a:pPr eaLnBrk="1" hangingPunct="1"/>
            <a:endParaRPr lang="en-US" sz="3200" dirty="0"/>
          </a:p>
          <a:p>
            <a:pPr eaLnBrk="1" hangingPunct="1"/>
            <a:endParaRPr lang="en-US" sz="3200" dirty="0"/>
          </a:p>
        </p:txBody>
      </p:sp>
      <p:sp>
        <p:nvSpPr>
          <p:cNvPr id="7" name="Slide Number Placeholder 6"/>
          <p:cNvSpPr>
            <a:spLocks noGrp="1"/>
          </p:cNvSpPr>
          <p:nvPr>
            <p:ph type="sldNum" sz="quarter" idx="12"/>
          </p:nvPr>
        </p:nvSpPr>
        <p:spPr/>
        <p:txBody>
          <a:bodyPr/>
          <a:lstStyle/>
          <a:p>
            <a:pPr>
              <a:defRPr/>
            </a:pPr>
            <a:fld id="{7134EB32-7401-4C83-AFD8-729FC4D2469E}" type="slidenum">
              <a:rPr lang="en-US"/>
              <a:pPr>
                <a:defRPr/>
              </a:pPr>
              <a:t>35</a:t>
            </a:fld>
            <a:endParaRPr lang="en-US"/>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Developing Economy</a:t>
            </a:r>
          </a:p>
        </p:txBody>
      </p:sp>
      <p:sp>
        <p:nvSpPr>
          <p:cNvPr id="28674" name="Content Placeholder 5"/>
          <p:cNvSpPr>
            <a:spLocks noGrp="1"/>
          </p:cNvSpPr>
          <p:nvPr>
            <p:ph idx="1"/>
          </p:nvPr>
        </p:nvSpPr>
        <p:spPr>
          <a:xfrm>
            <a:off x="457200" y="1371600"/>
            <a:ext cx="8229600" cy="4525963"/>
          </a:xfrm>
        </p:spPr>
        <p:txBody>
          <a:bodyPr/>
          <a:lstStyle/>
          <a:p>
            <a:pPr eaLnBrk="1" hangingPunct="1"/>
            <a:r>
              <a:rPr lang="en-US" sz="2400" dirty="0"/>
              <a:t>The staple crop, rice, dominated South Carolina’s agriculture in the 18</a:t>
            </a:r>
            <a:r>
              <a:rPr lang="en-US" sz="2400" baseline="30000" dirty="0"/>
              <a:t>th</a:t>
            </a:r>
            <a:r>
              <a:rPr lang="en-US" sz="2400" dirty="0"/>
              <a:t> Century and shared dominance with cotton in the 19</a:t>
            </a:r>
            <a:r>
              <a:rPr lang="en-US" sz="2400" baseline="30000" dirty="0"/>
              <a:t>th</a:t>
            </a:r>
            <a:r>
              <a:rPr lang="en-US" sz="2400" dirty="0"/>
              <a:t> Century.</a:t>
            </a:r>
          </a:p>
          <a:p>
            <a:pPr eaLnBrk="1" hangingPunct="1"/>
            <a:r>
              <a:rPr lang="en-US" sz="2400" dirty="0"/>
              <a:t>Carolina Gold made the colony and state one of the wealthiest in the country. </a:t>
            </a:r>
          </a:p>
          <a:p>
            <a:pPr eaLnBrk="1" hangingPunct="1"/>
            <a:r>
              <a:rPr lang="en-US" sz="2400" dirty="0"/>
              <a:t>Without slaves (their knowledge and heavy labor with rice cultivation) South Carolina would have been a less prosperous place.</a:t>
            </a:r>
          </a:p>
          <a:p>
            <a:pPr eaLnBrk="1" hangingPunct="1"/>
            <a:r>
              <a:rPr lang="en-US" sz="2400" dirty="0"/>
              <a:t>Older sources of income (the trade of skins, furs, slaves, and production of naval stores) remained profitable for many Carolinians.</a:t>
            </a:r>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00D808EA-B823-4051-A919-212685B7E3DE}" type="slidenum">
              <a:rPr lang="en-US"/>
              <a:pPr>
                <a:defRPr/>
              </a:pPr>
              <a:t>36</a:t>
            </a:fld>
            <a:endParaRPr lang="en-US"/>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Religious Controversies</a:t>
            </a:r>
          </a:p>
        </p:txBody>
      </p:sp>
      <p:sp>
        <p:nvSpPr>
          <p:cNvPr id="29698" name="Content Placeholder 5"/>
          <p:cNvSpPr>
            <a:spLocks noGrp="1"/>
          </p:cNvSpPr>
          <p:nvPr>
            <p:ph idx="1"/>
          </p:nvPr>
        </p:nvSpPr>
        <p:spPr/>
        <p:txBody>
          <a:bodyPr/>
          <a:lstStyle/>
          <a:p>
            <a:pPr eaLnBrk="1" hangingPunct="1"/>
            <a:r>
              <a:rPr lang="en-US" sz="2600" dirty="0"/>
              <a:t>Most Europeans weren’t very tolerant of religious beliefs that differed from their own.</a:t>
            </a:r>
          </a:p>
          <a:p>
            <a:pPr eaLnBrk="1" hangingPunct="1"/>
            <a:r>
              <a:rPr lang="en-US" sz="2600" dirty="0"/>
              <a:t>Most believed that within one nation there could be only one religion.</a:t>
            </a:r>
          </a:p>
          <a:p>
            <a:pPr eaLnBrk="1" hangingPunct="1"/>
            <a:r>
              <a:rPr lang="en-US" sz="2600" dirty="0"/>
              <a:t>Proprietors as businessmen continued to attract dissenters to their colony, because they wanted to make money.</a:t>
            </a:r>
          </a:p>
          <a:p>
            <a:pPr eaLnBrk="1" hangingPunct="1"/>
            <a:endParaRPr lang="en-US" sz="2600" dirty="0"/>
          </a:p>
          <a:p>
            <a:pPr eaLnBrk="1" hangingPunct="1"/>
            <a:endParaRPr lang="en-US" sz="2600" dirty="0"/>
          </a:p>
        </p:txBody>
      </p:sp>
      <p:sp>
        <p:nvSpPr>
          <p:cNvPr id="7" name="Slide Number Placeholder 6"/>
          <p:cNvSpPr>
            <a:spLocks noGrp="1"/>
          </p:cNvSpPr>
          <p:nvPr>
            <p:ph type="sldNum" sz="quarter" idx="12"/>
          </p:nvPr>
        </p:nvSpPr>
        <p:spPr/>
        <p:txBody>
          <a:bodyPr/>
          <a:lstStyle/>
          <a:p>
            <a:pPr>
              <a:defRPr/>
            </a:pPr>
            <a:fld id="{43C4C8EE-FCB7-4828-AEA0-E400F8B61C19}" type="slidenum">
              <a:rPr lang="en-US"/>
              <a:pPr>
                <a:defRPr/>
              </a:pPr>
              <a:t>37</a:t>
            </a:fld>
            <a:endParaRPr lang="en-US"/>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First Church Buildings</a:t>
            </a:r>
          </a:p>
        </p:txBody>
      </p:sp>
      <p:sp>
        <p:nvSpPr>
          <p:cNvPr id="30722" name="Content Placeholder 5"/>
          <p:cNvSpPr>
            <a:spLocks noGrp="1"/>
          </p:cNvSpPr>
          <p:nvPr>
            <p:ph idx="1"/>
          </p:nvPr>
        </p:nvSpPr>
        <p:spPr>
          <a:xfrm>
            <a:off x="457200" y="1295400"/>
            <a:ext cx="8229600" cy="4525963"/>
          </a:xfrm>
        </p:spPr>
        <p:txBody>
          <a:bodyPr/>
          <a:lstStyle/>
          <a:p>
            <a:pPr eaLnBrk="1" hangingPunct="1"/>
            <a:r>
              <a:rPr lang="en-US" sz="2800" dirty="0"/>
              <a:t>For the first decade following its creation, Charles Town had no church buildings and no regular ministers.</a:t>
            </a:r>
          </a:p>
          <a:p>
            <a:pPr eaLnBrk="1" hangingPunct="1"/>
            <a:r>
              <a:rPr lang="en-US" sz="2800" dirty="0"/>
              <a:t>1680 – A building lot was set aside for an Anglican church at Oyster Point in Charles Town.</a:t>
            </a:r>
          </a:p>
          <a:p>
            <a:pPr eaLnBrk="1" hangingPunct="1"/>
            <a:r>
              <a:rPr lang="en-US" sz="2800" dirty="0"/>
              <a:t>Later, a whitewashed place of worship called the White Meeting House was built by dissenter groups.</a:t>
            </a:r>
          </a:p>
          <a:p>
            <a:pPr eaLnBrk="1" hangingPunct="1"/>
            <a:r>
              <a:rPr lang="en-US" sz="2800" dirty="0"/>
              <a:t>Congenial relations existed (for several generations) among religious groups, but there was considerable prejudice against the Huguenots.</a:t>
            </a:r>
          </a:p>
          <a:p>
            <a:pPr eaLnBrk="1" hangingPunct="1"/>
            <a:endParaRPr lang="en-US" sz="2800"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B7340ECD-9E94-4849-A4E1-D7259EA3C134}" type="slidenum">
              <a:rPr lang="en-US"/>
              <a:pPr>
                <a:defRPr/>
              </a:pPr>
              <a:t>38</a:t>
            </a:fld>
            <a:endParaRPr lang="en-US"/>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An Established Church</a:t>
            </a:r>
          </a:p>
        </p:txBody>
      </p:sp>
      <p:sp>
        <p:nvSpPr>
          <p:cNvPr id="31746" name="Content Placeholder 5"/>
          <p:cNvSpPr>
            <a:spLocks noGrp="1"/>
          </p:cNvSpPr>
          <p:nvPr>
            <p:ph idx="1"/>
          </p:nvPr>
        </p:nvSpPr>
        <p:spPr/>
        <p:txBody>
          <a:bodyPr/>
          <a:lstStyle/>
          <a:p>
            <a:pPr eaLnBrk="1" hangingPunct="1"/>
            <a:r>
              <a:rPr lang="en-US" sz="2400" dirty="0"/>
              <a:t>After 1700 – James Moore, a hard-line Anglican, became governor and was succeeded by Nathaniel Johnson, another staunch Anglican.</a:t>
            </a:r>
          </a:p>
          <a:p>
            <a:pPr eaLnBrk="1" hangingPunct="1"/>
            <a:r>
              <a:rPr lang="en-US" sz="2400" dirty="0"/>
              <a:t>Even though dissenters outnumbered Anglicans and held more power, Governor Johnson deceptively called a special session in 1704 with Anglican representatives. </a:t>
            </a:r>
          </a:p>
          <a:p>
            <a:pPr eaLnBrk="1" hangingPunct="1"/>
            <a:r>
              <a:rPr lang="en-US" sz="2400" dirty="0"/>
              <a:t>That year two important actions taken by the Assembly greatly affected the dissenters:</a:t>
            </a:r>
          </a:p>
          <a:p>
            <a:pPr lvl="1" eaLnBrk="1" hangingPunct="1"/>
            <a:r>
              <a:rPr lang="en-US" sz="2000" dirty="0"/>
              <a:t>A person must be Anglican to serve in the assembly. </a:t>
            </a:r>
          </a:p>
          <a:p>
            <a:pPr lvl="1" eaLnBrk="1" hangingPunct="1"/>
            <a:r>
              <a:rPr lang="en-US" sz="2000" dirty="0"/>
              <a:t>The Anglican Church was declared the official established church of South Carolina.</a:t>
            </a:r>
          </a:p>
          <a:p>
            <a:pPr eaLnBrk="1" hangingPunct="1"/>
            <a:endParaRPr lang="en-US" sz="2400" dirty="0"/>
          </a:p>
          <a:p>
            <a:pPr eaLnBrk="1" hangingPunct="1"/>
            <a:endParaRPr lang="en-US" sz="2400" dirty="0"/>
          </a:p>
          <a:p>
            <a:pPr eaLnBrk="1" hangingPunct="1"/>
            <a:endParaRPr lang="en-US" sz="2400" dirty="0"/>
          </a:p>
        </p:txBody>
      </p:sp>
      <p:sp>
        <p:nvSpPr>
          <p:cNvPr id="7" name="Slide Number Placeholder 6"/>
          <p:cNvSpPr>
            <a:spLocks noGrp="1"/>
          </p:cNvSpPr>
          <p:nvPr>
            <p:ph type="sldNum" sz="quarter" idx="12"/>
          </p:nvPr>
        </p:nvSpPr>
        <p:spPr/>
        <p:txBody>
          <a:bodyPr/>
          <a:lstStyle/>
          <a:p>
            <a:pPr>
              <a:defRPr/>
            </a:pPr>
            <a:fld id="{86D07A25-8C1A-4494-B288-BE129B52028C}" type="slidenum">
              <a:rPr lang="en-US"/>
              <a:pPr>
                <a:defRPr/>
              </a:pPr>
              <a:t>39</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Section 1: Preparations for the Settlement of South Carolina</a:t>
            </a:r>
          </a:p>
        </p:txBody>
      </p:sp>
      <p:sp>
        <p:nvSpPr>
          <p:cNvPr id="8195" name="Content Placeholder 2"/>
          <p:cNvSpPr>
            <a:spLocks noGrp="1"/>
          </p:cNvSpPr>
          <p:nvPr>
            <p:ph idx="1"/>
          </p:nvPr>
        </p:nvSpPr>
        <p:spPr>
          <a:xfrm>
            <a:off x="533400" y="1828800"/>
            <a:ext cx="8229600" cy="3840163"/>
          </a:xfrm>
        </p:spPr>
        <p:txBody>
          <a:bodyPr/>
          <a:lstStyle/>
          <a:p>
            <a:pPr eaLnBrk="1" hangingPunct="1"/>
            <a:r>
              <a:rPr lang="en-US" dirty="0"/>
              <a:t>What terms do I need to know? </a:t>
            </a:r>
          </a:p>
          <a:p>
            <a:pPr lvl="1" eaLnBrk="1" hangingPunct="1">
              <a:buFont typeface="Arial" charset="0"/>
              <a:buChar char="•"/>
            </a:pPr>
            <a:r>
              <a:rPr lang="en-US" dirty="0"/>
              <a:t>Lords of Trade</a:t>
            </a:r>
          </a:p>
          <a:p>
            <a:pPr lvl="1" eaLnBrk="1" hangingPunct="1">
              <a:buFont typeface="Arial" charset="0"/>
              <a:buChar char="•"/>
            </a:pPr>
            <a:r>
              <a:rPr lang="en-US" dirty="0"/>
              <a:t>mercantilism</a:t>
            </a:r>
          </a:p>
          <a:p>
            <a:pPr lvl="1" eaLnBrk="1" hangingPunct="1">
              <a:buFont typeface="Arial" charset="0"/>
              <a:buChar char="•"/>
            </a:pPr>
            <a:r>
              <a:rPr lang="en-US" dirty="0"/>
              <a:t>smuggling</a:t>
            </a:r>
          </a:p>
          <a:p>
            <a:pPr lvl="1" eaLnBrk="1" hangingPunct="1">
              <a:buFont typeface="Arial" charset="0"/>
              <a:buChar char="•"/>
            </a:pPr>
            <a:r>
              <a:rPr lang="en-US" dirty="0"/>
              <a:t>Royalists</a:t>
            </a:r>
          </a:p>
          <a:p>
            <a:pPr lvl="1" eaLnBrk="1" hangingPunct="1">
              <a:buFont typeface="Arial" charset="0"/>
              <a:buChar char="•"/>
            </a:pPr>
            <a:r>
              <a:rPr lang="en-US" dirty="0"/>
              <a:t>Lords Proprietors</a:t>
            </a:r>
          </a:p>
          <a:p>
            <a:pPr lvl="1" eaLnBrk="1" hangingPunct="1">
              <a:buFont typeface="Arial" charset="0"/>
              <a:buChar char="•"/>
            </a:pPr>
            <a:r>
              <a:rPr lang="en-US" dirty="0"/>
              <a:t>Fundamental Constitutions of Carolina</a:t>
            </a:r>
          </a:p>
          <a:p>
            <a:pPr lvl="1" eaLnBrk="1" hangingPunct="1">
              <a:buFont typeface="Arial" charset="0"/>
              <a:buChar char="•"/>
            </a:pPr>
            <a:r>
              <a:rPr lang="en-US" dirty="0"/>
              <a:t>dissenter</a:t>
            </a:r>
          </a:p>
          <a:p>
            <a:pPr lvl="1" eaLnBrk="1" hangingPunct="1">
              <a:buFont typeface="Arial" charset="0"/>
              <a:buChar char="•"/>
            </a:pPr>
            <a:endParaRPr lang="en-US" dirty="0"/>
          </a:p>
        </p:txBody>
      </p:sp>
      <p:sp>
        <p:nvSpPr>
          <p:cNvPr id="5" name="Slide Number Placeholder 4"/>
          <p:cNvSpPr>
            <a:spLocks noGrp="1"/>
          </p:cNvSpPr>
          <p:nvPr>
            <p:ph type="sldNum" sz="quarter" idx="12"/>
          </p:nvPr>
        </p:nvSpPr>
        <p:spPr/>
        <p:txBody>
          <a:bodyPr/>
          <a:lstStyle/>
          <a:p>
            <a:pPr>
              <a:defRPr/>
            </a:pPr>
            <a:fld id="{EB058A2D-90B0-4B6E-8377-056B60B33833}" type="slidenum">
              <a:rPr lang="en-US"/>
              <a:pPr>
                <a:defRPr/>
              </a:pPr>
              <a:t>4</a:t>
            </a:fld>
            <a:endParaRPr lang="en-US"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Church Act of 1706</a:t>
            </a:r>
          </a:p>
        </p:txBody>
      </p:sp>
      <p:sp>
        <p:nvSpPr>
          <p:cNvPr id="32770" name="Content Placeholder 5"/>
          <p:cNvSpPr>
            <a:spLocks noGrp="1"/>
          </p:cNvSpPr>
          <p:nvPr>
            <p:ph idx="1"/>
          </p:nvPr>
        </p:nvSpPr>
        <p:spPr/>
        <p:txBody>
          <a:bodyPr/>
          <a:lstStyle/>
          <a:p>
            <a:pPr eaLnBrk="1" hangingPunct="1"/>
            <a:r>
              <a:rPr lang="en-US" sz="2800" dirty="0"/>
              <a:t>A strategic action essential to the future of South Carolina religion and politics was the Church Act of 1706:</a:t>
            </a:r>
          </a:p>
          <a:p>
            <a:pPr lvl="1" eaLnBrk="1" hangingPunct="1"/>
            <a:r>
              <a:rPr lang="en-US" sz="2400" dirty="0"/>
              <a:t>Dissenters were allowed to vote, hold government office, and freely practice their religion. </a:t>
            </a:r>
          </a:p>
          <a:p>
            <a:pPr lvl="1" eaLnBrk="1" hangingPunct="1"/>
            <a:r>
              <a:rPr lang="en-US" sz="2400" dirty="0"/>
              <a:t>The Anglican Church was to be the colony’s church. </a:t>
            </a:r>
          </a:p>
          <a:p>
            <a:pPr lvl="1" eaLnBrk="1" hangingPunct="1"/>
            <a:r>
              <a:rPr lang="en-US" sz="2400" dirty="0"/>
              <a:t>Church activities were government controlled.</a:t>
            </a:r>
          </a:p>
          <a:p>
            <a:pPr lvl="1" eaLnBrk="1" hangingPunct="1"/>
            <a:r>
              <a:rPr lang="en-US" sz="2400" dirty="0"/>
              <a:t>The colony was divided into parishes, which were assigned various duties. </a:t>
            </a:r>
          </a:p>
          <a:p>
            <a:pPr lvl="1" eaLnBrk="1" hangingPunct="1"/>
            <a:r>
              <a:rPr lang="en-US" sz="2400" dirty="0"/>
              <a:t>Religious controversies tapered off.																								</a:t>
            </a:r>
          </a:p>
          <a:p>
            <a:pPr eaLnBrk="1" hangingPunct="1"/>
            <a:endParaRPr lang="en-US" sz="2800" dirty="0"/>
          </a:p>
          <a:p>
            <a:pPr eaLnBrk="1" hangingPunct="1"/>
            <a:endParaRPr lang="en-US" sz="2800" dirty="0"/>
          </a:p>
        </p:txBody>
      </p:sp>
      <p:sp>
        <p:nvSpPr>
          <p:cNvPr id="7" name="Slide Number Placeholder 6"/>
          <p:cNvSpPr>
            <a:spLocks noGrp="1"/>
          </p:cNvSpPr>
          <p:nvPr>
            <p:ph type="sldNum" sz="quarter" idx="12"/>
          </p:nvPr>
        </p:nvSpPr>
        <p:spPr/>
        <p:txBody>
          <a:bodyPr/>
          <a:lstStyle/>
          <a:p>
            <a:pPr>
              <a:defRPr/>
            </a:pPr>
            <a:fld id="{BAD9B068-E079-4B05-AC6B-374978607132}" type="slidenum">
              <a:rPr lang="en-US"/>
              <a:pPr>
                <a:defRPr/>
              </a:pPr>
              <a:t>40</a:t>
            </a:fld>
            <a:endParaRPr lang="en-US"/>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Indian Wars</a:t>
            </a:r>
          </a:p>
        </p:txBody>
      </p:sp>
      <p:sp>
        <p:nvSpPr>
          <p:cNvPr id="33794" name="Content Placeholder 5"/>
          <p:cNvSpPr>
            <a:spLocks noGrp="1"/>
          </p:cNvSpPr>
          <p:nvPr>
            <p:ph idx="1"/>
          </p:nvPr>
        </p:nvSpPr>
        <p:spPr/>
        <p:txBody>
          <a:bodyPr/>
          <a:lstStyle/>
          <a:p>
            <a:pPr eaLnBrk="1" hangingPunct="1"/>
            <a:r>
              <a:rPr lang="en-US" sz="2400" dirty="0"/>
              <a:t>Native Americans were cheated and abused by white traders, causing problems.</a:t>
            </a:r>
          </a:p>
          <a:p>
            <a:pPr eaLnBrk="1" hangingPunct="1"/>
            <a:r>
              <a:rPr lang="en-US" sz="2400" dirty="0"/>
              <a:t>1707 – To treat Indians fairly and restore trade, a Board of Indian Commissioners was created.</a:t>
            </a:r>
          </a:p>
          <a:p>
            <a:pPr eaLnBrk="1" hangingPunct="1"/>
            <a:r>
              <a:rPr lang="en-US" sz="2400" dirty="0"/>
              <a:t>1711 – 1717 -  Fighting and destruction occurred between various Indian tribes and included conflict with whites. A treaty with the Creek Indians formally ended the war.</a:t>
            </a:r>
          </a:p>
          <a:p>
            <a:pPr eaLnBrk="1" hangingPunct="1"/>
            <a:r>
              <a:rPr lang="en-US" sz="2400" dirty="0"/>
              <a:t>Disasters of Yemassee War: Creek &amp; Cherokee hostility toward one another, food shortages, property destruction, many deaths, Charles Town in debt, and damage to skin and fur trade.</a:t>
            </a:r>
          </a:p>
          <a:p>
            <a:pPr eaLnBrk="1" hangingPunct="1"/>
            <a:endParaRPr lang="en-US" sz="2400" dirty="0"/>
          </a:p>
          <a:p>
            <a:pPr eaLnBrk="1" hangingPunct="1"/>
            <a:endParaRPr lang="en-US" sz="2400" dirty="0"/>
          </a:p>
          <a:p>
            <a:pPr eaLnBrk="1" hangingPunct="1"/>
            <a:endParaRPr lang="en-US" sz="2400" dirty="0"/>
          </a:p>
        </p:txBody>
      </p:sp>
      <p:sp>
        <p:nvSpPr>
          <p:cNvPr id="7" name="Slide Number Placeholder 6"/>
          <p:cNvSpPr>
            <a:spLocks noGrp="1"/>
          </p:cNvSpPr>
          <p:nvPr>
            <p:ph type="sldNum" sz="quarter" idx="12"/>
          </p:nvPr>
        </p:nvSpPr>
        <p:spPr/>
        <p:txBody>
          <a:bodyPr/>
          <a:lstStyle/>
          <a:p>
            <a:pPr>
              <a:defRPr/>
            </a:pPr>
            <a:fld id="{0574549C-FBDF-4447-B22B-808A30B6C2AC}" type="slidenum">
              <a:rPr lang="en-US"/>
              <a:pPr>
                <a:defRPr/>
              </a:pPr>
              <a:t>41</a:t>
            </a:fld>
            <a:endParaRPr lang="en-US"/>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Pirate Troubles</a:t>
            </a:r>
          </a:p>
        </p:txBody>
      </p:sp>
      <p:sp>
        <p:nvSpPr>
          <p:cNvPr id="34818" name="Content Placeholder 5"/>
          <p:cNvSpPr>
            <a:spLocks noGrp="1"/>
          </p:cNvSpPr>
          <p:nvPr>
            <p:ph idx="1"/>
          </p:nvPr>
        </p:nvSpPr>
        <p:spPr/>
        <p:txBody>
          <a:bodyPr/>
          <a:lstStyle/>
          <a:p>
            <a:pPr eaLnBrk="1" hangingPunct="1"/>
            <a:r>
              <a:rPr lang="en-US" sz="2400" dirty="0"/>
              <a:t>South Carolina maintained a love/hate relationship with pirates. This stemmed partly from the blurring of lines between pirate and privateer.</a:t>
            </a:r>
          </a:p>
          <a:p>
            <a:pPr eaLnBrk="1" hangingPunct="1"/>
            <a:r>
              <a:rPr lang="en-US" sz="2400" dirty="0"/>
              <a:t>As pirates grew bolder and more threatening, they became an even greater problem.</a:t>
            </a:r>
          </a:p>
          <a:p>
            <a:pPr eaLnBrk="1" hangingPunct="1"/>
            <a:r>
              <a:rPr lang="en-US" sz="2400" dirty="0"/>
              <a:t>Pirates made demands and took people prisoner. In retaliation, ships were sent to rescue the prisoners and pirates were hung.</a:t>
            </a:r>
          </a:p>
          <a:p>
            <a:pPr eaLnBrk="1" hangingPunct="1"/>
            <a:r>
              <a:rPr lang="en-US" sz="2400" dirty="0"/>
              <a:t>Through these actions, the colony gained the confidence it needed to challenge the authority of the Proprietors.</a:t>
            </a:r>
          </a:p>
          <a:p>
            <a:pPr eaLnBrk="1" hangingPunct="1"/>
            <a:endParaRPr lang="en-US" sz="2400" dirty="0"/>
          </a:p>
        </p:txBody>
      </p:sp>
      <p:sp>
        <p:nvSpPr>
          <p:cNvPr id="7" name="Slide Number Placeholder 6"/>
          <p:cNvSpPr>
            <a:spLocks noGrp="1"/>
          </p:cNvSpPr>
          <p:nvPr>
            <p:ph type="sldNum" sz="quarter" idx="12"/>
          </p:nvPr>
        </p:nvSpPr>
        <p:spPr/>
        <p:txBody>
          <a:bodyPr/>
          <a:lstStyle/>
          <a:p>
            <a:pPr>
              <a:defRPr/>
            </a:pPr>
            <a:fld id="{483CD1D1-456A-489E-AC2D-B5F7150C2518}" type="slidenum">
              <a:rPr lang="en-US"/>
              <a:pPr>
                <a:defRPr/>
              </a:pPr>
              <a:t>42</a:t>
            </a:fld>
            <a:endParaRPr lang="en-US" dirty="0"/>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Revolution against the Proprietors, 1719</a:t>
            </a:r>
          </a:p>
        </p:txBody>
      </p:sp>
      <p:sp>
        <p:nvSpPr>
          <p:cNvPr id="35842" name="Content Placeholder 5"/>
          <p:cNvSpPr>
            <a:spLocks noGrp="1"/>
          </p:cNvSpPr>
          <p:nvPr>
            <p:ph idx="1"/>
          </p:nvPr>
        </p:nvSpPr>
        <p:spPr/>
        <p:txBody>
          <a:bodyPr/>
          <a:lstStyle/>
          <a:p>
            <a:pPr eaLnBrk="1" hangingPunct="1"/>
            <a:r>
              <a:rPr lang="en-US" sz="2400" dirty="0"/>
              <a:t>There was discontent and lack of support of the Proprietors among South Carolinians:</a:t>
            </a:r>
          </a:p>
          <a:p>
            <a:pPr lvl="1" eaLnBrk="1" hangingPunct="1"/>
            <a:r>
              <a:rPr lang="en-US" sz="2400" dirty="0"/>
              <a:t>Proprietors did not act in the best interest of the colonists. </a:t>
            </a:r>
          </a:p>
          <a:p>
            <a:pPr lvl="1" eaLnBrk="1" hangingPunct="1"/>
            <a:r>
              <a:rPr lang="en-US" sz="2400" dirty="0"/>
              <a:t>Proprietors offered little help during the </a:t>
            </a:r>
            <a:r>
              <a:rPr lang="en-US" sz="2400" dirty="0" err="1"/>
              <a:t>Yemassee</a:t>
            </a:r>
            <a:r>
              <a:rPr lang="en-US" sz="2400" dirty="0"/>
              <a:t> War and pirate attacks. </a:t>
            </a:r>
          </a:p>
          <a:p>
            <a:pPr lvl="1" eaLnBrk="1" hangingPunct="1"/>
            <a:r>
              <a:rPr lang="en-US" sz="2400" dirty="0"/>
              <a:t>1719 – Proprietors vetoed 20 South Carolina laws. </a:t>
            </a:r>
          </a:p>
          <a:p>
            <a:pPr eaLnBrk="1" hangingPunct="1"/>
            <a:r>
              <a:rPr lang="en-US" sz="2400" dirty="0"/>
              <a:t>Most Carolinians wanted the direct rule of the king rather than the Proprietors. A bloodless revolution ensued, and the revolutionaries were successful. </a:t>
            </a:r>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45A09933-12AC-475D-BC42-C8C2E363F153}" type="slidenum">
              <a:rPr lang="en-US"/>
              <a:pPr>
                <a:defRPr/>
              </a:pPr>
              <a:t>43</a:t>
            </a:fld>
            <a:endParaRPr lang="en-US" dirty="0"/>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a:t>The Decade of the 1720s</a:t>
            </a:r>
          </a:p>
        </p:txBody>
      </p:sp>
      <p:sp>
        <p:nvSpPr>
          <p:cNvPr id="36866" name="Content Placeholder 5"/>
          <p:cNvSpPr>
            <a:spLocks noGrp="1"/>
          </p:cNvSpPr>
          <p:nvPr>
            <p:ph idx="1"/>
          </p:nvPr>
        </p:nvSpPr>
        <p:spPr>
          <a:xfrm>
            <a:off x="457200" y="1295400"/>
            <a:ext cx="8229600" cy="4525963"/>
          </a:xfrm>
        </p:spPr>
        <p:txBody>
          <a:bodyPr/>
          <a:lstStyle/>
          <a:p>
            <a:pPr eaLnBrk="1" hangingPunct="1"/>
            <a:r>
              <a:rPr lang="en-US" sz="2400" dirty="0"/>
              <a:t>Changes were made in South Carolina’s government to make it more like the royal governments of other colonies.</a:t>
            </a:r>
          </a:p>
          <a:p>
            <a:pPr eaLnBrk="1" hangingPunct="1"/>
            <a:r>
              <a:rPr lang="en-US" sz="2400" dirty="0"/>
              <a:t>1720s – Difficult times experienced by the colony:</a:t>
            </a:r>
          </a:p>
          <a:p>
            <a:pPr lvl="1" eaLnBrk="1" hangingPunct="1"/>
            <a:r>
              <a:rPr lang="en-US" sz="2400" dirty="0"/>
              <a:t>The economy faltered, it was a bad year for rice, subsidies for naval stores were halted, and planters feared bankruptcy. </a:t>
            </a:r>
          </a:p>
          <a:p>
            <a:pPr lvl="1" eaLnBrk="1" hangingPunct="1"/>
            <a:r>
              <a:rPr lang="en-US" sz="2400" dirty="0"/>
              <a:t>Rice planters organized themselves to prevent taxes.</a:t>
            </a:r>
          </a:p>
          <a:p>
            <a:pPr eaLnBrk="1" hangingPunct="1"/>
            <a:r>
              <a:rPr lang="en-US" sz="2400" dirty="0"/>
              <a:t>1729 – The king took over direct governance of South Carolina, which remained a royal colony throughout the rest of the colonial era.</a:t>
            </a:r>
          </a:p>
          <a:p>
            <a:pPr eaLnBrk="1" hangingPunct="1">
              <a:buNone/>
            </a:pPr>
            <a:endParaRPr lang="en-US" sz="2400" dirty="0"/>
          </a:p>
          <a:p>
            <a:pPr eaLnBrk="1" hangingPunct="1">
              <a:buNone/>
            </a:pPr>
            <a:r>
              <a:rPr lang="en-US" sz="2400" dirty="0"/>
              <a:t> </a:t>
            </a:r>
          </a:p>
          <a:p>
            <a:pPr eaLnBrk="1" hangingPunct="1">
              <a:buNone/>
            </a:pPr>
            <a:r>
              <a:rPr lang="en-US" sz="2400" dirty="0"/>
              <a:t> </a:t>
            </a:r>
          </a:p>
          <a:p>
            <a:pPr eaLnBrk="1" hangingPunct="1">
              <a:buNone/>
            </a:pPr>
            <a:r>
              <a:rPr lang="en-US" dirty="0"/>
              <a:t> </a:t>
            </a:r>
          </a:p>
          <a:p>
            <a:pPr eaLnBrk="1" hangingPunct="1">
              <a:buNone/>
            </a:pPr>
            <a:r>
              <a:rPr lang="en-US" dirty="0"/>
              <a:t>      </a:t>
            </a:r>
          </a:p>
          <a:p>
            <a:pPr eaLnBrk="1" hangingPunct="1">
              <a:buNone/>
            </a:pPr>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7E6FDF25-2DF7-4B0C-A929-0ACDE8F35269}" type="slidenum">
              <a:rPr lang="en-US"/>
              <a:pPr>
                <a:defRPr/>
              </a:pPr>
              <a:t>44</a:t>
            </a:fld>
            <a:endParaRPr lang="en-US" dirty="0"/>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88509" y="6352143"/>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4" action="ppaction://hlinksldjump"/>
              </a:rPr>
              <a:t>Return to Main Menu</a:t>
            </a:r>
            <a:endParaRPr lang="en-US" dirty="0">
              <a:latin typeface="+mn-lt"/>
            </a:endParaRPr>
          </a:p>
        </p:txBody>
      </p:sp>
      <p:sp>
        <p:nvSpPr>
          <p:cNvPr id="4" name="Slide Number Placeholder 3"/>
          <p:cNvSpPr>
            <a:spLocks noGrp="1"/>
          </p:cNvSpPr>
          <p:nvPr>
            <p:ph type="sldNum" sz="quarter" idx="12"/>
          </p:nvPr>
        </p:nvSpPr>
        <p:spPr/>
        <p:txBody>
          <a:bodyPr/>
          <a:lstStyle/>
          <a:p>
            <a:pPr>
              <a:defRPr/>
            </a:pPr>
            <a:fld id="{1BF949F3-3F7C-416C-A719-97FFE16BA5F9}" type="slidenum">
              <a:rPr lang="en-US"/>
              <a:pPr>
                <a:defRPr/>
              </a:pPr>
              <a:t>45</a:t>
            </a:fld>
            <a:endParaRPr lang="en-US"/>
          </a:p>
        </p:txBody>
      </p:sp>
      <p:sp>
        <p:nvSpPr>
          <p:cNvPr id="43014" name="TextBox 4"/>
          <p:cNvSpPr txBox="1">
            <a:spLocks noChangeArrowheads="1"/>
          </p:cNvSpPr>
          <p:nvPr/>
        </p:nvSpPr>
        <p:spPr bwMode="auto">
          <a:xfrm>
            <a:off x="-17585" y="5675035"/>
            <a:ext cx="9144000" cy="677108"/>
          </a:xfrm>
          <a:prstGeom prst="rect">
            <a:avLst/>
          </a:prstGeom>
          <a:noFill/>
          <a:ln w="9525">
            <a:noFill/>
            <a:miter lim="800000"/>
            <a:headEnd/>
            <a:tailEnd/>
          </a:ln>
        </p:spPr>
        <p:txBody>
          <a:bodyPr wrap="square">
            <a:spAutoFit/>
          </a:bodyPr>
          <a:lstStyle/>
          <a:p>
            <a:r>
              <a:rPr lang="en-US" dirty="0">
                <a:solidFill>
                  <a:schemeClr val="bg1"/>
                </a:solidFill>
                <a:latin typeface="Calibri" pitchFamily="34" charset="0"/>
              </a:rPr>
              <a:t>Image Credits</a:t>
            </a:r>
            <a:endParaRPr lang="en-US" sz="1200" dirty="0">
              <a:solidFill>
                <a:schemeClr val="bg1"/>
              </a:solidFill>
              <a:latin typeface="Calibri" pitchFamily="34" charset="0"/>
            </a:endParaRPr>
          </a:p>
          <a:p>
            <a:r>
              <a:rPr lang="en-US" sz="1000" dirty="0">
                <a:solidFill>
                  <a:schemeClr val="bg1"/>
                </a:solidFill>
                <a:latin typeface="Calibri" pitchFamily="34" charset="0"/>
              </a:rPr>
              <a:t>Slide 1: Ted </a:t>
            </a:r>
            <a:r>
              <a:rPr lang="en-US" sz="1000" dirty="0" err="1">
                <a:solidFill>
                  <a:schemeClr val="bg1"/>
                </a:solidFill>
                <a:latin typeface="Calibri" pitchFamily="34" charset="0"/>
              </a:rPr>
              <a:t>Kerwin</a:t>
            </a:r>
            <a:r>
              <a:rPr lang="en-US" sz="1000" dirty="0">
                <a:solidFill>
                  <a:schemeClr val="bg1"/>
                </a:solidFill>
                <a:latin typeface="Calibri" pitchFamily="34" charset="0"/>
              </a:rPr>
              <a:t> Wikimedia Commons; Slide 2: Public Domain Wikimedia Commons; Slide 8: Public Domain Wikimedia Commons; Slide 45: Andy Montgomery Wikimedia Commons</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Introduction</a:t>
            </a:r>
          </a:p>
        </p:txBody>
      </p:sp>
      <p:sp>
        <p:nvSpPr>
          <p:cNvPr id="6147" name="Content Placeholder 5"/>
          <p:cNvSpPr>
            <a:spLocks noGrp="1"/>
          </p:cNvSpPr>
          <p:nvPr>
            <p:ph idx="1"/>
          </p:nvPr>
        </p:nvSpPr>
        <p:spPr>
          <a:xfrm>
            <a:off x="457200" y="1447800"/>
            <a:ext cx="8153400" cy="4525963"/>
          </a:xfrm>
        </p:spPr>
        <p:txBody>
          <a:bodyPr/>
          <a:lstStyle/>
          <a:p>
            <a:pPr eaLnBrk="1" hangingPunct="1"/>
            <a:r>
              <a:rPr lang="en-US" dirty="0"/>
              <a:t>During the years surrounding the 1</a:t>
            </a:r>
            <a:r>
              <a:rPr lang="en-US" baseline="30000" dirty="0"/>
              <a:t>st</a:t>
            </a:r>
            <a:r>
              <a:rPr lang="en-US" dirty="0"/>
              <a:t> settlement of Carolina in 1670, England’s activities related to her colonies, including:                                          • 1660s – New Netherland became New York • King Charles II granted the Bahaman Islands to some proprietors</a:t>
            </a:r>
          </a:p>
          <a:p>
            <a:pPr eaLnBrk="1" hangingPunct="1"/>
            <a:r>
              <a:rPr lang="en-US" dirty="0"/>
              <a:t>The</a:t>
            </a:r>
            <a:r>
              <a:rPr lang="en-US" b="1" dirty="0"/>
              <a:t> </a:t>
            </a:r>
            <a:r>
              <a:rPr lang="en-US" dirty="0"/>
              <a:t>Lords of Trade was established by King Charles to govern these growing activities.</a:t>
            </a:r>
            <a:endParaRPr lang="en-US" b="1" dirty="0"/>
          </a:p>
        </p:txBody>
      </p:sp>
      <p:sp>
        <p:nvSpPr>
          <p:cNvPr id="7" name="Slide Number Placeholder 6"/>
          <p:cNvSpPr>
            <a:spLocks noGrp="1"/>
          </p:cNvSpPr>
          <p:nvPr>
            <p:ph type="sldNum" sz="quarter" idx="12"/>
          </p:nvPr>
        </p:nvSpPr>
        <p:spPr/>
        <p:txBody>
          <a:bodyPr/>
          <a:lstStyle/>
          <a:p>
            <a:pPr>
              <a:defRPr/>
            </a:pPr>
            <a:fld id="{A83739E8-129E-427E-ACF8-9E3BB32B07BC}" type="slidenum">
              <a:rPr lang="en-US"/>
              <a:pPr>
                <a:defRPr/>
              </a:pPr>
              <a:t>5</a:t>
            </a:fld>
            <a:endParaRPr 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5"/>
          <p:cNvSpPr>
            <a:spLocks noGrp="1"/>
          </p:cNvSpPr>
          <p:nvPr>
            <p:ph sz="half" idx="1"/>
          </p:nvPr>
        </p:nvSpPr>
        <p:spPr>
          <a:xfrm>
            <a:off x="838200" y="1371600"/>
            <a:ext cx="7467600" cy="4724400"/>
          </a:xfrm>
        </p:spPr>
        <p:txBody>
          <a:bodyPr/>
          <a:lstStyle/>
          <a:p>
            <a:pPr eaLnBrk="1" hangingPunct="1"/>
            <a:r>
              <a:rPr lang="en-US" sz="3200" dirty="0"/>
              <a:t>Under mercantilism, colonies contributed to the wealth and power of England.</a:t>
            </a:r>
          </a:p>
          <a:p>
            <a:pPr eaLnBrk="1" hangingPunct="1"/>
            <a:r>
              <a:rPr lang="en-US" sz="3200" dirty="0"/>
              <a:t>The policy worked well for colonies and England, however, restrictions regarding trade with other nations were sometimes harmful to settlers.</a:t>
            </a:r>
          </a:p>
          <a:p>
            <a:pPr eaLnBrk="1" hangingPunct="1"/>
            <a:r>
              <a:rPr lang="en-US" sz="3200" dirty="0"/>
              <a:t>Smuggling</a:t>
            </a:r>
            <a:r>
              <a:rPr lang="en-US" sz="3200" b="1" i="1" dirty="0"/>
              <a:t> </a:t>
            </a:r>
            <a:r>
              <a:rPr lang="en-US" sz="3200" dirty="0"/>
              <a:t>was done by the colonists (with unsuccessful attempts by the English to stop it).</a:t>
            </a:r>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a:xfrm>
            <a:off x="6553200" y="6248400"/>
            <a:ext cx="2133600" cy="365125"/>
          </a:xfrm>
        </p:spPr>
        <p:txBody>
          <a:bodyPr/>
          <a:lstStyle/>
          <a:p>
            <a:pPr>
              <a:defRPr/>
            </a:pPr>
            <a:fld id="{E72D5228-5415-4F4B-9D0A-240626BA72F7}" type="slidenum">
              <a:rPr lang="en-US"/>
              <a:pPr>
                <a:defRPr/>
              </a:pPr>
              <a:t>6</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Policy of Mercantilism</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sz="half" idx="1"/>
          </p:nvPr>
        </p:nvSpPr>
        <p:spPr>
          <a:xfrm>
            <a:off x="457200" y="1295400"/>
            <a:ext cx="8077200" cy="4876800"/>
          </a:xfrm>
        </p:spPr>
        <p:txBody>
          <a:bodyPr/>
          <a:lstStyle/>
          <a:p>
            <a:pPr eaLnBrk="1" hangingPunct="1"/>
            <a:r>
              <a:rPr lang="en-US" dirty="0"/>
              <a:t>The royal family (including Charles II) was restored to power by the Royalists. </a:t>
            </a:r>
          </a:p>
          <a:p>
            <a:pPr eaLnBrk="1" hangingPunct="1"/>
            <a:r>
              <a:rPr lang="en-US" dirty="0"/>
              <a:t>As a thank-you gift, Carolina was part of a grant to eight of the Royalist lords (the Lords Proprietors) and their heirs:</a:t>
            </a:r>
          </a:p>
          <a:p>
            <a:pPr eaLnBrk="1" hangingPunct="1">
              <a:buNone/>
            </a:pPr>
            <a:r>
              <a:rPr lang="en-US" dirty="0"/>
              <a:t>     • No consideration was given to prior claims to land by Native Americans.</a:t>
            </a:r>
          </a:p>
          <a:p>
            <a:pPr eaLnBrk="1" hangingPunct="1">
              <a:buNone/>
            </a:pPr>
            <a:r>
              <a:rPr lang="en-US" dirty="0"/>
              <a:t>     • Spain’s claim to St. Augustine was ignored.</a:t>
            </a:r>
          </a:p>
          <a:p>
            <a:pPr eaLnBrk="1" hangingPunct="1">
              <a:buNone/>
            </a:pPr>
            <a:r>
              <a:rPr lang="en-US" dirty="0"/>
              <a:t>     • All of Carolina’s laws were done with the consent of the free settlers.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7" name="Slide Number Placeholder 6"/>
          <p:cNvSpPr>
            <a:spLocks noGrp="1"/>
          </p:cNvSpPr>
          <p:nvPr>
            <p:ph type="sldNum" sz="quarter" idx="12"/>
          </p:nvPr>
        </p:nvSpPr>
        <p:spPr/>
        <p:txBody>
          <a:bodyPr/>
          <a:lstStyle/>
          <a:p>
            <a:pPr>
              <a:defRPr/>
            </a:pPr>
            <a:fld id="{4FE400A2-E3B2-4DAE-A8B6-12CCA7144482}" type="slidenum">
              <a:rPr lang="en-US"/>
              <a:pPr>
                <a:defRPr/>
              </a:pPr>
              <a:t>7</a:t>
            </a:fld>
            <a:endParaRPr lang="en-US"/>
          </a:p>
        </p:txBody>
      </p:sp>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Chartering of Carolina</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sz="half" idx="1"/>
          </p:nvPr>
        </p:nvSpPr>
        <p:spPr>
          <a:xfrm>
            <a:off x="609600" y="1600200"/>
            <a:ext cx="4953000" cy="5105400"/>
          </a:xfrm>
        </p:spPr>
        <p:txBody>
          <a:bodyPr/>
          <a:lstStyle/>
          <a:p>
            <a:pPr eaLnBrk="1" hangingPunct="1"/>
            <a:r>
              <a:rPr lang="en-US" sz="2200" dirty="0"/>
              <a:t>The Fundamental Constitutions of Carolina (prepared by the Proprietors – namely, Lord Ashley and John Locke) placed the Proprietors, who all lived in England, at the top rank of leadership.</a:t>
            </a:r>
          </a:p>
          <a:p>
            <a:pPr eaLnBrk="1" hangingPunct="1"/>
            <a:r>
              <a:rPr lang="en-US" sz="2200" dirty="0"/>
              <a:t> A local aristocracy of large Carolina landowners was the 2</a:t>
            </a:r>
            <a:r>
              <a:rPr lang="en-US" sz="2200" baseline="30000" dirty="0"/>
              <a:t>nd</a:t>
            </a:r>
            <a:r>
              <a:rPr lang="en-US" sz="2200" dirty="0"/>
              <a:t> rank, and the 3</a:t>
            </a:r>
            <a:r>
              <a:rPr lang="en-US" sz="2200" baseline="30000" dirty="0"/>
              <a:t>rd</a:t>
            </a:r>
            <a:r>
              <a:rPr lang="en-US" sz="2200" dirty="0"/>
              <a:t> rank included all other property owners in the colony.</a:t>
            </a:r>
          </a:p>
          <a:p>
            <a:pPr eaLnBrk="1" hangingPunct="1"/>
            <a:r>
              <a:rPr lang="en-US" sz="2200" dirty="0"/>
              <a:t>Freedom of religion was used to attract settlers from Europe, however, some government-supported churches persecuted dissenters.</a:t>
            </a:r>
          </a:p>
          <a:p>
            <a:pPr eaLnBrk="1" hangingPunct="1"/>
            <a:endParaRPr lang="en-US" sz="2000" dirty="0"/>
          </a:p>
          <a:p>
            <a:pPr eaLnBrk="1" hangingPunct="1"/>
            <a:endParaRPr lang="en-US" sz="2000" dirty="0"/>
          </a:p>
        </p:txBody>
      </p:sp>
      <p:pic>
        <p:nvPicPr>
          <p:cNvPr id="11" name="Content Placeholder 10" descr="Charles II.jpg"/>
          <p:cNvPicPr>
            <a:picLocks noGrp="1" noChangeAspect="1"/>
          </p:cNvPicPr>
          <p:nvPr>
            <p:ph sz="half" idx="2"/>
          </p:nvPr>
        </p:nvPicPr>
        <p:blipFill>
          <a:blip r:embed="rId3" cstate="print"/>
          <a:stretch>
            <a:fillRect/>
          </a:stretch>
        </p:blipFill>
        <p:spPr>
          <a:xfrm>
            <a:off x="5638800" y="1676400"/>
            <a:ext cx="3200400" cy="4076700"/>
          </a:xfrm>
        </p:spPr>
      </p:pic>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a:t>The Fundamental Constitutions of Carolina</a:t>
            </a:r>
          </a:p>
        </p:txBody>
      </p:sp>
      <p:sp>
        <p:nvSpPr>
          <p:cNvPr id="7" name="Slide Number Placeholder 6"/>
          <p:cNvSpPr>
            <a:spLocks noGrp="1"/>
          </p:cNvSpPr>
          <p:nvPr>
            <p:ph type="sldNum" sz="quarter" idx="12"/>
          </p:nvPr>
        </p:nvSpPr>
        <p:spPr/>
        <p:txBody>
          <a:bodyPr/>
          <a:lstStyle/>
          <a:p>
            <a:pPr>
              <a:defRPr/>
            </a:pPr>
            <a:fld id="{F2B0C149-F3E2-4630-912D-BD0F363A5206}" type="slidenum">
              <a:rPr lang="en-US"/>
              <a:pPr>
                <a:defRPr/>
              </a:pPr>
              <a:t>8</a:t>
            </a:fld>
            <a:endParaRPr lang="en-US" dirty="0"/>
          </a:p>
        </p:txBody>
      </p:sp>
      <p:sp>
        <p:nvSpPr>
          <p:cNvPr id="12" name="TextBox 11"/>
          <p:cNvSpPr txBox="1"/>
          <p:nvPr/>
        </p:nvSpPr>
        <p:spPr>
          <a:xfrm>
            <a:off x="5715000" y="5943600"/>
            <a:ext cx="3048000" cy="276999"/>
          </a:xfrm>
          <a:prstGeom prst="rect">
            <a:avLst/>
          </a:prstGeom>
          <a:noFill/>
        </p:spPr>
        <p:txBody>
          <a:bodyPr wrap="square" rtlCol="0">
            <a:spAutoFit/>
          </a:bodyPr>
          <a:lstStyle/>
          <a:p>
            <a:r>
              <a:rPr lang="en-US" sz="1200" dirty="0"/>
              <a:t>King Charles II of England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Lasting Effects</a:t>
            </a:r>
          </a:p>
        </p:txBody>
      </p:sp>
      <p:sp>
        <p:nvSpPr>
          <p:cNvPr id="12290" name="Content Placeholder 5"/>
          <p:cNvSpPr>
            <a:spLocks noGrp="1"/>
          </p:cNvSpPr>
          <p:nvPr>
            <p:ph idx="1"/>
          </p:nvPr>
        </p:nvSpPr>
        <p:spPr/>
        <p:txBody>
          <a:bodyPr/>
          <a:lstStyle/>
          <a:p>
            <a:pPr eaLnBrk="1" hangingPunct="1"/>
            <a:r>
              <a:rPr lang="en-US" dirty="0"/>
              <a:t> </a:t>
            </a:r>
            <a:r>
              <a:rPr lang="en-US" sz="2400" dirty="0"/>
              <a:t>The Fundamental Constitutions were never formally adopted as the colony’s constitution. </a:t>
            </a:r>
          </a:p>
          <a:p>
            <a:pPr eaLnBrk="1" hangingPunct="1"/>
            <a:r>
              <a:rPr lang="en-US" sz="2400" dirty="0"/>
              <a:t>Over the years, some democratic practices have stemmed from local participation in government and the effort to protect the rights of all freemen.</a:t>
            </a:r>
          </a:p>
          <a:p>
            <a:pPr eaLnBrk="1" hangingPunct="1"/>
            <a:r>
              <a:rPr lang="en-US" sz="2400" dirty="0"/>
              <a:t>The protection of religious freedom has survived and expanded to include rejection or acceptance of religious pursuits.</a:t>
            </a:r>
          </a:p>
          <a:p>
            <a:pPr eaLnBrk="1" hangingPunct="1"/>
            <a:endParaRPr lang="en-US" dirty="0"/>
          </a:p>
          <a:p>
            <a:pPr eaLnBrk="1" hangingPunct="1"/>
            <a:endParaRPr lang="en-US" dirty="0"/>
          </a:p>
          <a:p>
            <a:pPr eaLnBrk="1" hangingPunct="1">
              <a:buNone/>
            </a:pPr>
            <a:endParaRPr lang="en-US" dirty="0"/>
          </a:p>
        </p:txBody>
      </p:sp>
      <p:sp>
        <p:nvSpPr>
          <p:cNvPr id="7" name="Slide Number Placeholder 6"/>
          <p:cNvSpPr>
            <a:spLocks noGrp="1"/>
          </p:cNvSpPr>
          <p:nvPr>
            <p:ph type="sldNum" sz="quarter" idx="12"/>
          </p:nvPr>
        </p:nvSpPr>
        <p:spPr/>
        <p:txBody>
          <a:bodyPr/>
          <a:lstStyle/>
          <a:p>
            <a:pPr>
              <a:defRPr/>
            </a:pPr>
            <a:fld id="{C0967FFB-8E64-4A0C-8298-7DD6E81B8377}" type="slidenum">
              <a:rPr lang="en-US"/>
              <a:pPr>
                <a:defRPr/>
              </a:pPr>
              <a:t>9</a:t>
            </a:fld>
            <a:endParaRPr lang="en-US" dirty="0"/>
          </a:p>
        </p:txBody>
      </p:sp>
      <p:sp>
        <p:nvSpPr>
          <p:cNvPr id="6" name="TextBox 5">
            <a:extLst>
              <a:ext uri="{FF2B5EF4-FFF2-40B4-BE49-F238E27FC236}">
                <a16:creationId xmlns:a16="http://schemas.microsoft.com/office/drawing/2014/main" id="{397D989A-1146-DD42-BADB-B67D21B5A55D}"/>
              </a:ext>
            </a:extLst>
          </p:cNvPr>
          <p:cNvSpPr txBox="1"/>
          <p:nvPr/>
        </p:nvSpPr>
        <p:spPr>
          <a:xfrm>
            <a:off x="3388509" y="6352143"/>
            <a:ext cx="2214581" cy="369332"/>
          </a:xfrm>
          <a:prstGeom prst="rect">
            <a:avLst/>
          </a:prstGeom>
          <a:noFill/>
          <a:effectLst>
            <a:softEdge rad="31750"/>
          </a:effectLst>
        </p:spPr>
        <p:txBody>
          <a:bodyPr wrap="none">
            <a:spAutoFit/>
          </a:bodyPr>
          <a:lstStyle/>
          <a:p>
            <a:pPr fontAlgn="auto">
              <a:spcBef>
                <a:spcPts val="0"/>
              </a:spcBef>
              <a:spcAft>
                <a:spcPts val="0"/>
              </a:spcAft>
              <a:defRPr/>
            </a:pPr>
            <a:r>
              <a:rPr lang="en-US" dirty="0">
                <a:latin typeface="+mn-lt"/>
                <a:hlinkClick r:id="rId3" action="ppaction://hlinksldjump"/>
              </a:rPr>
              <a:t>Return to Main Menu</a:t>
            </a:r>
            <a:endParaRPr lang="en-US" dirty="0">
              <a:latin typeface="+mn-lt"/>
            </a:endParaRPr>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6455</TotalTime>
  <Words>2873</Words>
  <Application>Microsoft Macintosh PowerPoint</Application>
  <PresentationFormat>On-screen Show (4:3)</PresentationFormat>
  <Paragraphs>296</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Office Theme</vt:lpstr>
      <vt:lpstr>PowerPoint Presentation</vt:lpstr>
      <vt:lpstr>PowerPoint Presentation</vt:lpstr>
      <vt:lpstr>Section 1: Preparations for the Settlement of South Carolina</vt:lpstr>
      <vt:lpstr>Section 1: Preparations for the Settlement of South Carolina</vt:lpstr>
      <vt:lpstr>Introduction</vt:lpstr>
      <vt:lpstr>The Policy of Mercantilism</vt:lpstr>
      <vt:lpstr>The Chartering of Carolina</vt:lpstr>
      <vt:lpstr>The Fundamental Constitutions of Carolina</vt:lpstr>
      <vt:lpstr>Lasting Effects</vt:lpstr>
      <vt:lpstr>Section 2: The Settlement of  Charles Town</vt:lpstr>
      <vt:lpstr>Section 2: The Settlement of  Charles Town</vt:lpstr>
      <vt:lpstr>Introduction</vt:lpstr>
      <vt:lpstr>Early Failures at Settlement</vt:lpstr>
      <vt:lpstr>The Barbadian Background</vt:lpstr>
      <vt:lpstr>“The Colony of a Colony”</vt:lpstr>
      <vt:lpstr>A Diverse Population</vt:lpstr>
      <vt:lpstr>Making a Living</vt:lpstr>
      <vt:lpstr>Headright Grants</vt:lpstr>
      <vt:lpstr>Finding Their Place</vt:lpstr>
      <vt:lpstr>A Search for Staple Crops</vt:lpstr>
      <vt:lpstr>The Indian Trade</vt:lpstr>
      <vt:lpstr>The Pirate Trade</vt:lpstr>
      <vt:lpstr>The Move to Oyster Point</vt:lpstr>
      <vt:lpstr>Section 3: Growing Carolina</vt:lpstr>
      <vt:lpstr>Section 3: Governing Carolina</vt:lpstr>
      <vt:lpstr>Introduction</vt:lpstr>
      <vt:lpstr>Government in the Early Years</vt:lpstr>
      <vt:lpstr>Early Governors</vt:lpstr>
      <vt:lpstr>Growing Conflicts</vt:lpstr>
      <vt:lpstr>Creation of the General Assembly</vt:lpstr>
      <vt:lpstr>England’s Glorious Revolution</vt:lpstr>
      <vt:lpstr>South Carolina/North Carolina</vt:lpstr>
      <vt:lpstr>Section 4: The Maturing Colony</vt:lpstr>
      <vt:lpstr>Section 4: The Maturing Colony</vt:lpstr>
      <vt:lpstr>Introduction</vt:lpstr>
      <vt:lpstr>The Developing Economy</vt:lpstr>
      <vt:lpstr>Religious Controversies</vt:lpstr>
      <vt:lpstr>The First Church Buildings</vt:lpstr>
      <vt:lpstr>An Established Church</vt:lpstr>
      <vt:lpstr>The Church Act of 1706</vt:lpstr>
      <vt:lpstr>Indian Wars</vt:lpstr>
      <vt:lpstr>Pirate Troubles</vt:lpstr>
      <vt:lpstr>The Revolution against the Proprietors, 1719</vt:lpstr>
      <vt:lpstr>The Decade of the 1720s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 </dc:description>
  <cp:lastModifiedBy>Emmett Mullins</cp:lastModifiedBy>
  <cp:revision>524</cp:revision>
  <dcterms:created xsi:type="dcterms:W3CDTF">2010-06-02T19:20:05Z</dcterms:created>
  <dcterms:modified xsi:type="dcterms:W3CDTF">2021-04-08T23:47:20Z</dcterms:modified>
  <cp:category/>
</cp:coreProperties>
</file>