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8" r:id="rId1"/>
  </p:sldMasterIdLst>
  <p:notesMasterIdLst>
    <p:notesMasterId r:id="rId39"/>
  </p:notesMasterIdLst>
  <p:handoutMasterIdLst>
    <p:handoutMasterId r:id="rId40"/>
  </p:handoutMasterIdLst>
  <p:sldIdLst>
    <p:sldId id="259" r:id="rId2"/>
    <p:sldId id="260" r:id="rId3"/>
    <p:sldId id="258" r:id="rId4"/>
    <p:sldId id="268" r:id="rId5"/>
    <p:sldId id="308" r:id="rId6"/>
    <p:sldId id="311" r:id="rId7"/>
    <p:sldId id="352" r:id="rId8"/>
    <p:sldId id="312" r:id="rId9"/>
    <p:sldId id="353" r:id="rId10"/>
    <p:sldId id="313" r:id="rId11"/>
    <p:sldId id="270" r:id="rId12"/>
    <p:sldId id="276" r:id="rId13"/>
    <p:sldId id="275" r:id="rId14"/>
    <p:sldId id="309" r:id="rId15"/>
    <p:sldId id="317" r:id="rId16"/>
    <p:sldId id="346" r:id="rId17"/>
    <p:sldId id="347" r:id="rId18"/>
    <p:sldId id="348" r:id="rId19"/>
    <p:sldId id="349" r:id="rId20"/>
    <p:sldId id="350" r:id="rId21"/>
    <p:sldId id="351" r:id="rId22"/>
    <p:sldId id="306" r:id="rId23"/>
    <p:sldId id="307" r:id="rId24"/>
    <p:sldId id="310" r:id="rId25"/>
    <p:sldId id="338" r:id="rId26"/>
    <p:sldId id="339" r:id="rId27"/>
    <p:sldId id="340" r:id="rId28"/>
    <p:sldId id="341" r:id="rId29"/>
    <p:sldId id="335" r:id="rId30"/>
    <p:sldId id="336" r:id="rId31"/>
    <p:sldId id="318" r:id="rId32"/>
    <p:sldId id="319" r:id="rId33"/>
    <p:sldId id="320" r:id="rId34"/>
    <p:sldId id="321" r:id="rId35"/>
    <p:sldId id="322" r:id="rId36"/>
    <p:sldId id="354" r:id="rId37"/>
    <p:sldId id="263" r:id="rId3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87700"/>
    <a:srgbClr val="D9D9D9"/>
    <a:srgbClr val="1025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81" autoAdjust="0"/>
    <p:restoredTop sz="89045" autoAdjust="0"/>
  </p:normalViewPr>
  <p:slideViewPr>
    <p:cSldViewPr>
      <p:cViewPr varScale="1">
        <p:scale>
          <a:sx n="110" d="100"/>
          <a:sy n="110" d="100"/>
        </p:scale>
        <p:origin x="1760" y="168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126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A8E6431-BF1E-4887-BBF8-9D1471BBD3E2}" type="datetimeFigureOut">
              <a:rPr lang="en-US"/>
              <a:pPr>
                <a:defRPr/>
              </a:pPr>
              <a:t>4/8/21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9D95674-D13B-4A31-8213-C16B0F8C5B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DCCE255-4A7A-47F0-97F3-BA67FE9CEB3A}" type="datetimeFigureOut">
              <a:rPr lang="en-US"/>
              <a:pPr>
                <a:defRPr/>
              </a:pPr>
              <a:t>4/8/21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7B38DEC-15A1-4D4A-81E8-42FB38E311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09AD65-6895-487B-887E-1C31E427405D}" type="datetime1">
              <a:rPr lang="en-US"/>
              <a:pPr>
                <a:defRPr/>
              </a:pPr>
              <a:t>4/8/21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3BF949-32C3-42B4-BBB8-D04F4BFB2FC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68F83B-5E1E-4DE4-B913-AECC2580FB26}" type="datetime1">
              <a:rPr lang="en-US"/>
              <a:pPr>
                <a:defRPr/>
              </a:pPr>
              <a:t>4/8/21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93BD76-377B-4D1C-A591-497F09CD9E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BEFB6B-06DB-4B11-96F3-0501400D5DA4}" type="datetime1">
              <a:rPr lang="en-US"/>
              <a:pPr>
                <a:defRPr/>
              </a:pPr>
              <a:t>4/8/21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F29B2E-95DB-4F0B-9BC1-7007E5DBA9C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Emmett\Local Settings\Temporary Internet Files\Content.IE5\E39IRJ7W\MP900362831[1].jpg"/>
          <p:cNvPicPr>
            <a:picLocks noChangeAspect="1" noChangeArrowheads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 rot="20456773">
            <a:off x="291176" y="5992359"/>
            <a:ext cx="742120" cy="4935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itchFamily="2" charset="2"/>
              <a:buChar char="Ø"/>
              <a:defRPr/>
            </a:lvl1pPr>
            <a:lvl2pPr>
              <a:buFont typeface="Arial" pitchFamily="34" charset="0"/>
              <a:buChar char="•"/>
              <a:defRPr/>
            </a:lvl2pPr>
            <a:lvl3pPr>
              <a:buFont typeface="Wingdings" pitchFamily="2" charset="2"/>
              <a:buChar char="§"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72C391-5F37-40E5-AA9E-0246EF83D70E}" type="datetime1">
              <a:rPr lang="en-US"/>
              <a:pPr>
                <a:defRPr/>
              </a:pPr>
              <a:t>4/8/21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BEAC93-4731-4F38-9F66-C96BFD1832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94AEE2-5CEC-46CD-95C7-E4DD609229EF}" type="datetime1">
              <a:rPr lang="en-US"/>
              <a:pPr>
                <a:defRPr/>
              </a:pPr>
              <a:t>4/8/21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CD3BA-0BEF-460C-A1EA-5C99530AA4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Emmett\Local Settings\Temporary Internet Files\Content.IE5\E39IRJ7W\MP900362831[1].jpg"/>
          <p:cNvPicPr>
            <a:picLocks noChangeAspect="1" noChangeArrowheads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 rot="20456773">
            <a:off x="291176" y="5992359"/>
            <a:ext cx="742120" cy="4935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buFont typeface="Wingdings" pitchFamily="2" charset="2"/>
              <a:buChar char="Ø"/>
              <a:defRPr sz="2800"/>
            </a:lvl1pPr>
            <a:lvl2pPr>
              <a:buFont typeface="Arial" pitchFamily="34" charset="0"/>
              <a:buChar char="•"/>
              <a:defRPr sz="2400"/>
            </a:lvl2pPr>
            <a:lvl3pPr>
              <a:buFont typeface="Wingdings" pitchFamily="2" charset="2"/>
              <a:buChar char="§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buFont typeface="Wingdings" pitchFamily="2" charset="2"/>
              <a:buChar char="Ø"/>
              <a:defRPr sz="2800"/>
            </a:lvl1pPr>
            <a:lvl2pPr>
              <a:buFont typeface="Arial" pitchFamily="34" charset="0"/>
              <a:buChar char="•"/>
              <a:defRPr sz="2400"/>
            </a:lvl2pPr>
            <a:lvl3pPr>
              <a:buFont typeface="Wingdings" pitchFamily="2" charset="2"/>
              <a:buChar char="§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AD834B-193A-4F06-B30E-3B06CB2ED744}" type="datetime1">
              <a:rPr lang="en-US"/>
              <a:pPr>
                <a:defRPr/>
              </a:pPr>
              <a:t>4/8/21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BD075-7916-46C6-A7CD-551C41E0452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buFont typeface="Wingdings" pitchFamily="2" charset="2"/>
              <a:buChar char="Ø"/>
              <a:defRPr sz="2000"/>
            </a:lvl2pPr>
            <a:lvl3pPr>
              <a:buFont typeface="Wingdings" pitchFamily="2" charset="2"/>
              <a:buChar char="§"/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AEE4D5-02AF-4A53-9619-684B47DD40E7}" type="datetime1">
              <a:rPr lang="en-US"/>
              <a:pPr>
                <a:defRPr/>
              </a:pPr>
              <a:t>4/8/21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9B03CD-F3C7-40EB-9427-ACEB622583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4CA9D3-115D-4222-B486-C29498E6160E}" type="datetime1">
              <a:rPr lang="en-US"/>
              <a:pPr>
                <a:defRPr/>
              </a:pPr>
              <a:t>4/8/21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39BC94-AB7D-4662-980A-6560235548F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732D6B-2248-4E79-9940-2D687B00F90A}" type="datetime1">
              <a:rPr lang="en-US"/>
              <a:pPr>
                <a:defRPr/>
              </a:pPr>
              <a:t>4/8/21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8314A3-5594-42E8-9641-4B454B2389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8A4322-8167-4EE9-80F4-4C22A2DF3659}" type="datetime1">
              <a:rPr lang="en-US"/>
              <a:pPr>
                <a:defRPr/>
              </a:pPr>
              <a:t>4/8/21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42BAF6-AAB4-45D0-BE07-84D54C7A330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0ADF3-C5C2-4D98-B50C-7641415FEEE3}" type="datetime1">
              <a:rPr lang="en-US"/>
              <a:pPr>
                <a:defRPr/>
              </a:pPr>
              <a:t>4/8/21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297D6C-382F-43A8-A3C9-64282685838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E764728-F700-4A29-BC23-2ADB25EBBF0D}" type="datetime1">
              <a:rPr lang="en-US"/>
              <a:pPr>
                <a:defRPr/>
              </a:pPr>
              <a:t>4/8/21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aseline="0">
                <a:solidFill>
                  <a:schemeClr val="tx1">
                    <a:tint val="75000"/>
                  </a:schemeClr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BDC52F05-F8AB-4D3F-AAF9-6928ED21A59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9" r:id="rId2"/>
    <p:sldLayoutId id="2147483791" r:id="rId3"/>
    <p:sldLayoutId id="2147483800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</p:sldLayoutIdLst>
  <p:transition spd="med">
    <p:wipe dir="r"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slide" Target="slide29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2.xml"/><Relationship Id="rId5" Type="http://schemas.openxmlformats.org/officeDocument/2006/relationships/slide" Target="slide11.xml"/><Relationship Id="rId4" Type="http://schemas.openxmlformats.org/officeDocument/2006/relationships/slide" Target="slide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7543800" y="6613525"/>
            <a:ext cx="16002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rgbClr val="D9D9D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© 2022 Clairmont Press</a:t>
            </a: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0BCD40D0-5728-F84B-AD03-0E7E5025D7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900" y="1752600"/>
            <a:ext cx="6934200" cy="2796794"/>
          </a:xfrm>
          <a:prstGeom prst="rect">
            <a:avLst/>
          </a:prstGeom>
          <a:effectLst>
            <a:glow rad="63500">
              <a:schemeClr val="bg1">
                <a:alpha val="5000"/>
              </a:schemeClr>
            </a:glo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0DD3DF6-771F-2142-8D2C-E1B655978C54}"/>
              </a:ext>
            </a:extLst>
          </p:cNvPr>
          <p:cNvSpPr txBox="1"/>
          <p:nvPr/>
        </p:nvSpPr>
        <p:spPr>
          <a:xfrm>
            <a:off x="800100" y="5414962"/>
            <a:ext cx="7543800" cy="107791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Chapter 6: A Rich and Royal Colony</a:t>
            </a:r>
          </a:p>
          <a:p>
            <a:pPr eaLnBrk="1" hangingPunct="1">
              <a:defRPr/>
            </a:pP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STUDY PRESENTATION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ontent Placeholder 5"/>
          <p:cNvSpPr>
            <a:spLocks noGrp="1"/>
          </p:cNvSpPr>
          <p:nvPr>
            <p:ph sz="half" idx="1"/>
          </p:nvPr>
        </p:nvSpPr>
        <p:spPr>
          <a:xfrm>
            <a:off x="533400" y="1371600"/>
            <a:ext cx="8229600" cy="4876800"/>
          </a:xfrm>
        </p:spPr>
        <p:txBody>
          <a:bodyPr/>
          <a:lstStyle/>
          <a:p>
            <a:pPr eaLnBrk="1" hangingPunct="1"/>
            <a:r>
              <a:rPr lang="en-US" dirty="0"/>
              <a:t>1775 – South Carolina population nearly         180,000 – split between Upcountry and </a:t>
            </a:r>
            <a:r>
              <a:rPr lang="en-US" dirty="0" err="1"/>
              <a:t>Lowcountry</a:t>
            </a:r>
            <a:endParaRPr lang="en-US" dirty="0"/>
          </a:p>
          <a:p>
            <a:pPr eaLnBrk="1" hangingPunct="1"/>
            <a:r>
              <a:rPr lang="en-US" dirty="0"/>
              <a:t>Differences (often causing friction):                               • Religion – Upcountry (Presbyterians, Lutherans, Baptists, Quakers); </a:t>
            </a:r>
            <a:r>
              <a:rPr lang="en-US" dirty="0" err="1"/>
              <a:t>Lowcountry</a:t>
            </a:r>
            <a:r>
              <a:rPr lang="en-US" dirty="0"/>
              <a:t> (Anglican Church)                                                                           • Way of Life – Upcountry (not slaveholders – worked their own farms); </a:t>
            </a:r>
            <a:r>
              <a:rPr lang="en-US" dirty="0" err="1"/>
              <a:t>Lowcountry</a:t>
            </a:r>
            <a:r>
              <a:rPr lang="en-US" dirty="0"/>
              <a:t> (slaves, plantations)                                                                        • Government – Upcountry (whites had little voice); </a:t>
            </a:r>
            <a:r>
              <a:rPr lang="en-US" dirty="0" err="1"/>
              <a:t>Lowcountry</a:t>
            </a:r>
            <a:r>
              <a:rPr lang="en-US" dirty="0"/>
              <a:t> (domination by whites)</a:t>
            </a:r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4B7ADF-C73E-4FD6-8DA3-0367A2E15A14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Differences between </a:t>
            </a:r>
            <a:br>
              <a:rPr lang="en-US" dirty="0"/>
            </a:br>
            <a:r>
              <a:rPr lang="en-US" dirty="0"/>
              <a:t>Upcountry and Lowcountry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FF97EA-5648-284E-928C-93C5C2E08B3D}"/>
              </a:ext>
            </a:extLst>
          </p:cNvPr>
          <p:cNvSpPr txBox="1"/>
          <p:nvPr/>
        </p:nvSpPr>
        <p:spPr>
          <a:xfrm>
            <a:off x="3388509" y="6356350"/>
            <a:ext cx="2214581" cy="369332"/>
          </a:xfrm>
          <a:prstGeom prst="rect">
            <a:avLst/>
          </a:prstGeom>
          <a:noFill/>
          <a:effectLst>
            <a:softEdge rad="31750"/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hlinkClick r:id="rId3" action="ppaction://hlinksldjump"/>
              </a:rPr>
              <a:t>Return to Main Menu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Section 2: Slavery and Wealth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2667000"/>
          </a:xfrm>
        </p:spPr>
        <p:txBody>
          <a:bodyPr/>
          <a:lstStyle/>
          <a:p>
            <a:pPr eaLnBrk="1" hangingPunct="1"/>
            <a:r>
              <a:rPr lang="en-US"/>
              <a:t>Essential Question: What was the nature of slavery in South Carolina?</a:t>
            </a:r>
          </a:p>
          <a:p>
            <a:pPr eaLnBrk="1" hangingPunct="1"/>
            <a:endParaRPr lang="en-US"/>
          </a:p>
          <a:p>
            <a:pPr lvl="1" eaLnBrk="1" hangingPunct="1">
              <a:buFont typeface="Wingdings" pitchFamily="2" charset="2"/>
              <a:buChar char="Ø"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24A598-47A6-45FF-BDED-DCC3189615AE}" type="slidenum">
              <a:rPr lang="en-US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Section 2: Slavery and Wealth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8229600" cy="4267200"/>
          </a:xfrm>
        </p:spPr>
        <p:txBody>
          <a:bodyPr/>
          <a:lstStyle/>
          <a:p>
            <a:pPr eaLnBrk="1" hangingPunct="1"/>
            <a:r>
              <a:rPr lang="en-US"/>
              <a:t>What terms do I need to know? 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/>
              <a:t>Middle Passage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/>
              <a:t>chattel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/>
              <a:t>artisan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/>
              <a:t>Gullah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/>
              <a:t>Stono Rebellion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/>
              <a:t>manumission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/>
              <a:t>driver</a:t>
            </a:r>
          </a:p>
          <a:p>
            <a:pPr lvl="1" eaLnBrk="1" hangingPunct="1">
              <a:buFont typeface="Arial" charset="0"/>
              <a:buNone/>
            </a:pPr>
            <a:endParaRPr lang="en-US"/>
          </a:p>
          <a:p>
            <a:pPr lvl="1" eaLnBrk="1" hangingPunct="1">
              <a:buFont typeface="Arial" charset="0"/>
              <a:buChar char="•"/>
            </a:pPr>
            <a:endParaRPr lang="en-US"/>
          </a:p>
          <a:p>
            <a:pPr lvl="1" eaLnBrk="1" hangingPunct="1">
              <a:buFont typeface="Arial" charset="0"/>
              <a:buChar char="•"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EAF2C4-B94B-4D57-8C59-29D27C08C59B}" type="slidenum">
              <a:rPr lang="en-US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Slaves from Africa</a:t>
            </a:r>
          </a:p>
        </p:txBody>
      </p:sp>
      <p:sp>
        <p:nvSpPr>
          <p:cNvPr id="16386" name="Content Placeholder 5"/>
          <p:cNvSpPr>
            <a:spLocks noGrp="1"/>
          </p:cNvSpPr>
          <p:nvPr>
            <p:ph idx="1"/>
          </p:nvPr>
        </p:nvSpPr>
        <p:spPr>
          <a:xfrm>
            <a:off x="609600" y="990600"/>
            <a:ext cx="8077200" cy="4525963"/>
          </a:xfrm>
        </p:spPr>
        <p:txBody>
          <a:bodyPr/>
          <a:lstStyle/>
          <a:p>
            <a:pPr eaLnBrk="1" hangingPunct="1"/>
            <a:r>
              <a:rPr lang="en-US" dirty="0"/>
              <a:t>Slaves to South Carolina – captured, sold to traders</a:t>
            </a:r>
          </a:p>
          <a:p>
            <a:pPr eaLnBrk="1" hangingPunct="1"/>
            <a:r>
              <a:rPr lang="en-US" dirty="0"/>
              <a:t>The Middle Passage - slaves’ introduction to their new life</a:t>
            </a:r>
          </a:p>
          <a:p>
            <a:pPr eaLnBrk="1" hangingPunct="1"/>
            <a:r>
              <a:rPr lang="en-US" dirty="0"/>
              <a:t>4-8 weeks on ship – landed on Sullivan Island – quarantined for 10 days – sold at slave auction</a:t>
            </a:r>
          </a:p>
          <a:p>
            <a:pPr eaLnBrk="1" hangingPunct="1"/>
            <a:r>
              <a:rPr lang="en-US" dirty="0"/>
              <a:t>Some remained in Charles Town – most taken to rice plantations between Beaufort and Georgetown</a:t>
            </a:r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3D7B4E-1206-4DFB-ADCA-6B8910F31D6A}" type="slidenum">
              <a:rPr lang="en-US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5"/>
          <p:cNvSpPr>
            <a:spLocks noGrp="1"/>
          </p:cNvSpPr>
          <p:nvPr>
            <p:ph sz="half" idx="1"/>
          </p:nvPr>
        </p:nvSpPr>
        <p:spPr>
          <a:xfrm>
            <a:off x="533400" y="1295400"/>
            <a:ext cx="6858000" cy="4525963"/>
          </a:xfrm>
        </p:spPr>
        <p:txBody>
          <a:bodyPr/>
          <a:lstStyle/>
          <a:p>
            <a:pPr eaLnBrk="1" hangingPunct="1"/>
            <a:r>
              <a:rPr lang="en-US" dirty="0"/>
              <a:t>Slavery (in human history): slaves captured in wars, not slaves for life, children not automatically slaves </a:t>
            </a:r>
          </a:p>
          <a:p>
            <a:pPr eaLnBrk="1" hangingPunct="1"/>
            <a:r>
              <a:rPr lang="en-US" dirty="0"/>
              <a:t>Slavery (in American history): slaves for life, considered chattel, no rights to travel, legally marry, etc., almost all were black people from Africa, children automatically slaves</a:t>
            </a:r>
          </a:p>
          <a:p>
            <a:pPr eaLnBrk="1" hangingPunct="1"/>
            <a:r>
              <a:rPr lang="en-US" dirty="0"/>
              <a:t>Black slavery – existed in all 13 colonies</a:t>
            </a:r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658CD7-F862-4537-9C48-6DB660A2F2ED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The Nature of American Slavery</a:t>
            </a:r>
          </a:p>
        </p:txBody>
      </p:sp>
    </p:spTree>
  </p:cSld>
  <p:clrMapOvr>
    <a:masterClrMapping/>
  </p:clrMapOvr>
  <p:transition spd="med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ontent Placeholder 5"/>
          <p:cNvSpPr>
            <a:spLocks noGrp="1"/>
          </p:cNvSpPr>
          <p:nvPr>
            <p:ph sz="half" idx="1"/>
          </p:nvPr>
        </p:nvSpPr>
        <p:spPr>
          <a:xfrm>
            <a:off x="304800" y="1371600"/>
            <a:ext cx="8534400" cy="4953000"/>
          </a:xfrm>
        </p:spPr>
        <p:txBody>
          <a:bodyPr/>
          <a:lstStyle/>
          <a:p>
            <a:pPr eaLnBrk="1" hangingPunct="1"/>
            <a:r>
              <a:rPr lang="en-US" dirty="0"/>
              <a:t>1730s – black slaves outnumbered whites 2:1 in colony</a:t>
            </a:r>
          </a:p>
          <a:p>
            <a:pPr eaLnBrk="1" hangingPunct="1"/>
            <a:r>
              <a:rPr lang="en-US" dirty="0"/>
              <a:t>Urban Slaves – mainly artisans &amp; household servants – established standards of excellence in trades or handicrafts  (hired out by owners to other people to perform tasks)</a:t>
            </a:r>
          </a:p>
          <a:p>
            <a:pPr eaLnBrk="1" hangingPunct="1"/>
            <a:r>
              <a:rPr lang="en-US" dirty="0"/>
              <a:t>Plantation Slaves – taken mainly to rice plantations – housed in little self-built cabins – clustered in small “settlements” (took charge of personal lives, as much as possible, including religion and ways of coping with the system of slavery) </a:t>
            </a:r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2427F3-9D9B-4F7C-9FC2-F36FFD938466}" type="slidenum">
              <a:rPr lang="en-US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Slavery in South Carolina: </a:t>
            </a:r>
            <a:br>
              <a:rPr lang="en-US" dirty="0"/>
            </a:br>
            <a:r>
              <a:rPr lang="en-US" dirty="0"/>
              <a:t>Urban Slaves  &amp;  Plantation Slaves</a:t>
            </a:r>
          </a:p>
        </p:txBody>
      </p:sp>
    </p:spTree>
  </p:cSld>
  <p:clrMapOvr>
    <a:masterClrMapping/>
  </p:clrMapOvr>
  <p:transition spd="med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ontent Placeholder 5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8305800" cy="4525963"/>
          </a:xfrm>
        </p:spPr>
        <p:txBody>
          <a:bodyPr/>
          <a:lstStyle/>
          <a:p>
            <a:pPr eaLnBrk="1" hangingPunct="1"/>
            <a:r>
              <a:rPr lang="en-US" sz="3200" dirty="0"/>
              <a:t>The Gullah language – rooted in pidgin language – allowed slaves to talk to each other and whites – recognized as new </a:t>
            </a:r>
            <a:r>
              <a:rPr lang="en-US" sz="3200" dirty="0" err="1"/>
              <a:t>creole</a:t>
            </a:r>
            <a:r>
              <a:rPr lang="en-US" sz="3200" dirty="0"/>
              <a:t> language</a:t>
            </a:r>
          </a:p>
          <a:p>
            <a:pPr eaLnBrk="1" hangingPunct="1"/>
            <a:r>
              <a:rPr lang="en-US" sz="3200" dirty="0"/>
              <a:t>New cultural patterns – influenced by Africans, Europeans, and Native Americans – contributed to a unique South Carolina culture</a:t>
            </a:r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AD36EF-4FC3-453A-BFE6-677A71958E2C}" type="slidenum">
              <a:rPr lang="en-US"/>
              <a:pPr>
                <a:defRPr/>
              </a:pPr>
              <a:t>16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Slave Communication &amp; </a:t>
            </a:r>
            <a:br>
              <a:rPr lang="en-US" dirty="0"/>
            </a:br>
            <a:r>
              <a:rPr lang="en-US" dirty="0"/>
              <a:t>A Mixing Bowl of Cultures</a:t>
            </a:r>
          </a:p>
        </p:txBody>
      </p:sp>
    </p:spTree>
  </p:cSld>
  <p:clrMapOvr>
    <a:masterClrMapping/>
  </p:clrMapOvr>
  <p:transition spd="med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ontent Placeholder 5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7467600" cy="4572000"/>
          </a:xfrm>
        </p:spPr>
        <p:txBody>
          <a:bodyPr/>
          <a:lstStyle/>
          <a:p>
            <a:pPr eaLnBrk="1" hangingPunct="1"/>
            <a:r>
              <a:rPr lang="en-US" sz="3200" dirty="0"/>
              <a:t>Punishment – usually in public – included whipping, confinement, branding, being sold away from one’s family, etc.</a:t>
            </a:r>
          </a:p>
          <a:p>
            <a:pPr eaLnBrk="1" hangingPunct="1"/>
            <a:r>
              <a:rPr lang="en-US" sz="3200" dirty="0"/>
              <a:t>Resistance – hardly noticeable gestures, comments, murder, slowing work pace, breaking tools, arson, physical attacks on white persons, running away, etc.</a:t>
            </a:r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9508C6-7043-48A4-B44F-8DFDA0981C6F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Slave Punishment and Resistance</a:t>
            </a:r>
          </a:p>
        </p:txBody>
      </p:sp>
    </p:spTree>
  </p:cSld>
  <p:clrMapOvr>
    <a:masterClrMapping/>
  </p:clrMapOvr>
  <p:transition spd="med"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ontent Placeholder 5"/>
          <p:cNvSpPr>
            <a:spLocks noGrp="1"/>
          </p:cNvSpPr>
          <p:nvPr>
            <p:ph sz="half" idx="1"/>
          </p:nvPr>
        </p:nvSpPr>
        <p:spPr>
          <a:xfrm>
            <a:off x="533400" y="1143000"/>
            <a:ext cx="7696200" cy="4876800"/>
          </a:xfrm>
        </p:spPr>
        <p:txBody>
          <a:bodyPr/>
          <a:lstStyle/>
          <a:p>
            <a:pPr eaLnBrk="1" hangingPunct="1"/>
            <a:r>
              <a:rPr lang="en-US" dirty="0"/>
              <a:t>Most whites feared organized slave rebellion, were required to carry guns even to church</a:t>
            </a:r>
          </a:p>
          <a:p>
            <a:pPr eaLnBrk="1" hangingPunct="1"/>
            <a:r>
              <a:rPr lang="en-US" dirty="0"/>
              <a:t>1739 – slaves on </a:t>
            </a:r>
            <a:r>
              <a:rPr lang="en-US" dirty="0" err="1"/>
              <a:t>Stono</a:t>
            </a:r>
            <a:r>
              <a:rPr lang="en-US" dirty="0"/>
              <a:t> River took guns, ammunition – organized a rebellion called the </a:t>
            </a:r>
            <a:r>
              <a:rPr lang="en-US" dirty="0" err="1"/>
              <a:t>Stono</a:t>
            </a:r>
            <a:r>
              <a:rPr lang="en-US" dirty="0"/>
              <a:t> Rebellion – a pivotal moment for slaves (the largest, most significant slave uprising in South Carolina history)</a:t>
            </a:r>
          </a:p>
          <a:p>
            <a:pPr eaLnBrk="1" hangingPunct="1"/>
            <a:r>
              <a:rPr lang="en-US" dirty="0"/>
              <a:t>The revolt unified whites; new steps taken to enforce system of slavery – new laws and tighter control, manumission done only by General  Assembly</a:t>
            </a:r>
          </a:p>
          <a:p>
            <a:pPr eaLnBrk="1" hangingPunct="1">
              <a:buFont typeface="Wingdings" pitchFamily="2" charset="2"/>
              <a:buNone/>
            </a:pPr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D6D0F2-2293-411F-97D3-C775C70D42A1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The Stono Rebellion &amp; Tougher Slave Laws</a:t>
            </a:r>
          </a:p>
        </p:txBody>
      </p:sp>
    </p:spTree>
  </p:cSld>
  <p:clrMapOvr>
    <a:masterClrMapping/>
  </p:clrMapOvr>
  <p:transition spd="med"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5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4267200" cy="4525963"/>
          </a:xfrm>
        </p:spPr>
        <p:txBody>
          <a:bodyPr/>
          <a:lstStyle/>
          <a:p>
            <a:pPr eaLnBrk="1" hangingPunct="1"/>
            <a:r>
              <a:rPr lang="en-US" sz="2200" dirty="0"/>
              <a:t>Slave knowledge and labor made South Carolina prosperous</a:t>
            </a:r>
          </a:p>
          <a:p>
            <a:pPr eaLnBrk="1" hangingPunct="1"/>
            <a:r>
              <a:rPr lang="en-US" sz="2200" dirty="0"/>
              <a:t>Labor on rice plantations divided into tasks: slaves of different ages assigned daily workload, had free time remainder of the day, system encouraged hard work that was assigned by white overseers or a black</a:t>
            </a:r>
            <a:r>
              <a:rPr lang="en-US" sz="2200" b="1" i="1" dirty="0"/>
              <a:t> </a:t>
            </a:r>
            <a:r>
              <a:rPr lang="en-US" sz="2200" dirty="0"/>
              <a:t>driver</a:t>
            </a:r>
          </a:p>
          <a:p>
            <a:pPr eaLnBrk="1" hangingPunct="1"/>
            <a:r>
              <a:rPr lang="en-US" sz="2200" dirty="0"/>
              <a:t>By 1740, rice production boomed. </a:t>
            </a:r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</p:txBody>
      </p:sp>
      <p:pic>
        <p:nvPicPr>
          <p:cNvPr id="8" name="Content Placeholder 7" descr="rice_field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800600" y="1676400"/>
            <a:ext cx="4000500" cy="3000375"/>
          </a:xfr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The Rice Fields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1B9270-C4E7-4468-9E15-2BF778569078}" type="slidenum">
              <a:rPr lang="en-US"/>
              <a:pPr>
                <a:defRPr/>
              </a:pPr>
              <a:t>19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800600" y="4724400"/>
            <a:ext cx="26722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 rice field partially under water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93E963-D0C5-47F3-B662-2789C2DA874C}" type="slidenum">
              <a:rPr lang="en-US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4ECCD66-94A5-2A4B-B143-0C903A9B92EC}"/>
              </a:ext>
            </a:extLst>
          </p:cNvPr>
          <p:cNvSpPr/>
          <p:nvPr/>
        </p:nvSpPr>
        <p:spPr>
          <a:xfrm>
            <a:off x="457200" y="4831566"/>
            <a:ext cx="7162800" cy="1631950"/>
          </a:xfrm>
          <a:prstGeom prst="rect">
            <a:avLst/>
          </a:prstGeom>
          <a:solidFill>
            <a:srgbClr val="10253F">
              <a:alpha val="81961"/>
            </a:srgbClr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41766" y="4822826"/>
            <a:ext cx="6858000" cy="16319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Section 1: 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hlinkClick r:id="rId4" action="ppaction://hlinksldjump"/>
              </a:rPr>
              <a:t>Growing as a Royal Colony </a:t>
            </a:r>
            <a:endParaRPr lang="en-US" sz="2000" b="1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Section 2: 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hlinkClick r:id="rId5" action="ppaction://hlinksldjump"/>
              </a:rPr>
              <a:t>Slavery and Wealth</a:t>
            </a:r>
            <a:endParaRPr lang="en-US" sz="2000" b="1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Section 3: 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hlinkClick r:id="rId6" action="ppaction://hlinksldjump"/>
              </a:rPr>
              <a:t>How  the People Lived</a:t>
            </a:r>
            <a:endParaRPr lang="en-US" sz="2000" b="1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Section 4: 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hlinkClick r:id="rId7" action="ppaction://hlinksldjump"/>
              </a:rPr>
              <a:t>Two Great Struggles: Upcountry versus Lowcountry;  </a:t>
            </a:r>
            <a:r>
              <a:rPr lang="en-US" sz="2000" b="1" u="sng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hlinkClick r:id="rId7" action="ppaction://hlinksldjump"/>
              </a:rPr>
              <a:t>   </a:t>
            </a:r>
            <a:r>
              <a:rPr lang="en-US" sz="200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	   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hlinkClick r:id="rId7" action="ppaction://hlinksldjump"/>
              </a:rPr>
              <a:t>England versus France </a:t>
            </a:r>
            <a:endParaRPr lang="en-US" sz="2000" b="1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ontent Placeholder 5"/>
          <p:cNvSpPr>
            <a:spLocks noGrp="1"/>
          </p:cNvSpPr>
          <p:nvPr>
            <p:ph sz="half" idx="1"/>
          </p:nvPr>
        </p:nvSpPr>
        <p:spPr>
          <a:xfrm>
            <a:off x="457200" y="1417638"/>
            <a:ext cx="7924800" cy="4525962"/>
          </a:xfrm>
        </p:spPr>
        <p:txBody>
          <a:bodyPr/>
          <a:lstStyle/>
          <a:p>
            <a:pPr eaLnBrk="1" hangingPunct="1"/>
            <a:r>
              <a:rPr lang="en-US" sz="3200" dirty="0"/>
              <a:t>Indigo – widely grown in 1740s and a significant factor in South Carolina economy </a:t>
            </a:r>
          </a:p>
          <a:p>
            <a:pPr eaLnBrk="1" hangingPunct="1"/>
            <a:r>
              <a:rPr lang="en-US" sz="3200" dirty="0"/>
              <a:t>1775 – over one million pounds exported, with Beaufort and Georgetown as centers   of indigo-growing regions</a:t>
            </a:r>
          </a:p>
          <a:p>
            <a:pPr eaLnBrk="1" hangingPunct="1"/>
            <a:r>
              <a:rPr lang="en-US" sz="3200" dirty="0"/>
              <a:t>An excellent complement to rice cultivation, as each needed different types of soil</a:t>
            </a:r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00F2A6-2888-4D72-82F5-6A3480DB0ED3}" type="slidenum">
              <a:rPr lang="en-US"/>
              <a:pPr>
                <a:defRPr/>
              </a:pPr>
              <a:t>20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Indigo</a:t>
            </a:r>
          </a:p>
        </p:txBody>
      </p:sp>
    </p:spTree>
  </p:cSld>
  <p:clrMapOvr>
    <a:masterClrMapping/>
  </p:clrMapOvr>
  <p:transition spd="med"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The Wealth of South Carolina</a:t>
            </a:r>
          </a:p>
        </p:txBody>
      </p:sp>
      <p:sp>
        <p:nvSpPr>
          <p:cNvPr id="24578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3200"/>
              <a:t>Wealth largely based on labor and skills of slaves</a:t>
            </a:r>
          </a:p>
          <a:p>
            <a:pPr eaLnBrk="1" hangingPunct="1"/>
            <a:r>
              <a:rPr lang="en-US" sz="3200"/>
              <a:t>Many wealthy families lived in South Carolina – 9 of the richest 10 men in the 13 British colonies lived in South Carolina (at the end of the colonial era)</a:t>
            </a:r>
          </a:p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58D51F-83A1-4589-B40D-780159B3D20F}" type="slidenum">
              <a:rPr lang="en-US"/>
              <a:pPr>
                <a:defRPr/>
              </a:pPr>
              <a:t>21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12077D-42A7-F649-9BCC-F247283F9CC8}"/>
              </a:ext>
            </a:extLst>
          </p:cNvPr>
          <p:cNvSpPr txBox="1"/>
          <p:nvPr/>
        </p:nvSpPr>
        <p:spPr>
          <a:xfrm>
            <a:off x="3388509" y="6356350"/>
            <a:ext cx="2214581" cy="369332"/>
          </a:xfrm>
          <a:prstGeom prst="rect">
            <a:avLst/>
          </a:prstGeom>
          <a:noFill/>
          <a:effectLst>
            <a:softEdge rad="31750"/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hlinkClick r:id="rId3" action="ppaction://hlinksldjump"/>
              </a:rPr>
              <a:t>Return to Main Menu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Section 3: How the People Lived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229600" cy="4525963"/>
          </a:xfrm>
        </p:spPr>
        <p:txBody>
          <a:bodyPr/>
          <a:lstStyle/>
          <a:p>
            <a:pPr eaLnBrk="1" hangingPunct="1"/>
            <a:r>
              <a:rPr lang="en-US"/>
              <a:t>Essential Question: What was life like for South Carolinians in the royal colony? </a:t>
            </a:r>
          </a:p>
          <a:p>
            <a:pPr eaLnBrk="1" hangingPunct="1"/>
            <a:endParaRPr lang="en-US"/>
          </a:p>
          <a:p>
            <a:pPr lvl="1" eaLnBrk="1" hangingPunct="1">
              <a:buFont typeface="Wingdings" pitchFamily="2" charset="2"/>
              <a:buChar char="Ø"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90ECFB-BD1B-4671-988A-72FCEC6EEE3E}" type="slidenum">
              <a:rPr lang="en-US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Section 3: How the People Lived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6400800" cy="4800600"/>
          </a:xfrm>
        </p:spPr>
        <p:txBody>
          <a:bodyPr/>
          <a:lstStyle/>
          <a:p>
            <a:pPr eaLnBrk="1" hangingPunct="1"/>
            <a:r>
              <a:rPr lang="en-US"/>
              <a:t>What terms do I need to know? 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z="3200"/>
              <a:t>apprentice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z="3200"/>
              <a:t>Dock Street Theatre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z="3200"/>
              <a:t>Great Awakening</a:t>
            </a:r>
          </a:p>
          <a:p>
            <a:pPr lvl="1" eaLnBrk="1" hangingPunct="1">
              <a:buFont typeface="Arial" charset="0"/>
              <a:buNone/>
            </a:pPr>
            <a:endParaRPr lang="en-US" sz="3200"/>
          </a:p>
          <a:p>
            <a:pPr lvl="1" eaLnBrk="1" hangingPunct="1">
              <a:buFont typeface="Arial" charset="0"/>
              <a:buChar char="•"/>
            </a:pPr>
            <a:endParaRPr lang="en-US" sz="3200"/>
          </a:p>
          <a:p>
            <a:pPr lvl="1" eaLnBrk="1" hangingPunct="1">
              <a:buFont typeface="Arial" charset="0"/>
              <a:buChar char="•"/>
            </a:pPr>
            <a:endParaRPr lang="en-US" sz="32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2A0A36-1932-40BB-A8C7-9ECDA20D4DCC}" type="slidenum">
              <a:rPr lang="en-US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Growing Population</a:t>
            </a:r>
          </a:p>
        </p:txBody>
      </p:sp>
      <p:sp>
        <p:nvSpPr>
          <p:cNvPr id="27650" name="Content Placeholder 5"/>
          <p:cNvSpPr>
            <a:spLocks noGrp="1"/>
          </p:cNvSpPr>
          <p:nvPr>
            <p:ph idx="1"/>
          </p:nvPr>
        </p:nvSpPr>
        <p:spPr>
          <a:xfrm>
            <a:off x="533400" y="1600200"/>
            <a:ext cx="8229600" cy="4525963"/>
          </a:xfrm>
        </p:spPr>
        <p:txBody>
          <a:bodyPr/>
          <a:lstStyle/>
          <a:p>
            <a:pPr eaLnBrk="1" hangingPunct="1"/>
            <a:r>
              <a:rPr lang="en-US" sz="3200" dirty="0"/>
              <a:t>In South Carolina – not much population growth from natural increase – death rate about as high as birth rate – unhealthy environment, producing yellow fever, smallpox, malaria, and other diseases during colonial era</a:t>
            </a:r>
          </a:p>
          <a:p>
            <a:pPr eaLnBrk="1" hangingPunct="1"/>
            <a:r>
              <a:rPr lang="en-US" sz="3200" dirty="0"/>
              <a:t>1760 – Many Cherokee and Catawba Indians as well as soldiers in Charles Town killed by smallpox </a:t>
            </a:r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8721E0-E7D0-46FD-8721-AF28E8906D2A}" type="slidenum">
              <a:rPr lang="en-US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Content Placeholder 5"/>
          <p:cNvSpPr>
            <a:spLocks noGrp="1"/>
          </p:cNvSpPr>
          <p:nvPr>
            <p:ph sz="half" idx="1"/>
          </p:nvPr>
        </p:nvSpPr>
        <p:spPr>
          <a:xfrm>
            <a:off x="533400" y="1371600"/>
            <a:ext cx="4419600" cy="4953000"/>
          </a:xfrm>
        </p:spPr>
        <p:txBody>
          <a:bodyPr/>
          <a:lstStyle/>
          <a:p>
            <a:pPr eaLnBrk="1" hangingPunct="1"/>
            <a:r>
              <a:rPr lang="en-US" sz="2000" dirty="0"/>
              <a:t>Charles Town – began a “Golden Age” (mid-18</a:t>
            </a:r>
            <a:r>
              <a:rPr lang="en-US" sz="2000" baseline="30000" dirty="0"/>
              <a:t>th</a:t>
            </a:r>
            <a:r>
              <a:rPr lang="en-US" sz="2000" dirty="0"/>
              <a:t> century) – one of premier cities in America for decades – home to wealthy residents</a:t>
            </a:r>
          </a:p>
          <a:p>
            <a:pPr eaLnBrk="1" hangingPunct="1"/>
            <a:r>
              <a:rPr lang="en-US" sz="2000" dirty="0"/>
              <a:t>Community Life – clubs, societies promoted education, cultural activities; Library Society (est. 1755) provided materials for reading, education, new ideas</a:t>
            </a:r>
          </a:p>
          <a:p>
            <a:pPr eaLnBrk="1" hangingPunct="1"/>
            <a:r>
              <a:rPr lang="en-US" sz="2000" dirty="0"/>
              <a:t>Homes / Lots – patterns of homes (single house or double house); deep lots (allowed smaller buildings for cooking, washing, housing slaves and horses); elaborate furnishings for houses</a:t>
            </a:r>
          </a:p>
          <a:p>
            <a:pPr eaLnBrk="1" hangingPunct="1"/>
            <a:endParaRPr lang="en-US" sz="2000" dirty="0"/>
          </a:p>
          <a:p>
            <a:pPr eaLnBrk="1" hangingPunct="1"/>
            <a:endParaRPr lang="en-US" sz="2200" dirty="0"/>
          </a:p>
          <a:p>
            <a:pPr eaLnBrk="1" hangingPunct="1"/>
            <a:endParaRPr lang="en-US" dirty="0"/>
          </a:p>
        </p:txBody>
      </p:sp>
      <p:pic>
        <p:nvPicPr>
          <p:cNvPr id="12" name="Content Placeholder 11" descr="18th century charleston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29200" y="2209800"/>
            <a:ext cx="3657600" cy="2009775"/>
          </a:xfr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Charles Town Enters a “Golden Age”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999702-FD72-4BFD-9B8A-26DC4E605F3D}" type="slidenum">
              <a:rPr lang="en-US"/>
              <a:pPr>
                <a:defRPr/>
              </a:pPr>
              <a:t>25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858000" y="4343400"/>
            <a:ext cx="18053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18</a:t>
            </a:r>
            <a:r>
              <a:rPr lang="en-US" sz="1200" baseline="30000" dirty="0"/>
              <a:t>th</a:t>
            </a:r>
            <a:r>
              <a:rPr lang="en-US" sz="1200" dirty="0"/>
              <a:t> Century Charleston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Content Placeholder 5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8382000" cy="4572000"/>
          </a:xfrm>
        </p:spPr>
        <p:txBody>
          <a:bodyPr/>
          <a:lstStyle/>
          <a:p>
            <a:pPr eaLnBrk="1" hangingPunct="1"/>
            <a:r>
              <a:rPr lang="en-US" dirty="0"/>
              <a:t>South Carolina – ranked low among the 13 colonies in educating its people; assumed parents to be responsible; usually private tutors hired by the wealthy; sons sent to England for further education</a:t>
            </a:r>
          </a:p>
          <a:p>
            <a:pPr eaLnBrk="1" hangingPunct="1"/>
            <a:r>
              <a:rPr lang="en-US" dirty="0"/>
              <a:t>Teens of white artisans – placed as apprentices; parents paid for training</a:t>
            </a:r>
          </a:p>
          <a:p>
            <a:pPr eaLnBrk="1" hangingPunct="1"/>
            <a:r>
              <a:rPr lang="en-US" dirty="0"/>
              <a:t>More opportunity in </a:t>
            </a:r>
            <a:r>
              <a:rPr lang="en-US" dirty="0" err="1"/>
              <a:t>Lowcountry</a:t>
            </a:r>
            <a:r>
              <a:rPr lang="en-US" dirty="0"/>
              <a:t> and Charles Town for formal education; in Upcountry very little opportunity</a:t>
            </a:r>
          </a:p>
          <a:p>
            <a:pPr eaLnBrk="1" hangingPunct="1"/>
            <a:r>
              <a:rPr lang="en-US" dirty="0"/>
              <a:t>Majority of Carolinians – illiterate until near end of 19</a:t>
            </a:r>
            <a:r>
              <a:rPr lang="en-US" baseline="30000" dirty="0"/>
              <a:t>th</a:t>
            </a:r>
            <a:r>
              <a:rPr lang="en-US" dirty="0"/>
              <a:t> century</a:t>
            </a:r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CE5ADE-B3D7-45A1-B8A1-BD06C9A43F1A}" type="slidenum">
              <a:rPr lang="en-US"/>
              <a:pPr>
                <a:defRPr/>
              </a:pPr>
              <a:t>26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Education</a:t>
            </a:r>
          </a:p>
        </p:txBody>
      </p:sp>
    </p:spTree>
  </p:cSld>
  <p:clrMapOvr>
    <a:masterClrMapping/>
  </p:clrMapOvr>
  <p:transition spd="med">
    <p:wipe dir="r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Content Placeholder 5"/>
          <p:cNvSpPr>
            <a:spLocks noGrp="1"/>
          </p:cNvSpPr>
          <p:nvPr>
            <p:ph sz="half" idx="1"/>
          </p:nvPr>
        </p:nvSpPr>
        <p:spPr>
          <a:xfrm>
            <a:off x="609600" y="1447800"/>
            <a:ext cx="7848600" cy="4343400"/>
          </a:xfrm>
        </p:spPr>
        <p:txBody>
          <a:bodyPr/>
          <a:lstStyle/>
          <a:p>
            <a:pPr eaLnBrk="1" hangingPunct="1"/>
            <a:r>
              <a:rPr lang="en-US" dirty="0"/>
              <a:t>South Carolina society – wanted to enjoy life here and now – engaged in various activities (concerts, balls, opera) </a:t>
            </a:r>
          </a:p>
          <a:p>
            <a:pPr eaLnBrk="1" hangingPunct="1"/>
            <a:r>
              <a:rPr lang="en-US" dirty="0"/>
              <a:t>Charles Town recreational activities – theatre (Dock Street Theatre opened 1736), drinking, billiards, card games, etc.</a:t>
            </a:r>
          </a:p>
          <a:p>
            <a:pPr eaLnBrk="1" hangingPunct="1"/>
            <a:r>
              <a:rPr lang="en-US" dirty="0"/>
              <a:t>Activities beyond Charles Town and </a:t>
            </a:r>
            <a:r>
              <a:rPr lang="en-US" dirty="0" err="1"/>
              <a:t>Lowcountry</a:t>
            </a:r>
            <a:r>
              <a:rPr lang="en-US" dirty="0"/>
              <a:t> – cockfighting, bear-baiting, horseracing, hunting, fishing, fairs, etc.</a:t>
            </a:r>
          </a:p>
          <a:p>
            <a:pPr eaLnBrk="1" hangingPunct="1">
              <a:buFont typeface="Wingdings" pitchFamily="2" charset="2"/>
              <a:buNone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EB9567-4E04-4D6B-ADBE-01C51A5F2037}" type="slidenum">
              <a:rPr lang="en-US"/>
              <a:pPr>
                <a:defRPr/>
              </a:pPr>
              <a:t>27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Recreation</a:t>
            </a:r>
          </a:p>
        </p:txBody>
      </p:sp>
    </p:spTree>
  </p:cSld>
  <p:clrMapOvr>
    <a:masterClrMapping/>
  </p:clrMapOvr>
  <p:transition spd="med">
    <p:wipe dir="r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8229600" cy="5105400"/>
          </a:xfrm>
        </p:spPr>
        <p:txBody>
          <a:bodyPr/>
          <a:lstStyle/>
          <a:p>
            <a:pPr eaLnBrk="1" hangingPunct="1"/>
            <a:r>
              <a:rPr lang="en-US" dirty="0"/>
              <a:t>Christian religion important in South Carolina</a:t>
            </a:r>
          </a:p>
          <a:p>
            <a:pPr eaLnBrk="1" hangingPunct="1"/>
            <a:r>
              <a:rPr lang="en-US" dirty="0"/>
              <a:t>Reading material religious in nature; practical books on agriculture and medicine included in homes of literate Carolinians</a:t>
            </a:r>
          </a:p>
          <a:p>
            <a:pPr eaLnBrk="1" hangingPunct="1"/>
            <a:r>
              <a:rPr lang="en-US" dirty="0"/>
              <a:t>St. Philip’s and St. Michael’s (two Anglican Churches in Charles Town); other areas also had churches</a:t>
            </a:r>
          </a:p>
          <a:p>
            <a:pPr eaLnBrk="1" hangingPunct="1"/>
            <a:r>
              <a:rPr lang="en-US" dirty="0"/>
              <a:t>More denominations included: Presbyterians, Congregationalists, Baptists, Lutherans, Huguenots, Quakers, and Jews</a:t>
            </a:r>
          </a:p>
          <a:p>
            <a:pPr eaLnBrk="1" hangingPunct="1"/>
            <a:r>
              <a:rPr lang="en-US" dirty="0"/>
              <a:t>The Great Awakening: the main religious movement          	of the mid 18</a:t>
            </a:r>
            <a:r>
              <a:rPr lang="en-US" baseline="30000" dirty="0"/>
              <a:t>th</a:t>
            </a:r>
            <a:r>
              <a:rPr lang="en-US" dirty="0"/>
              <a:t>-century in American colonies</a:t>
            </a:r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9C1D07-A41E-42D9-BD7F-B8DA411F67BB}" type="slidenum">
              <a:rPr lang="en-US"/>
              <a:pPr>
                <a:defRPr/>
              </a:pPr>
              <a:t>28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Religion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7B4CD3-E25E-B54A-B942-3594A9DEE92D}"/>
              </a:ext>
            </a:extLst>
          </p:cNvPr>
          <p:cNvSpPr txBox="1"/>
          <p:nvPr/>
        </p:nvSpPr>
        <p:spPr>
          <a:xfrm>
            <a:off x="3388509" y="6356350"/>
            <a:ext cx="2214581" cy="369332"/>
          </a:xfrm>
          <a:prstGeom prst="rect">
            <a:avLst/>
          </a:prstGeom>
          <a:noFill/>
          <a:effectLst>
            <a:softEdge rad="31750"/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hlinkClick r:id="rId3" action="ppaction://hlinksldjump"/>
              </a:rPr>
              <a:t>Return to Main Menu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9812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Section 4: Two Great Struggles: </a:t>
            </a:r>
            <a:br>
              <a:rPr lang="en-US" dirty="0"/>
            </a:br>
            <a:r>
              <a:rPr lang="en-US" dirty="0"/>
              <a:t>Upcountry versus Lowcountry </a:t>
            </a:r>
            <a:br>
              <a:rPr lang="en-US" dirty="0"/>
            </a:br>
            <a:r>
              <a:rPr lang="en-US" dirty="0"/>
              <a:t>England versus France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457200" y="2438400"/>
            <a:ext cx="8229600" cy="2057400"/>
          </a:xfrm>
        </p:spPr>
        <p:txBody>
          <a:bodyPr/>
          <a:lstStyle/>
          <a:p>
            <a:pPr eaLnBrk="1" hangingPunct="1"/>
            <a:r>
              <a:rPr lang="en-US"/>
              <a:t>Essential Question: How did conflicts shape the lives of people in the royal colony? </a:t>
            </a:r>
          </a:p>
          <a:p>
            <a:pPr eaLnBrk="1" hangingPunct="1">
              <a:buFont typeface="Wingdings" pitchFamily="2" charset="2"/>
              <a:buNone/>
            </a:pPr>
            <a:endParaRPr lang="en-US"/>
          </a:p>
          <a:p>
            <a:pPr lvl="1" eaLnBrk="1" hangingPunct="1">
              <a:buFont typeface="Wingdings" pitchFamily="2" charset="2"/>
              <a:buChar char="Ø"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CAC0FF-97A3-4E09-85D6-0C0759BDF6E6}" type="slidenum">
              <a:rPr lang="en-US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Section 1: Growing as a Royal Colony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533400" y="1981200"/>
            <a:ext cx="8229600" cy="2819400"/>
          </a:xfrm>
        </p:spPr>
        <p:txBody>
          <a:bodyPr/>
          <a:lstStyle/>
          <a:p>
            <a:pPr eaLnBrk="1" hangingPunct="1"/>
            <a:r>
              <a:rPr lang="en-US"/>
              <a:t>Essential Question: How did changes in government affect South Carolina? </a:t>
            </a:r>
          </a:p>
          <a:p>
            <a:pPr lvl="1" eaLnBrk="1" hangingPunct="1">
              <a:buFont typeface="Wingdings" pitchFamily="2" charset="2"/>
              <a:buChar char="Ø"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AEC946-94F3-462A-8CE7-58F92560D37D}" type="slidenum">
              <a:rPr lang="en-US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9812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Section 4: Two Great Struggles: </a:t>
            </a:r>
            <a:br>
              <a:rPr lang="en-US" dirty="0"/>
            </a:br>
            <a:r>
              <a:rPr lang="en-US" dirty="0"/>
              <a:t>Upcountry versus Lowcountry </a:t>
            </a:r>
            <a:br>
              <a:rPr lang="en-US" dirty="0"/>
            </a:br>
            <a:r>
              <a:rPr lang="en-US" dirty="0"/>
              <a:t>England versus France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1143000" y="2438400"/>
            <a:ext cx="6477000" cy="3124200"/>
          </a:xfrm>
        </p:spPr>
        <p:txBody>
          <a:bodyPr/>
          <a:lstStyle/>
          <a:p>
            <a:pPr eaLnBrk="1" hangingPunct="1"/>
            <a:r>
              <a:rPr lang="en-US"/>
              <a:t>What terms do I need to know? 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z="3200"/>
              <a:t>Regulators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z="3200"/>
              <a:t>Circuit Court Act of 1769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z="3200"/>
              <a:t>French and Indian War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z="3200"/>
              <a:t>Treaty of Paris of 1763</a:t>
            </a:r>
          </a:p>
          <a:p>
            <a:pPr lvl="1" eaLnBrk="1" hangingPunct="1">
              <a:buFont typeface="Arial" charset="0"/>
              <a:buNone/>
            </a:pPr>
            <a:endParaRPr lang="en-US"/>
          </a:p>
          <a:p>
            <a:pPr lvl="1" eaLnBrk="1" hangingPunct="1">
              <a:buFont typeface="Arial" charset="0"/>
              <a:buChar char="•"/>
            </a:pPr>
            <a:endParaRPr lang="en-US"/>
          </a:p>
          <a:p>
            <a:pPr lvl="1" eaLnBrk="1" hangingPunct="1">
              <a:buFont typeface="Arial" charset="0"/>
              <a:buChar char="•"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142261-9197-4C7D-BBEC-2CAF80F9332F}" type="slidenum">
              <a:rPr lang="en-US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Content Placeholder 5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8229600" cy="5105400"/>
          </a:xfrm>
        </p:spPr>
        <p:txBody>
          <a:bodyPr/>
          <a:lstStyle/>
          <a:p>
            <a:pPr eaLnBrk="1" hangingPunct="1"/>
            <a:r>
              <a:rPr lang="en-US" dirty="0"/>
              <a:t>Cherokee: allied with the British</a:t>
            </a:r>
          </a:p>
          <a:p>
            <a:pPr eaLnBrk="1" hangingPunct="1"/>
            <a:r>
              <a:rPr lang="en-US" dirty="0"/>
              <a:t>France: competed with Carolina traders among the Indians; a military threat – especially after the beginning of the French and Indian War</a:t>
            </a:r>
          </a:p>
          <a:p>
            <a:pPr eaLnBrk="1" hangingPunct="1"/>
            <a:r>
              <a:rPr lang="en-US" dirty="0"/>
              <a:t>Governor James Glen: made great diplomatic efforts to keep the Cherokee as friendly allies</a:t>
            </a:r>
          </a:p>
          <a:p>
            <a:pPr eaLnBrk="1" hangingPunct="1"/>
            <a:r>
              <a:rPr lang="en-US" dirty="0"/>
              <a:t>Cherokee War: resulted as white settlers became more crowded and mistreatment more frequent </a:t>
            </a:r>
          </a:p>
          <a:p>
            <a:pPr eaLnBrk="1" hangingPunct="1"/>
            <a:r>
              <a:rPr lang="en-US" dirty="0"/>
              <a:t>1759 – 1761: many settlers killed; homesteads looted &amp; burned (also, Indian villages destroyed) – resulting 	in northwestern corner as Cherokee territory</a:t>
            </a:r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FBDFC7-9DEB-4E7A-8832-821E8177E74A}" type="slidenum">
              <a:rPr lang="en-US"/>
              <a:pPr>
                <a:defRPr/>
              </a:pPr>
              <a:t>31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Introduction &amp; The Cherokee War</a:t>
            </a:r>
          </a:p>
        </p:txBody>
      </p:sp>
    </p:spTree>
  </p:cSld>
  <p:clrMapOvr>
    <a:masterClrMapping/>
  </p:clrMapOvr>
  <p:transition spd="med">
    <p:wipe dir="r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Content Placeholder 5"/>
          <p:cNvSpPr>
            <a:spLocks noGrp="1"/>
          </p:cNvSpPr>
          <p:nvPr>
            <p:ph sz="half" idx="1"/>
          </p:nvPr>
        </p:nvSpPr>
        <p:spPr>
          <a:xfrm>
            <a:off x="304800" y="1295400"/>
            <a:ext cx="8534400" cy="5029200"/>
          </a:xfrm>
        </p:spPr>
        <p:txBody>
          <a:bodyPr/>
          <a:lstStyle/>
          <a:p>
            <a:pPr eaLnBrk="1" hangingPunct="1"/>
            <a:r>
              <a:rPr lang="en-US" dirty="0"/>
              <a:t>Since 1670 – controversies / conflicts over government control, class distinction, and sectional struggles between rich, developed East and poor, frontier West</a:t>
            </a:r>
          </a:p>
          <a:p>
            <a:pPr eaLnBrk="1" hangingPunct="1"/>
            <a:r>
              <a:rPr lang="en-US" dirty="0"/>
              <a:t>1760s – complaints of frontier Carolinians: (1) little representation of Upcountry in Commons House        (2) their farmland taxed at same rate as more cash-producing lands  (3) part of taxes supported Anglican Church, though they were mostly dissenters  (4) most money used for coastal fortifications, not protection from Indians &amp; French  (5) lack of law enforcement     	and courts in Upcountry </a:t>
            </a:r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F032F7-C1AA-480C-A6B4-5A57F3CC5078}" type="slidenum">
              <a:rPr lang="en-US"/>
              <a:pPr>
                <a:defRPr/>
              </a:pPr>
              <a:t>32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Upcountry versus Lowcountry</a:t>
            </a:r>
          </a:p>
        </p:txBody>
      </p:sp>
    </p:spTree>
  </p:cSld>
  <p:clrMapOvr>
    <a:masterClrMapping/>
  </p:clrMapOvr>
  <p:transition spd="med">
    <p:wipe dir="r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Content Placeholder 5"/>
          <p:cNvSpPr>
            <a:spLocks noGrp="1"/>
          </p:cNvSpPr>
          <p:nvPr>
            <p:ph sz="half" idx="1"/>
          </p:nvPr>
        </p:nvSpPr>
        <p:spPr>
          <a:xfrm>
            <a:off x="304800" y="1371600"/>
            <a:ext cx="8610600" cy="4953000"/>
          </a:xfrm>
        </p:spPr>
        <p:txBody>
          <a:bodyPr/>
          <a:lstStyle/>
          <a:p>
            <a:pPr eaLnBrk="1" hangingPunct="1"/>
            <a:r>
              <a:rPr lang="en-US" dirty="0"/>
              <a:t>Inadequate protection and no help from Charles Town – vigilante groups (called Regulators) formed by frontier settlers helped drive out criminal gangs</a:t>
            </a:r>
          </a:p>
          <a:p>
            <a:pPr eaLnBrk="1" hangingPunct="1"/>
            <a:r>
              <a:rPr lang="en-US" dirty="0"/>
              <a:t>The Circuit Court Act of 1769:                                              • Set up 6 new courts (3 in </a:t>
            </a:r>
            <a:r>
              <a:rPr lang="en-US" dirty="0" err="1"/>
              <a:t>Lowcountry</a:t>
            </a:r>
            <a:r>
              <a:rPr lang="en-US" dirty="0"/>
              <a:t> – Charles Town, with one already, Beaufort, Georgetown) &amp; (4 in Upcountry – Orangeburg, Ninety Six, Camden, Cheraw)                                                                                • Regulators were pardoned – reasonable order restored – peaceful relations – still long-term sectional and class tensions  </a:t>
            </a:r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ED317E-A564-45BD-9C5C-7906720401D7}" type="slidenum">
              <a:rPr lang="en-US"/>
              <a:pPr>
                <a:defRPr/>
              </a:pPr>
              <a:t>33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The Regulators</a:t>
            </a:r>
          </a:p>
        </p:txBody>
      </p:sp>
    </p:spTree>
  </p:cSld>
  <p:clrMapOvr>
    <a:masterClrMapping/>
  </p:clrMapOvr>
  <p:transition spd="med">
    <p:wipe dir="r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The Mighty Struggle for Empire</a:t>
            </a:r>
          </a:p>
        </p:txBody>
      </p:sp>
      <p:sp>
        <p:nvSpPr>
          <p:cNvPr id="37890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3200" dirty="0"/>
              <a:t>18</a:t>
            </a:r>
            <a:r>
              <a:rPr lang="en-US" sz="3200" baseline="30000" dirty="0"/>
              <a:t>th</a:t>
            </a:r>
            <a:r>
              <a:rPr lang="en-US" sz="3200" dirty="0"/>
              <a:t> Century – empires of Britain, France, Spain worldwide in scope; most powerful nations in Europe, each seeking dominance</a:t>
            </a:r>
          </a:p>
          <a:p>
            <a:pPr eaLnBrk="1" hangingPunct="1"/>
            <a:r>
              <a:rPr lang="en-US" sz="3200" dirty="0"/>
              <a:t>Immediate threat to South Carolina: Spanish from St. Augustine and French</a:t>
            </a:r>
          </a:p>
          <a:p>
            <a:pPr eaLnBrk="1" hangingPunct="1"/>
            <a:r>
              <a:rPr lang="en-US" sz="3200" dirty="0"/>
              <a:t>A battle royal for control of North America soon to happen</a:t>
            </a:r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FD6F39-B920-45FD-ABCE-E48780D3459B}" type="slidenum">
              <a:rPr lang="en-US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Content Placeholder 5"/>
          <p:cNvSpPr>
            <a:spLocks noGrp="1"/>
          </p:cNvSpPr>
          <p:nvPr>
            <p:ph sz="half" idx="1"/>
          </p:nvPr>
        </p:nvSpPr>
        <p:spPr>
          <a:xfrm>
            <a:off x="685800" y="990600"/>
            <a:ext cx="8229600" cy="5105400"/>
          </a:xfrm>
        </p:spPr>
        <p:txBody>
          <a:bodyPr/>
          <a:lstStyle/>
          <a:p>
            <a:pPr eaLnBrk="1" hangingPunct="1">
              <a:defRPr/>
            </a:pPr>
            <a:r>
              <a:rPr lang="en-US" sz="2700" dirty="0"/>
              <a:t>1689 to 1763 – 4 major wars among powers in Europe</a:t>
            </a:r>
          </a:p>
          <a:p>
            <a:pPr eaLnBrk="1" hangingPunct="1">
              <a:defRPr/>
            </a:pPr>
            <a:r>
              <a:rPr lang="en-US" sz="2700" dirty="0"/>
              <a:t>Mid 18</a:t>
            </a:r>
            <a:r>
              <a:rPr lang="en-US" sz="2700" baseline="30000" dirty="0"/>
              <a:t>th</a:t>
            </a:r>
            <a:r>
              <a:rPr lang="en-US" sz="2700" dirty="0"/>
              <a:t> Century – aggressive competition between Britain &amp; France for control of North America</a:t>
            </a:r>
          </a:p>
          <a:p>
            <a:pPr eaLnBrk="1" hangingPunct="1">
              <a:defRPr/>
            </a:pPr>
            <a:r>
              <a:rPr lang="en-US" sz="2700" dirty="0"/>
              <a:t>1754 – French and Indian War: British vs. French &amp; Indians </a:t>
            </a:r>
          </a:p>
          <a:p>
            <a:pPr eaLnBrk="1" hangingPunct="1">
              <a:defRPr/>
            </a:pPr>
            <a:r>
              <a:rPr lang="en-US" sz="2700" dirty="0"/>
              <a:t>1756 – Seven Years War in Europe started – 1</a:t>
            </a:r>
            <a:r>
              <a:rPr lang="en-US" sz="2700" baseline="30000" dirty="0"/>
              <a:t>st</a:t>
            </a:r>
            <a:r>
              <a:rPr lang="en-US" sz="2700" dirty="0"/>
              <a:t> truly global war in history involving all great powers in Europe – leaving Britain deeply in debt</a:t>
            </a:r>
          </a:p>
          <a:p>
            <a:pPr eaLnBrk="1" hangingPunct="1">
              <a:defRPr/>
            </a:pPr>
            <a:r>
              <a:rPr lang="en-US" sz="2700" dirty="0"/>
              <a:t>Treaty of Paris of 1763 – the British Empire became the mightiest empire on earth; received the entire North American continent east of Mississippi River, except New Orleans</a:t>
            </a:r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01F093-EAF8-4BE9-8615-A5D06D477260}" type="slidenum">
              <a:rPr lang="en-US"/>
              <a:pPr>
                <a:defRPr/>
              </a:pPr>
              <a:t>35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The Wars for Empire</a:t>
            </a:r>
          </a:p>
        </p:txBody>
      </p:sp>
    </p:spTree>
  </p:cSld>
  <p:clrMapOvr>
    <a:masterClrMapping/>
  </p:clrMapOvr>
  <p:transition spd="med">
    <p:wipe dir="r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Content Placeholder 5"/>
          <p:cNvSpPr>
            <a:spLocks noGrp="1"/>
          </p:cNvSpPr>
          <p:nvPr>
            <p:ph sz="half" idx="1"/>
          </p:nvPr>
        </p:nvSpPr>
        <p:spPr>
          <a:xfrm>
            <a:off x="685800" y="990600"/>
            <a:ext cx="8229600" cy="5105400"/>
          </a:xfrm>
        </p:spPr>
        <p:txBody>
          <a:bodyPr/>
          <a:lstStyle/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01F093-EAF8-4BE9-8615-A5D06D477260}" type="slidenum">
              <a:rPr lang="en-US"/>
              <a:pPr>
                <a:defRPr/>
              </a:pPr>
              <a:t>36</a:t>
            </a:fld>
            <a:endParaRPr lang="en-US" dirty="0"/>
          </a:p>
        </p:txBody>
      </p:sp>
      <p:pic>
        <p:nvPicPr>
          <p:cNvPr id="6" name="Picture 5" descr="1763 Ma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69950" y="381000"/>
            <a:ext cx="7404100" cy="5181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88509" y="6356350"/>
            <a:ext cx="2214581" cy="369332"/>
          </a:xfrm>
          <a:prstGeom prst="rect">
            <a:avLst/>
          </a:prstGeom>
          <a:noFill/>
          <a:effectLst>
            <a:softEdge rad="31750"/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hlinkClick r:id="rId4" action="ppaction://hlinksldjump"/>
              </a:rPr>
              <a:t>Return to Main Menu</a:t>
            </a:r>
            <a:endParaRPr lang="en-US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942282-3207-4B4F-BB4E-4BB364838A02}" type="slidenum">
              <a:rPr lang="en-US"/>
              <a:pPr>
                <a:defRPr/>
              </a:pPr>
              <a:t>37</a:t>
            </a:fld>
            <a:endParaRPr lang="en-US"/>
          </a:p>
        </p:txBody>
      </p:sp>
      <p:sp>
        <p:nvSpPr>
          <p:cNvPr id="39942" name="TextBox 4"/>
          <p:cNvSpPr txBox="1">
            <a:spLocks noChangeArrowheads="1"/>
          </p:cNvSpPr>
          <p:nvPr/>
        </p:nvSpPr>
        <p:spPr bwMode="auto">
          <a:xfrm>
            <a:off x="0" y="5679242"/>
            <a:ext cx="914400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" pitchFamily="34" charset="0"/>
              </a:rPr>
              <a:t>Image Credits</a:t>
            </a:r>
            <a:endParaRPr lang="en-US" sz="1200" dirty="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en-US" sz="1000" dirty="0">
                <a:solidFill>
                  <a:schemeClr val="bg1"/>
                </a:solidFill>
                <a:latin typeface="Calibri" pitchFamily="34" charset="0"/>
              </a:rPr>
              <a:t>Slide 1: Ted </a:t>
            </a:r>
            <a:r>
              <a:rPr lang="en-US" sz="1000" dirty="0" err="1">
                <a:solidFill>
                  <a:schemeClr val="bg1"/>
                </a:solidFill>
                <a:latin typeface="Calibri" pitchFamily="34" charset="0"/>
              </a:rPr>
              <a:t>Kerwin</a:t>
            </a:r>
            <a:r>
              <a:rPr lang="en-US" sz="1000" dirty="0">
                <a:solidFill>
                  <a:schemeClr val="bg1"/>
                </a:solidFill>
                <a:latin typeface="Calibri" pitchFamily="34" charset="0"/>
              </a:rPr>
              <a:t> Wikimedia Commons; Slide 2: Public Domain Wikimedia Commons; Slide 19: University of North Carolina; Slide 37: Andy Montgomery Wikimedia Commons</a:t>
            </a:r>
          </a:p>
        </p:txBody>
      </p:sp>
    </p:spTree>
  </p:cSld>
  <p:clrMapOvr>
    <a:masterClrMapping/>
  </p:clrMapOvr>
  <p:transition spd="med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Section 1: Growing as a Royal Colony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533400" y="1951038"/>
            <a:ext cx="7772400" cy="3840162"/>
          </a:xfrm>
        </p:spPr>
        <p:txBody>
          <a:bodyPr/>
          <a:lstStyle/>
          <a:p>
            <a:pPr eaLnBrk="1" hangingPunct="1"/>
            <a:r>
              <a:rPr lang="en-US"/>
              <a:t>What terms do I need to know? 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/>
              <a:t>Township Plan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/>
              <a:t>Scots-Irish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/>
              <a:t>Pennsylvania Dutch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/>
              <a:t>Great Wagon Road</a:t>
            </a:r>
          </a:p>
          <a:p>
            <a:pPr lvl="1" eaLnBrk="1" hangingPunct="1">
              <a:buFont typeface="Arial" charset="0"/>
              <a:buChar char="•"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C4D911-4D82-4786-B564-69A0FEE09DE1}" type="slidenum">
              <a:rPr lang="en-US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ontent Placeholder 5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8229600" cy="5029200"/>
          </a:xfrm>
        </p:spPr>
        <p:txBody>
          <a:bodyPr/>
          <a:lstStyle/>
          <a:p>
            <a:pPr eaLnBrk="1" hangingPunct="1"/>
            <a:r>
              <a:rPr lang="en-US" dirty="0"/>
              <a:t>By 1775 – the dominant factor in South Carolina’s government was the Commons House, which was a move toward more democracy:                                       • appointed local officials, controlled local affairs       • collected taxes, decided how to spend funds</a:t>
            </a:r>
          </a:p>
          <a:p>
            <a:pPr eaLnBrk="1" hangingPunct="1"/>
            <a:r>
              <a:rPr lang="en-US" dirty="0"/>
              <a:t>From its Colonial experience, South Carolina government inherited these characteristics:                 • power in hands of upper class property owners      • control over government by lower house (General Assembly)                                                                           • control of local governments by legislature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DF7794-6BCC-46FD-B46A-E4500CD7C9CA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The Rise of the Commons House</a:t>
            </a:r>
          </a:p>
        </p:txBody>
      </p:sp>
    </p:spTree>
  </p:cSld>
  <p:clrMapOvr>
    <a:masterClrMapping/>
  </p:clrMapOvr>
  <p:transition spd="med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A Diverse Population</a:t>
            </a:r>
          </a:p>
        </p:txBody>
      </p:sp>
      <p:sp>
        <p:nvSpPr>
          <p:cNvPr id="9218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In South Carolina’s first 60 years:                                   • white and black populations were diverse                                   • each group had various languages and cultural characteristics</a:t>
            </a:r>
          </a:p>
          <a:p>
            <a:pPr eaLnBrk="1" hangingPunct="1"/>
            <a:r>
              <a:rPr lang="en-US" dirty="0"/>
              <a:t>By 1730 – Native Americans losing numbers – were the smallest group of the three </a:t>
            </a:r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13DCF8-7FE6-4B92-BE02-E8FB3A32116B}" type="slidenum">
              <a:rPr lang="en-US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1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7924800" cy="4800600"/>
          </a:xfrm>
        </p:spPr>
        <p:txBody>
          <a:bodyPr/>
          <a:lstStyle/>
          <a:p>
            <a:r>
              <a:rPr lang="en-US" dirty="0"/>
              <a:t>1731 – the purpose of the Township Plan    suggested by Governor Robert Johnson:                                                                • to bring in more white setters to balance     growing slave population                                                               • to provide a buffer against Spaniards, French,    and Indians</a:t>
            </a:r>
          </a:p>
          <a:p>
            <a:r>
              <a:rPr lang="en-US" dirty="0"/>
              <a:t>One group attracted to Upcountry – Scots-Irish </a:t>
            </a:r>
          </a:p>
          <a:p>
            <a:r>
              <a:rPr lang="en-US" dirty="0"/>
              <a:t>Townships were not permanent towns, but helpful especially for defense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dirty="0"/>
              <a:t>The Township Plan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C94AF0-672B-47E2-9DA9-D4474DD81504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ontent Placeholder 5"/>
          <p:cNvSpPr>
            <a:spLocks noGrp="1"/>
          </p:cNvSpPr>
          <p:nvPr>
            <p:ph sz="half" idx="1"/>
          </p:nvPr>
        </p:nvSpPr>
        <p:spPr>
          <a:xfrm>
            <a:off x="685800" y="1066800"/>
            <a:ext cx="4648200" cy="4525963"/>
          </a:xfrm>
        </p:spPr>
        <p:txBody>
          <a:bodyPr/>
          <a:lstStyle/>
          <a:p>
            <a:pPr eaLnBrk="1" hangingPunct="1"/>
            <a:r>
              <a:rPr lang="en-US" dirty="0"/>
              <a:t>New colony of Georgia – buffer between South Carolina and Spanish Florida</a:t>
            </a:r>
          </a:p>
          <a:p>
            <a:pPr eaLnBrk="1" hangingPunct="1"/>
            <a:r>
              <a:rPr lang="en-US" dirty="0"/>
              <a:t>James Oglethorpe, an English military officer – was granted the new colony of Georgia by King George II</a:t>
            </a:r>
          </a:p>
          <a:p>
            <a:pPr eaLnBrk="1" hangingPunct="1"/>
            <a:r>
              <a:rPr lang="en-US" dirty="0"/>
              <a:t>Goals of Oglethorpe – use Georgia as base of military operations against Spaniards in St. Augustine – and a utopia (perfect society)</a:t>
            </a:r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</p:txBody>
      </p:sp>
      <p:pic>
        <p:nvPicPr>
          <p:cNvPr id="8" name="Content Placeholder 7" descr="savannah173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410200" y="1600200"/>
            <a:ext cx="3352800" cy="2956368"/>
          </a:xfr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A New Neighbor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8DF457-0558-4BF7-8B9D-A71B08178D6E}" type="slidenum">
              <a:rPr lang="en-US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410200" y="4572000"/>
            <a:ext cx="32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Savannah, Georgia - 1734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371600"/>
            <a:ext cx="4876800" cy="5334000"/>
          </a:xfrm>
        </p:spPr>
        <p:txBody>
          <a:bodyPr/>
          <a:lstStyle/>
          <a:p>
            <a:r>
              <a:rPr lang="en-US" dirty="0"/>
              <a:t>1750s / 1760s – largest population movement into Upcountry; the majority were Scots-Irish</a:t>
            </a:r>
          </a:p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largest ethnic group German, often known as Pennsylvania Dutch </a:t>
            </a:r>
          </a:p>
          <a:p>
            <a:r>
              <a:rPr lang="en-US" dirty="0"/>
              <a:t>Great Wagon Road – used by migrants: one of most traveled roads in 13 colonies</a:t>
            </a:r>
          </a:p>
        </p:txBody>
      </p:sp>
      <p:pic>
        <p:nvPicPr>
          <p:cNvPr id="6" name="Content Placeholder 5" descr="Great Wagon Road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334000" y="1447799"/>
            <a:ext cx="3505200" cy="3477159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dirty="0"/>
              <a:t>Other Settlers of the Upcountry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427B07-10B4-4EAB-9D5C-BF2F0B340CD0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486400" y="5029200"/>
            <a:ext cx="3276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Great Wagon Road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0000"/>
      </a:hlink>
      <a:folHlink>
        <a:srgbClr val="FF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7056</TotalTime>
  <Words>2093</Words>
  <Application>Microsoft Macintosh PowerPoint</Application>
  <PresentationFormat>On-screen Show (4:3)</PresentationFormat>
  <Paragraphs>221</Paragraphs>
  <Slides>37</Slides>
  <Notes>37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1" baseType="lpstr">
      <vt:lpstr>Arial</vt:lpstr>
      <vt:lpstr>Calibri</vt:lpstr>
      <vt:lpstr>Wingdings</vt:lpstr>
      <vt:lpstr>Office Theme</vt:lpstr>
      <vt:lpstr>PowerPoint Presentation</vt:lpstr>
      <vt:lpstr>PowerPoint Presentation</vt:lpstr>
      <vt:lpstr>Section 1: Growing as a Royal Colony</vt:lpstr>
      <vt:lpstr>Section 1: Growing as a Royal Colony</vt:lpstr>
      <vt:lpstr>The Rise of the Commons House</vt:lpstr>
      <vt:lpstr>A Diverse Population</vt:lpstr>
      <vt:lpstr>The Township Plan</vt:lpstr>
      <vt:lpstr>A New Neighbor</vt:lpstr>
      <vt:lpstr>Other Settlers of the Upcountry</vt:lpstr>
      <vt:lpstr>Differences between  Upcountry and Lowcountry</vt:lpstr>
      <vt:lpstr>Section 2: Slavery and Wealth</vt:lpstr>
      <vt:lpstr>Section 2: Slavery and Wealth</vt:lpstr>
      <vt:lpstr>Slaves from Africa</vt:lpstr>
      <vt:lpstr>The Nature of American Slavery</vt:lpstr>
      <vt:lpstr>Slavery in South Carolina:  Urban Slaves  &amp;  Plantation Slaves</vt:lpstr>
      <vt:lpstr>Slave Communication &amp;  A Mixing Bowl of Cultures</vt:lpstr>
      <vt:lpstr>Slave Punishment and Resistance</vt:lpstr>
      <vt:lpstr>The Stono Rebellion &amp; Tougher Slave Laws</vt:lpstr>
      <vt:lpstr>The Rice Fields</vt:lpstr>
      <vt:lpstr>Indigo</vt:lpstr>
      <vt:lpstr>The Wealth of South Carolina</vt:lpstr>
      <vt:lpstr>Section 3: How the People Lived</vt:lpstr>
      <vt:lpstr>Section 3: How the People Lived</vt:lpstr>
      <vt:lpstr>Growing Population</vt:lpstr>
      <vt:lpstr>Charles Town Enters a “Golden Age”</vt:lpstr>
      <vt:lpstr>Education</vt:lpstr>
      <vt:lpstr>Recreation</vt:lpstr>
      <vt:lpstr>Religion</vt:lpstr>
      <vt:lpstr>Section 4: Two Great Struggles:  Upcountry versus Lowcountry  England versus France</vt:lpstr>
      <vt:lpstr>Section 4: Two Great Struggles:  Upcountry versus Lowcountry  England versus France</vt:lpstr>
      <vt:lpstr>Introduction &amp; The Cherokee War</vt:lpstr>
      <vt:lpstr>Upcountry versus Lowcountry</vt:lpstr>
      <vt:lpstr>The Regulators</vt:lpstr>
      <vt:lpstr>The Mighty Struggle for Empire</vt:lpstr>
      <vt:lpstr>The Wars for Empire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South Carolina: Our History, Our Home</dc:title>
  <dc:subject>©2022 Clairmont Press</dc:subject>
  <dc:creator>Emmett R. Mullins, Ed.D.</dc:creator>
  <cp:keywords>Completed</cp:keywords>
  <dc:description>Study presentation to accompany student textbook. </dc:description>
  <cp:lastModifiedBy>Emmett Mullins</cp:lastModifiedBy>
  <cp:revision>481</cp:revision>
  <dcterms:created xsi:type="dcterms:W3CDTF">2010-06-02T19:20:05Z</dcterms:created>
  <dcterms:modified xsi:type="dcterms:W3CDTF">2021-04-08T23:47:32Z</dcterms:modified>
  <cp:category/>
</cp:coreProperties>
</file>