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37"/>
  </p:notesMasterIdLst>
  <p:handoutMasterIdLst>
    <p:handoutMasterId r:id="rId38"/>
  </p:handoutMasterIdLst>
  <p:sldIdLst>
    <p:sldId id="259" r:id="rId2"/>
    <p:sldId id="260" r:id="rId3"/>
    <p:sldId id="258" r:id="rId4"/>
    <p:sldId id="268" r:id="rId5"/>
    <p:sldId id="308" r:id="rId6"/>
    <p:sldId id="311" r:id="rId7"/>
    <p:sldId id="312" r:id="rId8"/>
    <p:sldId id="313" r:id="rId9"/>
    <p:sldId id="352" r:id="rId10"/>
    <p:sldId id="353" r:id="rId11"/>
    <p:sldId id="354" r:id="rId12"/>
    <p:sldId id="355" r:id="rId13"/>
    <p:sldId id="270" r:id="rId14"/>
    <p:sldId id="276" r:id="rId15"/>
    <p:sldId id="275" r:id="rId16"/>
    <p:sldId id="309" r:id="rId17"/>
    <p:sldId id="317" r:id="rId18"/>
    <p:sldId id="346" r:id="rId19"/>
    <p:sldId id="347" r:id="rId20"/>
    <p:sldId id="348" r:id="rId21"/>
    <p:sldId id="306" r:id="rId22"/>
    <p:sldId id="307" r:id="rId23"/>
    <p:sldId id="310" r:id="rId24"/>
    <p:sldId id="338" r:id="rId25"/>
    <p:sldId id="339" r:id="rId26"/>
    <p:sldId id="340" r:id="rId27"/>
    <p:sldId id="335" r:id="rId28"/>
    <p:sldId id="336" r:id="rId29"/>
    <p:sldId id="356" r:id="rId30"/>
    <p:sldId id="318" r:id="rId31"/>
    <p:sldId id="319" r:id="rId32"/>
    <p:sldId id="320" r:id="rId33"/>
    <p:sldId id="321" r:id="rId34"/>
    <p:sldId id="322" r:id="rId35"/>
    <p:sldId id="263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1" autoAdjust="0"/>
    <p:restoredTop sz="89115" autoAdjust="0"/>
  </p:normalViewPr>
  <p:slideViewPr>
    <p:cSldViewPr>
      <p:cViewPr varScale="1">
        <p:scale>
          <a:sx n="110" d="100"/>
          <a:sy n="110" d="100"/>
        </p:scale>
        <p:origin x="15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A8BCED-B712-AB49-8F00-02AC8E0654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2628C-3002-BD45-A676-E6D4FCAA16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F652B4-7136-0946-B508-E8AAF7364984}" type="datetimeFigureOut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4CB0D-E8BB-5642-9610-BB53A10860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20C7D-2FEC-BF4D-84CF-A3224A7A8F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DE39EA-7C57-8E41-BAD1-0072A32DB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BB8916-22A1-C840-809D-ED55143CB6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4403C-8B20-D149-B7DB-09495C1723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45BD8B-6204-8B4F-86C1-1F776E33DA71}" type="datetimeFigureOut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13F6180-363A-D84D-B87A-CE73E30472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6A6FF9-B876-3E4D-B616-9E17CB111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5B91C-170A-8D4D-8FD3-4E4136EF966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2E832-9659-2540-B0AE-09F3AE89B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4A3F883-1E0E-4F41-94CC-83A475C59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05E87784-FDCC-E54F-86E0-A9250B7D18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DAEC7D90-4662-A34D-BDED-99C5D6A3F4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D3278EB7-4305-FE4D-9685-135FE40B2A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E3BE805D-F743-6546-BF8E-179B67E8E6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939FC9D7-9DAB-4A44-9016-8712898E88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4C221E3B-D8CB-3549-8CBD-0FA240A16A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6D3748B8-359E-6842-B5F0-315B120462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935DBE5E-096A-B94A-BCE3-BA08379764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54D35C62-80B7-3F4D-BF4F-8E7469E862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C70D341F-A389-ED40-83F0-EC9C9EDCAC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C0282FF9-FE03-0F41-A6EC-2ABF7BC17C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DDE0291B-D241-1947-951C-51E62123CE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BF3CBBA0-4CD4-4C45-8C24-9E173B74F9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AED92823-FE4A-F641-8DE4-7AF1CC9A68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FC14151E-774D-4F44-8326-01A76370A7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5104B726-A9D5-0F49-B93F-0C1F4E7299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ABDE8656-2327-7942-B125-AA0E5C9E87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D937F900-911A-E442-B65B-803E171317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49E7A588-1EB4-524F-B6CA-2C246B84F2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30E8E209-8379-4E46-B3E7-A3903540F1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313FAC78-6C28-F04A-A921-6A9DFA0942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6EBB8CAC-9EA1-E04E-95C3-4377F6C02A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49E7F6BA-D3C2-FD4B-89D9-1508997EE6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FE028449-DE02-C445-9268-90B870043B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50D573E0-270E-0F41-A2AE-F460CD554E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E8B14941-0CA3-F14A-90FD-E128DD9644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8400260C-209A-4A4E-BC4B-EB07727826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D778BE47-DDD6-DC49-A787-84D373F035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598F6A61-6A52-F24F-9B94-EE136FBFCE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9F8ED852-B7EF-8A48-9489-D36A7BC547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B9EC0FE4-4AAE-FF4F-85C2-20A61F8A77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F1F76A09-F393-6C45-BBDE-51EA77CCCC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ED147218-2E35-AC49-A593-EF37115AA0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8D695B56-3768-154C-B0CC-CD387BD88F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2FAC0B26-722B-4849-BB11-AAA6E30C14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329891C7-D982-8D4B-966A-59FC9DF438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537EBC3B-48BD-D545-89F4-E5E06E5B72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0E2224FE-7AE9-B94C-A685-6CDAE77DBD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703C4317-F783-B449-A787-CFF4F4D15C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6B8B9F0B-8AB9-8E4D-865A-4787748182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F3B75B5E-F370-DC4E-8FC9-37CDC452E8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02E21980-54FA-4B47-8CB1-67B7C69E47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7EEA4853-9888-284F-930E-5A9328D2DB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FFB713DE-FE6D-674D-A305-CEC5B8C135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78F1686C-E1A3-4940-9D9E-D3C7B7E246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FA37F84F-F3DF-4E44-92DC-C1E2E125BB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C4C5C4FD-CD73-6C4A-A3B0-020231C9850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2267C153-AD36-7D43-9B5D-4D7A7BB8C0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7911EB6F-DAED-8A48-A46A-51D6FD3274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D6866FAB-812C-AB42-B241-EEEEEB62C4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D25AA66E-BFCA-D848-9DD4-BCE24EA6BB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EEB8C291-76AC-9844-A0DB-F897176529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B1B5D76B-6080-EC44-8E39-DD13A71588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46E34619-A94F-874F-87C2-C1866E0D3C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177EE860-0669-8E4D-B94A-177DD36CC4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CE97D44C-05CE-FC43-9513-83FAA98F13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571E9EA4-97E6-9F4E-84E5-5804F0A0BD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461AE4C2-C5AA-2342-A0BB-7F49CE41F8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C59C3C48-9D9A-654C-8282-6CE399664F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93DEC8D4-BD8A-0046-97E9-1A59DF3EBE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3A901C08-59DF-AA40-A778-EDB7D83DAC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298C44C3-6210-E040-94AD-21DF981185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DB5553A4-DF1D-F343-97DF-EBA21584AF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EBBBA4E9-B956-2B4F-A00B-B36BFFD28B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FBA3E27C-35E8-B849-ADC6-756BCA8517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54A0CB42-17CD-8A40-9897-D64525FC50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B330362B-2768-F844-9AC5-9DAE84C309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8294CB4D-5E27-9540-BD6D-8FD849340A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CD1744EB-060F-354A-80AF-FC78DEB44A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1CDB6396-CB59-A943-96A9-65A7999609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0346F-667F-7F4D-92E0-10D303A41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4C46E-0DE8-7744-901B-D17B627FD760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EFCC1-1516-3E45-8243-D283ACED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93D22-4D13-544F-96B8-A4B2309E1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71EB8-73EB-B64F-B6C5-E33D51105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250562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E98C8-BBF1-E041-9956-92C292463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15076-5C26-234C-A6B7-70A52DB49524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23250-8AE1-9D4F-AD9B-259BFEC3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C4B1D-5C96-414C-87C1-04FB0CFF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575F-93D5-E644-9C2C-E5589BA46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078039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93D90-A3F1-A44F-B055-9630BAEC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CBA1-7678-3F4E-BEC0-997F9D01B21D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42E9C-BAD2-2940-9195-131F1242B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D080A-4AC3-BA4D-B87A-98C5ABEB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0A2C2-F6F0-1B4F-8831-00700D82FD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475018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A71251-1F09-8F48-81FD-C4BBCFA0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145A8-1995-9C43-99F1-B4135CC4CB6A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BA6CA5-B9F9-8643-9E5B-9BC3F278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DAA9C3-2AAD-774F-980C-65687219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C91A1-5B64-E44C-BDEE-2C45990D9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304252A-E4F8-0640-9A24-ECB5CB514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01834706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209D5-F8B9-3249-A114-DCB5D6A8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02D42-06E1-5C48-837E-52E99E27B216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E4B94-5192-1E48-8188-EC8777B8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271C9-8F6D-7741-AD20-BD2B8085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F4A9-07B3-C549-B76B-D098FDF988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585451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D6B5632-871F-1545-8F9D-58A9A64A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F3A3D-0F4C-F34D-A447-E4AB5712B41C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F68CE8F-799B-054F-AF7B-AEE814C6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D86EC65-6284-2145-895C-41B5F83FB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CFC9-F293-7241-857F-B75D7D931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9DBC3F7-290C-7B4B-AFC9-E7217BEEE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2881293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EF07E4-8A8B-194F-8937-BF3CB26F2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C1F01-4316-3549-9A52-4FBF3F3D00A8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7E0A46-F2D5-5F46-949C-277413A5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AA5AE6-DE83-674F-B469-78EE743A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5E23A-9152-5241-9A7B-93BA47D36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016146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3098810-F12B-004E-BC4A-501C9E845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CCC92-1E46-CB4F-8478-22F131A1B73A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D4AED2-2F4F-AA4E-B55A-1C6931BCB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7A40832-AD48-5749-B9CC-83A393C35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28AA-1FFD-D149-89BB-75DE802AC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170759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F319A7-94F1-5045-9643-B2D163344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34CF-E1ED-EA4B-A6A8-44963790E057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E47A846-46B5-2140-A505-3813C0EE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3E5104-888B-644E-84F6-4671C24D8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2C2A8-AA69-B249-B777-41ABFB1826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081618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46D3BA-0CC1-1B46-BF1A-742FCBC6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C02CB-F5E1-BE4D-B02F-45B32CDB083A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BA83E8-4085-054B-B124-963010539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DBF0AE-82FA-E448-8344-7A1CD44F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283D5-9477-5542-950E-378AF80C3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236416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1D5D57-DAAB-2148-9C90-F81FB212F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98B93-33FC-154E-A736-5C60ACD1E6E2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A7A577-B927-D040-B706-F3013DB6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4747FF-0298-F244-9256-58A82CF3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B445-C815-7141-9B5E-AABCF2A3B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731407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F849DD6-5B27-5B45-911F-E5B3C3DA11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A7F794D-761F-7845-B096-62C3ED7A42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0FB4A-0E6E-EA4B-AEDB-0ECE22DC6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7DB6EC-54DA-FA45-B2A2-71B90C49EA4E}" type="datetime1">
              <a:rPr lang="en-US"/>
              <a:pPr>
                <a:defRPr/>
              </a:pPr>
              <a:t>4/8/21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156E2-542A-7E4E-9108-DE2A9FBA0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7724B-9FEB-8F4F-874C-14AE07266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456AC1-98FE-5C41-AD7D-5FC53E171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90" r:id="rId2"/>
    <p:sldLayoutId id="2147483882" r:id="rId3"/>
    <p:sldLayoutId id="2147483891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slide" Target="slide2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5" Type="http://schemas.openxmlformats.org/officeDocument/2006/relationships/slide" Target="slide13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extLst>
              <a:ext uri="{FF2B5EF4-FFF2-40B4-BE49-F238E27FC236}">
                <a16:creationId xmlns:a16="http://schemas.microsoft.com/office/drawing/2014/main" id="{0327F524-F6D3-3044-AB03-DF7C2BB70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553200"/>
            <a:ext cx="1828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2022 Clairmont Press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1CFF56B-A708-7142-9FF0-9455D071B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16D904-05FD-BA44-AAD3-8664C15838F1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7: A Revolutionary Generation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A7072F-78EF-B04F-9905-E24D3309D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Intolerable Acts</a:t>
            </a:r>
          </a:p>
        </p:txBody>
      </p:sp>
      <p:sp>
        <p:nvSpPr>
          <p:cNvPr id="33794" name="Content Placeholder 5">
            <a:extLst>
              <a:ext uri="{FF2B5EF4-FFF2-40B4-BE49-F238E27FC236}">
                <a16:creationId xmlns:a16="http://schemas.microsoft.com/office/drawing/2014/main" id="{7960E4C0-81B8-7D47-888F-0F36ABE26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Overreaction to Tea Party by British government:</a:t>
            </a:r>
          </a:p>
          <a:p>
            <a:pPr lvl="1" eaLnBrk="1" hangingPunct="1"/>
            <a:r>
              <a:rPr lang="en-US" altLang="en-US" sz="2400"/>
              <a:t>Coercion Acts passed to punish Massachusetts (called Intolerable Acts by Americans)</a:t>
            </a:r>
          </a:p>
          <a:p>
            <a:pPr eaLnBrk="1" hangingPunct="1"/>
            <a:r>
              <a:rPr lang="en-US" altLang="en-US" sz="2400"/>
              <a:t>Changes in Boston due to Coercion Acts:</a:t>
            </a:r>
          </a:p>
          <a:p>
            <a:pPr lvl="1" eaLnBrk="1" hangingPunct="1"/>
            <a:r>
              <a:rPr lang="en-US" altLang="en-US" sz="2400"/>
              <a:t>Boston Harbor closed</a:t>
            </a:r>
          </a:p>
          <a:p>
            <a:pPr lvl="1" eaLnBrk="1" hangingPunct="1"/>
            <a:r>
              <a:rPr lang="en-US" altLang="en-US" sz="2400"/>
              <a:t>the Massachusetts charter of government changed</a:t>
            </a:r>
          </a:p>
          <a:p>
            <a:pPr lvl="1" eaLnBrk="1" hangingPunct="1"/>
            <a:r>
              <a:rPr lang="en-US" altLang="en-US" sz="2400"/>
              <a:t>town meetings restricted to one per year</a:t>
            </a:r>
          </a:p>
          <a:p>
            <a:pPr eaLnBrk="1" hangingPunct="1"/>
            <a:r>
              <a:rPr lang="en-US" altLang="en-US" sz="2400"/>
              <a:t>During this crisis, Boston was helped by other colonies.</a:t>
            </a:r>
          </a:p>
          <a:p>
            <a:pPr eaLnBrk="1" hangingPunct="1"/>
            <a:endParaRPr lang="en-US" altLang="en-US"/>
          </a:p>
        </p:txBody>
      </p:sp>
      <p:sp>
        <p:nvSpPr>
          <p:cNvPr id="33795" name="Slide Number Placeholder 6">
            <a:extLst>
              <a:ext uri="{FF2B5EF4-FFF2-40B4-BE49-F238E27FC236}">
                <a16:creationId xmlns:a16="http://schemas.microsoft.com/office/drawing/2014/main" id="{7F2A50BE-A298-B54C-8BC0-73E28878C5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952D11-9D8A-4E44-B380-EA7E34E0A59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7E4072-4E47-C942-BB80-D07ED3E41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Continental and Provincial Congresses</a:t>
            </a:r>
          </a:p>
        </p:txBody>
      </p:sp>
      <p:sp>
        <p:nvSpPr>
          <p:cNvPr id="35842" name="Content Placeholder 5">
            <a:extLst>
              <a:ext uri="{FF2B5EF4-FFF2-40B4-BE49-F238E27FC236}">
                <a16:creationId xmlns:a16="http://schemas.microsoft.com/office/drawing/2014/main" id="{9D108AA0-CF8D-8246-8CA4-CFE1B60C9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1774 – the First Continental Congress met in Philadelphia</a:t>
            </a:r>
          </a:p>
          <a:p>
            <a:pPr lvl="1" eaLnBrk="1" hangingPunct="1"/>
            <a:r>
              <a:rPr lang="en-US" altLang="en-US" sz="2400"/>
              <a:t>comprised of distinguished men in America from all the colonies</a:t>
            </a:r>
          </a:p>
          <a:p>
            <a:pPr lvl="1" eaLnBrk="1" hangingPunct="1"/>
            <a:r>
              <a:rPr lang="en-US" altLang="en-US" sz="2400"/>
              <a:t>agreed to cut off imports from Britain until Intolerable Acts were repealed</a:t>
            </a:r>
          </a:p>
          <a:p>
            <a:pPr lvl="1" eaLnBrk="1" hangingPunct="1"/>
            <a:r>
              <a:rPr lang="en-US" altLang="en-US" sz="2400"/>
              <a:t>urged local communities to set up committees to enforce shutdown of trade</a:t>
            </a:r>
          </a:p>
          <a:p>
            <a:pPr eaLnBrk="1" hangingPunct="1"/>
            <a:r>
              <a:rPr lang="en-US" altLang="en-US" sz="2400"/>
              <a:t>1775 – the Second Continental Congress held</a:t>
            </a:r>
          </a:p>
          <a:p>
            <a:pPr lvl="1" eaLnBrk="1" hangingPunct="1"/>
            <a:r>
              <a:rPr lang="en-US" altLang="en-US" sz="2400"/>
              <a:t>comprised of 5 re-elected delegates</a:t>
            </a:r>
          </a:p>
          <a:p>
            <a:pPr lvl="1" eaLnBrk="1" hangingPunct="1"/>
            <a:r>
              <a:rPr lang="en-US" altLang="en-US" sz="2400"/>
              <a:t>election of representatives to a South Carolina Provincial Congress (a new legislature, in defiance of royal authority)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/>
          </a:p>
        </p:txBody>
      </p:sp>
      <p:sp>
        <p:nvSpPr>
          <p:cNvPr id="35843" name="Slide Number Placeholder 6">
            <a:extLst>
              <a:ext uri="{FF2B5EF4-FFF2-40B4-BE49-F238E27FC236}">
                <a16:creationId xmlns:a16="http://schemas.microsoft.com/office/drawing/2014/main" id="{13F25D5F-F3C5-ED49-B8B8-E18CF0994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EA5E56-2BF7-E149-AEB7-A1AA77AB7AD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60F85C-7DA2-A347-AE74-197F672B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Choosing Sides</a:t>
            </a:r>
          </a:p>
        </p:txBody>
      </p:sp>
      <p:sp>
        <p:nvSpPr>
          <p:cNvPr id="37890" name="Content Placeholder 5">
            <a:extLst>
              <a:ext uri="{FF2B5EF4-FFF2-40B4-BE49-F238E27FC236}">
                <a16:creationId xmlns:a16="http://schemas.microsoft.com/office/drawing/2014/main" id="{85CE085D-3AF7-8648-95D6-2252D5AB9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Names used to identify sides in the struggle:          </a:t>
            </a:r>
          </a:p>
          <a:p>
            <a:pPr lvl="1" eaLnBrk="1" hangingPunct="1"/>
            <a:r>
              <a:rPr lang="en-US" altLang="en-US" sz="2400"/>
              <a:t>Patriots, partisans, rebels (favored American rights, willing to fight for them) </a:t>
            </a:r>
          </a:p>
          <a:p>
            <a:pPr lvl="1" eaLnBrk="1" hangingPunct="1"/>
            <a:r>
              <a:rPr lang="en-US" altLang="en-US" sz="2400"/>
              <a:t>Loyalists or Tories (those loyal to Britain)                       	</a:t>
            </a:r>
          </a:p>
          <a:p>
            <a:pPr lvl="1" eaLnBrk="1" hangingPunct="1"/>
            <a:r>
              <a:rPr lang="en-US" altLang="en-US" sz="2400"/>
              <a:t>Redcoats (British Soldiers)</a:t>
            </a:r>
          </a:p>
          <a:p>
            <a:pPr lvl="1" eaLnBrk="1" hangingPunct="1"/>
            <a:r>
              <a:rPr lang="en-US" altLang="en-US" sz="2400"/>
              <a:t>Continentals (official American troops authorized by Continental Congress) </a:t>
            </a:r>
          </a:p>
          <a:p>
            <a:pPr eaLnBrk="1" hangingPunct="1"/>
            <a:r>
              <a:rPr lang="en-US" altLang="en-US" sz="2400"/>
              <a:t>Most Patriot troops in South Carolina were militia, local fighters not directly under Continental Army, who seldom had standard uniforms.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37891" name="Slide Number Placeholder 6">
            <a:extLst>
              <a:ext uri="{FF2B5EF4-FFF2-40B4-BE49-F238E27FC236}">
                <a16:creationId xmlns:a16="http://schemas.microsoft.com/office/drawing/2014/main" id="{48744712-5491-0F4D-AB0C-3C312C5B57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F0BC93-72A1-B445-8EEE-065BBC15C9B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04C6F-68E8-944C-94FE-2FA17289058A}"/>
              </a:ext>
            </a:extLst>
          </p:cNvPr>
          <p:cNvSpPr txBox="1"/>
          <p:nvPr/>
        </p:nvSpPr>
        <p:spPr>
          <a:xfrm>
            <a:off x="33885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2C4F-77C6-0C47-BF8D-73CD11D6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The Fight Begins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BD7A7B43-3AA6-C24F-ADDC-1A35580F7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667000"/>
          </a:xfrm>
        </p:spPr>
        <p:txBody>
          <a:bodyPr/>
          <a:lstStyle/>
          <a:p>
            <a:pPr eaLnBrk="1" hangingPunct="1"/>
            <a:r>
              <a:rPr lang="en-US" altLang="en-US"/>
              <a:t>Essential Question: What was South Carolina’s role in the American Revolution?</a:t>
            </a:r>
          </a:p>
          <a:p>
            <a:pPr eaLnBrk="1" hangingPunct="1"/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39940" name="Slide Number Placeholder 4">
            <a:extLst>
              <a:ext uri="{FF2B5EF4-FFF2-40B4-BE49-F238E27FC236}">
                <a16:creationId xmlns:a16="http://schemas.microsoft.com/office/drawing/2014/main" id="{F954E2C9-0539-4E41-9B20-3859FFE8F5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826A00-1A3A-D546-81B2-C719AB5BEA3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CA20C-7E70-FA4E-B282-68B787E5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The Fight Begins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BAEBED62-7E7B-8448-9718-F38CAB72F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4000"/>
            <a:ext cx="8229600" cy="3124200"/>
          </a:xfrm>
        </p:spPr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Treaty of Ninety Six</a:t>
            </a:r>
          </a:p>
          <a:p>
            <a:pPr lvl="1" eaLnBrk="1" hangingPunct="1"/>
            <a:r>
              <a:rPr lang="en-US" altLang="en-US"/>
              <a:t>Declaration of Independence</a:t>
            </a:r>
          </a:p>
          <a:p>
            <a:pPr lvl="1" eaLnBrk="1" hangingPunct="1"/>
            <a:r>
              <a:rPr lang="en-US" altLang="en-US"/>
              <a:t>Constitution of 1778</a:t>
            </a:r>
          </a:p>
          <a:p>
            <a:pPr lvl="1" eaLnBrk="1" hangingPunct="1"/>
            <a:r>
              <a:rPr lang="en-US" altLang="en-US"/>
              <a:t>Articles of Confederation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41987" name="Slide Number Placeholder 4">
            <a:extLst>
              <a:ext uri="{FF2B5EF4-FFF2-40B4-BE49-F238E27FC236}">
                <a16:creationId xmlns:a16="http://schemas.microsoft.com/office/drawing/2014/main" id="{9869722D-3283-B54E-885C-ECB2F82D77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1B3685-CB98-4C4D-A66B-5234CCD8E60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DDA8FD-89BF-DE4C-8CC0-E894C56A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South Carolina’s Response to War</a:t>
            </a:r>
          </a:p>
        </p:txBody>
      </p:sp>
      <p:sp>
        <p:nvSpPr>
          <p:cNvPr id="44034" name="Content Placeholder 5">
            <a:extLst>
              <a:ext uri="{FF2B5EF4-FFF2-40B4-BE49-F238E27FC236}">
                <a16:creationId xmlns:a16="http://schemas.microsoft.com/office/drawing/2014/main" id="{45DC683A-7BDA-2D49-8CB7-7A248DDA1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The Provincial Congress took steps to gain support:</a:t>
            </a:r>
          </a:p>
          <a:p>
            <a:pPr lvl="1" eaLnBrk="1" hangingPunct="1"/>
            <a:r>
              <a:rPr lang="en-US" altLang="en-US" sz="2400"/>
              <a:t>raised troops, issued paper money for arms and troops</a:t>
            </a:r>
          </a:p>
          <a:p>
            <a:pPr lvl="1" eaLnBrk="1" hangingPunct="1"/>
            <a:r>
              <a:rPr lang="en-US" altLang="en-US" sz="2400"/>
              <a:t>expected all citizens to sign pledge of support</a:t>
            </a:r>
          </a:p>
          <a:p>
            <a:pPr lvl="1" eaLnBrk="1" hangingPunct="1"/>
            <a:r>
              <a:rPr lang="en-US" altLang="en-US" sz="2400"/>
              <a:t>support strongest in coastal plantation country and certain towns, most divided in Upcountry </a:t>
            </a:r>
          </a:p>
          <a:p>
            <a:pPr lvl="1" eaLnBrk="1" hangingPunct="1"/>
            <a:r>
              <a:rPr lang="en-US" altLang="en-US" sz="2400"/>
              <a:t>tried to persuade Upcountry to submit to new government, managed to get many Loyalists to sign the Treaty of Ninety Six (a pledge to remain neutral) </a:t>
            </a:r>
          </a:p>
          <a:p>
            <a:pPr eaLnBrk="1" hangingPunct="1"/>
            <a:r>
              <a:rPr lang="en-US" altLang="en-US" sz="2400"/>
              <a:t>British rule ended in South Carolina on September 15, 1775.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44035" name="Slide Number Placeholder 6">
            <a:extLst>
              <a:ext uri="{FF2B5EF4-FFF2-40B4-BE49-F238E27FC236}">
                <a16:creationId xmlns:a16="http://schemas.microsoft.com/office/drawing/2014/main" id="{762905A3-3C10-164C-9B10-15A658EA2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67EAB3-C1E1-D844-A8DE-3DCF925299A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D6C34B-A534-EC48-BD38-EC1C7107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Loyalists versus Patriots in the Upcountry </a:t>
            </a:r>
            <a:br>
              <a:rPr lang="en-US" sz="3600" dirty="0"/>
            </a:br>
            <a:r>
              <a:rPr lang="en-US" sz="3600" dirty="0"/>
              <a:t>&amp;  A Temporary Constitution</a:t>
            </a:r>
          </a:p>
        </p:txBody>
      </p:sp>
      <p:sp>
        <p:nvSpPr>
          <p:cNvPr id="46082" name="Content Placeholder 5">
            <a:extLst>
              <a:ext uri="{FF2B5EF4-FFF2-40B4-BE49-F238E27FC236}">
                <a16:creationId xmlns:a16="http://schemas.microsoft.com/office/drawing/2014/main" id="{DCE17261-61C8-3449-932C-D0E95CC1A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Provincial Congress pushed for Upcountry cooperation.</a:t>
            </a:r>
          </a:p>
          <a:p>
            <a:pPr eaLnBrk="1" hangingPunct="1"/>
            <a:r>
              <a:rPr lang="en-US" altLang="en-US"/>
              <a:t>1775 – first casualties of the war suffered by South Carolina (Loyalists vs. Patriots)</a:t>
            </a:r>
          </a:p>
          <a:p>
            <a:pPr eaLnBrk="1" hangingPunct="1"/>
            <a:r>
              <a:rPr lang="en-US" altLang="en-US"/>
              <a:t>Continental Congress advised each colony to establish a government:</a:t>
            </a:r>
          </a:p>
          <a:p>
            <a:pPr lvl="1" eaLnBrk="1" hangingPunct="1"/>
            <a:r>
              <a:rPr lang="en-US" altLang="en-US"/>
              <a:t>1776 - temporary constitution completed by South Carolina; John Rutledge elected president and Henry Laurens vice-president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6083" name="Slide Number Placeholder 6">
            <a:extLst>
              <a:ext uri="{FF2B5EF4-FFF2-40B4-BE49-F238E27FC236}">
                <a16:creationId xmlns:a16="http://schemas.microsoft.com/office/drawing/2014/main" id="{7D9CC6A3-30BE-8946-A046-3D45528D50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4176EC-AA2F-284F-BAA6-BF16561FD5F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067931-39B9-DB45-9831-2247E5E0E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Threats from the Sea and the Frontier </a:t>
            </a:r>
            <a:br>
              <a:rPr lang="en-US" dirty="0"/>
            </a:br>
            <a:r>
              <a:rPr lang="en-US" dirty="0"/>
              <a:t>&amp; The Battle at Sullivan’s Island</a:t>
            </a:r>
          </a:p>
        </p:txBody>
      </p:sp>
      <p:sp>
        <p:nvSpPr>
          <p:cNvPr id="48130" name="Content Placeholder 5">
            <a:extLst>
              <a:ext uri="{FF2B5EF4-FFF2-40B4-BE49-F238E27FC236}">
                <a16:creationId xmlns:a16="http://schemas.microsoft.com/office/drawing/2014/main" id="{66001557-68F1-C44F-8FBE-6E7E415F7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1776 – The British returned to Charles Town harbor with more ships, hoping to trap General Washington.</a:t>
            </a:r>
          </a:p>
          <a:p>
            <a:pPr eaLnBrk="1" hangingPunct="1"/>
            <a:r>
              <a:rPr lang="en-US" altLang="en-US" sz="2400"/>
              <a:t>Sullivan’s Island </a:t>
            </a:r>
          </a:p>
          <a:p>
            <a:pPr lvl="1" eaLnBrk="1" hangingPunct="1"/>
            <a:r>
              <a:rPr lang="en-US" altLang="en-US" sz="2400"/>
              <a:t>The British attacked from the sea.</a:t>
            </a:r>
          </a:p>
          <a:p>
            <a:pPr lvl="1" eaLnBrk="1" hangingPunct="1"/>
            <a:r>
              <a:rPr lang="en-US" altLang="en-US" sz="2400"/>
              <a:t>Colonel William Moultrie (commander of the fort) and Sergeant William Jasper as heroes and symbols of the state</a:t>
            </a:r>
          </a:p>
          <a:p>
            <a:pPr lvl="1" eaLnBrk="1" hangingPunct="1"/>
            <a:r>
              <a:rPr lang="en-US" altLang="en-US" sz="2400"/>
              <a:t>The rampart, built of palmetto logs and sand absorbed artillery fire, became a symbol for South Carolina.</a:t>
            </a:r>
          </a:p>
          <a:p>
            <a:pPr lvl="1" eaLnBrk="1" hangingPunct="1"/>
            <a:r>
              <a:rPr lang="en-US" altLang="en-US" sz="2400"/>
              <a:t>The battle was a huge victory for American cause and patriot morale.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8131" name="Slide Number Placeholder 6">
            <a:extLst>
              <a:ext uri="{FF2B5EF4-FFF2-40B4-BE49-F238E27FC236}">
                <a16:creationId xmlns:a16="http://schemas.microsoft.com/office/drawing/2014/main" id="{967CBD06-22FF-8B46-AC34-19F54FF003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5A0C70-2069-CD45-95D1-FCBF1C0B510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34504A-0356-124F-B196-ED095E66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 Cherokee Uprising</a:t>
            </a:r>
          </a:p>
        </p:txBody>
      </p:sp>
      <p:sp>
        <p:nvSpPr>
          <p:cNvPr id="50178" name="Content Placeholder 5">
            <a:extLst>
              <a:ext uri="{FF2B5EF4-FFF2-40B4-BE49-F238E27FC236}">
                <a16:creationId xmlns:a16="http://schemas.microsoft.com/office/drawing/2014/main" id="{378752DB-6364-0942-ACDF-EB99F4A57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encouraged by British and Loyalists</a:t>
            </a:r>
          </a:p>
          <a:p>
            <a:pPr eaLnBrk="1" hangingPunct="1"/>
            <a:r>
              <a:rPr lang="en-US" altLang="en-US" sz="2400"/>
              <a:t>1776 </a:t>
            </a:r>
          </a:p>
          <a:p>
            <a:pPr lvl="1" eaLnBrk="1" hangingPunct="1"/>
            <a:r>
              <a:rPr lang="en-US" altLang="en-US" sz="2400"/>
              <a:t>Cherokee uprising began in the Upcountry.</a:t>
            </a:r>
          </a:p>
          <a:p>
            <a:pPr lvl="1" eaLnBrk="1" hangingPunct="1"/>
            <a:r>
              <a:rPr lang="en-US" altLang="en-US" sz="2400"/>
              <a:t>small scale but brutal and fierce on both sides</a:t>
            </a:r>
          </a:p>
          <a:p>
            <a:pPr eaLnBrk="1" hangingPunct="1"/>
            <a:r>
              <a:rPr lang="en-US" altLang="en-US" sz="2400"/>
              <a:t>Patriot militias from South Carolina, Georgia, North Carolina, and Virginia defeated the Cherokee.</a:t>
            </a:r>
          </a:p>
          <a:p>
            <a:pPr eaLnBrk="1" hangingPunct="1"/>
            <a:r>
              <a:rPr lang="en-US" altLang="en-US" sz="2400"/>
              <a:t>1777</a:t>
            </a:r>
          </a:p>
          <a:p>
            <a:pPr lvl="1" eaLnBrk="1" hangingPunct="1"/>
            <a:r>
              <a:rPr lang="en-US" altLang="en-US" sz="2400"/>
              <a:t>treaty signed with the four states</a:t>
            </a:r>
          </a:p>
          <a:p>
            <a:pPr lvl="1" eaLnBrk="1" hangingPunct="1"/>
            <a:r>
              <a:rPr lang="en-US" altLang="en-US" sz="2400"/>
              <a:t>tribe gave up its land in South Carolina (present-day Greenville, Anderson, Oconee, Pickens Counties)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0179" name="Slide Number Placeholder 6">
            <a:extLst>
              <a:ext uri="{FF2B5EF4-FFF2-40B4-BE49-F238E27FC236}">
                <a16:creationId xmlns:a16="http://schemas.microsoft.com/office/drawing/2014/main" id="{D23B4C39-659B-F642-BF0F-3796D8A511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FC6D64-F3AF-A746-9017-D5DB23F7ED3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80463B-CABB-044A-B383-E99310C0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New Nation Declares Independence</a:t>
            </a:r>
          </a:p>
        </p:txBody>
      </p:sp>
      <p:sp>
        <p:nvSpPr>
          <p:cNvPr id="52226" name="Content Placeholder 5">
            <a:extLst>
              <a:ext uri="{FF2B5EF4-FFF2-40B4-BE49-F238E27FC236}">
                <a16:creationId xmlns:a16="http://schemas.microsoft.com/office/drawing/2014/main" id="{A00280F8-B432-684D-A2F2-E90FA426E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Declaration of Independence, 1776</a:t>
            </a:r>
          </a:p>
          <a:p>
            <a:pPr lvl="1" eaLnBrk="1" hangingPunct="1"/>
            <a:r>
              <a:rPr lang="en-US" altLang="en-US"/>
              <a:t>was written and adopted by the Continental Congress in Philadelphia</a:t>
            </a:r>
          </a:p>
          <a:p>
            <a:pPr lvl="1" eaLnBrk="1" hangingPunct="1"/>
            <a:r>
              <a:rPr lang="en-US" altLang="en-US"/>
              <a:t>stated idealistic foundations by which the nation was to be established</a:t>
            </a:r>
          </a:p>
          <a:p>
            <a:pPr lvl="1" eaLnBrk="1" hangingPunct="1"/>
            <a:r>
              <a:rPr lang="en-US" altLang="en-US"/>
              <a:t>author, Thomas Jefferson - strongly influenced by ideas of John Locke</a:t>
            </a:r>
          </a:p>
          <a:p>
            <a:pPr lvl="1" eaLnBrk="1" hangingPunct="1"/>
            <a:r>
              <a:rPr lang="en-US" altLang="en-US"/>
              <a:t>colonies demanded freedom from British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2227" name="Slide Number Placeholder 6">
            <a:extLst>
              <a:ext uri="{FF2B5EF4-FFF2-40B4-BE49-F238E27FC236}">
                <a16:creationId xmlns:a16="http://schemas.microsoft.com/office/drawing/2014/main" id="{E992D708-862C-684B-A84C-3B1466C43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B2066E-D469-4A4A-9C70-C110A35ACC3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Slide Number Placeholder 4">
            <a:extLst>
              <a:ext uri="{FF2B5EF4-FFF2-40B4-BE49-F238E27FC236}">
                <a16:creationId xmlns:a16="http://schemas.microsoft.com/office/drawing/2014/main" id="{62813E8A-5D09-5248-9EFA-5A44236D75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C2FF6F-9FD4-6447-95AE-34167E94BA0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22304-2B01-574A-ABB9-EE3E3BFA1062}"/>
              </a:ext>
            </a:extLst>
          </p:cNvPr>
          <p:cNvSpPr/>
          <p:nvPr/>
        </p:nvSpPr>
        <p:spPr>
          <a:xfrm>
            <a:off x="457200" y="4831566"/>
            <a:ext cx="6400800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373C9-B8A2-7C44-9099-3931BACCFB49}"/>
              </a:ext>
            </a:extLst>
          </p:cNvPr>
          <p:cNvSpPr txBox="1"/>
          <p:nvPr/>
        </p:nvSpPr>
        <p:spPr>
          <a:xfrm>
            <a:off x="457199" y="4831566"/>
            <a:ext cx="6248400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Conflict in the Making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5" action="ppaction://hlinksldjump"/>
              </a:rPr>
              <a:t>The Fight Begins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6" action="ppaction://hlinksldjump"/>
              </a:rPr>
              <a:t>The War Moves to the South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7" action="ppaction://hlinksldjump"/>
              </a:rPr>
              <a:t>South Carolina in the Building of a New Nation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5D5AA4-AD26-3244-8AC0-871AA869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The South Carolina Constitution of 1778  </a:t>
            </a:r>
            <a:br>
              <a:rPr lang="en-US" sz="3600" dirty="0"/>
            </a:br>
            <a:r>
              <a:rPr lang="en-US" sz="3600" dirty="0"/>
              <a:t>&amp; The Articles of Confederation</a:t>
            </a:r>
          </a:p>
        </p:txBody>
      </p:sp>
      <p:sp>
        <p:nvSpPr>
          <p:cNvPr id="54274" name="Content Placeholder 5">
            <a:extLst>
              <a:ext uri="{FF2B5EF4-FFF2-40B4-BE49-F238E27FC236}">
                <a16:creationId xmlns:a16="http://schemas.microsoft.com/office/drawing/2014/main" id="{F5BD4778-04C6-B547-AFA3-2914C3FAD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/>
              <a:t>The new Constitution of 1778</a:t>
            </a:r>
          </a:p>
          <a:p>
            <a:pPr lvl="1" eaLnBrk="1" hangingPunct="1"/>
            <a:r>
              <a:rPr lang="en-US" altLang="en-US"/>
              <a:t>of a permanent nature</a:t>
            </a:r>
          </a:p>
          <a:p>
            <a:pPr lvl="1" eaLnBrk="1" hangingPunct="1"/>
            <a:r>
              <a:rPr lang="en-US" altLang="en-US"/>
              <a:t>written by state leaders</a:t>
            </a:r>
          </a:p>
          <a:p>
            <a:pPr lvl="1" eaLnBrk="1" hangingPunct="1"/>
            <a:r>
              <a:rPr lang="en-US" altLang="en-US"/>
              <a:t>aim of government was to be controlled by Lowcountry elite</a:t>
            </a:r>
          </a:p>
          <a:p>
            <a:pPr eaLnBrk="1" hangingPunct="1"/>
            <a:r>
              <a:rPr lang="en-US" altLang="en-US"/>
              <a:t>Articles of Confederation</a:t>
            </a:r>
          </a:p>
          <a:p>
            <a:pPr lvl="1" eaLnBrk="1" hangingPunct="1"/>
            <a:r>
              <a:rPr lang="en-US" altLang="en-US"/>
              <a:t>adopted in 1777 by the national Congress</a:t>
            </a:r>
          </a:p>
          <a:p>
            <a:pPr lvl="1" eaLnBrk="1" hangingPunct="1"/>
            <a:r>
              <a:rPr lang="en-US" altLang="en-US"/>
              <a:t>was to act as a constitution for the national government (though not ratified by the states until 1781)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4275" name="Slide Number Placeholder 6">
            <a:extLst>
              <a:ext uri="{FF2B5EF4-FFF2-40B4-BE49-F238E27FC236}">
                <a16:creationId xmlns:a16="http://schemas.microsoft.com/office/drawing/2014/main" id="{8AFC111A-1D81-EC4E-BE6A-E735A764F9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C9FA89-D334-8541-A756-C9645011AC2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CE6031-E549-1741-BADE-B5C02ECBCBE0}"/>
              </a:ext>
            </a:extLst>
          </p:cNvPr>
          <p:cNvSpPr txBox="1"/>
          <p:nvPr/>
        </p:nvSpPr>
        <p:spPr>
          <a:xfrm>
            <a:off x="33885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A413-EBA7-B243-BA6B-D17724FA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The War Moves to the South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D5C9FD49-12E0-1B40-8034-6F87A606D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Essential Question: How did battles in South Carolina affect the outcome of the American Revolution? </a:t>
            </a:r>
          </a:p>
          <a:p>
            <a:pPr eaLnBrk="1" hangingPunct="1"/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56323" name="Slide Number Placeholder 4">
            <a:extLst>
              <a:ext uri="{FF2B5EF4-FFF2-40B4-BE49-F238E27FC236}">
                <a16:creationId xmlns:a16="http://schemas.microsoft.com/office/drawing/2014/main" id="{D2ED8BE1-A67D-6D4F-A34B-FB7AD2518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67AFFC-EE96-8949-9EA7-CC07300E490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53BF7-D9B4-164B-B806-07497B11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3: The War Moves to the South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B3CF5DD6-CC47-D543-B7D2-F50DBF2DA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guerilla warfare</a:t>
            </a:r>
          </a:p>
          <a:p>
            <a:pPr lvl="1" eaLnBrk="1" hangingPunct="1"/>
            <a:r>
              <a:rPr lang="en-US" altLang="en-US"/>
              <a:t>Battle of Camden</a:t>
            </a:r>
          </a:p>
          <a:p>
            <a:pPr lvl="1" eaLnBrk="1" hangingPunct="1"/>
            <a:r>
              <a:rPr lang="en-US" altLang="en-US"/>
              <a:t>Battle of Kings Mountain</a:t>
            </a:r>
          </a:p>
          <a:p>
            <a:pPr lvl="1" eaLnBrk="1" hangingPunct="1"/>
            <a:r>
              <a:rPr lang="en-US" altLang="en-US"/>
              <a:t>Battle of Cowpens</a:t>
            </a:r>
          </a:p>
          <a:p>
            <a:pPr lvl="1" eaLnBrk="1" hangingPunct="1"/>
            <a:r>
              <a:rPr lang="en-US" altLang="en-US"/>
              <a:t>Battle of Eutaw Springs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58371" name="Slide Number Placeholder 4">
            <a:extLst>
              <a:ext uri="{FF2B5EF4-FFF2-40B4-BE49-F238E27FC236}">
                <a16:creationId xmlns:a16="http://schemas.microsoft.com/office/drawing/2014/main" id="{1F773A18-CE03-144E-A38C-B378E4AD5A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4ACEF4-35EC-F240-B877-E2AA5ED1998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C0E09D-CBDA-6140-BD9C-7396B46D0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 </a:t>
            </a:r>
            <a:br>
              <a:rPr lang="en-US" dirty="0"/>
            </a:br>
            <a:r>
              <a:rPr lang="en-US" dirty="0"/>
              <a:t>&amp;  South Carolina Under Attack</a:t>
            </a:r>
          </a:p>
        </p:txBody>
      </p:sp>
      <p:sp>
        <p:nvSpPr>
          <p:cNvPr id="60418" name="Content Placeholder 5">
            <a:extLst>
              <a:ext uri="{FF2B5EF4-FFF2-40B4-BE49-F238E27FC236}">
                <a16:creationId xmlns:a16="http://schemas.microsoft.com/office/drawing/2014/main" id="{DBBF77F9-2928-AD44-BF70-5BD20E7AF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British unable to crush rebellion in the North:</a:t>
            </a:r>
          </a:p>
          <a:p>
            <a:pPr lvl="1" eaLnBrk="1" hangingPunct="1"/>
            <a:r>
              <a:rPr lang="en-US" altLang="en-US" sz="2400"/>
              <a:t>France joined the American cause, providing armies, navy, and money.</a:t>
            </a:r>
          </a:p>
          <a:p>
            <a:pPr lvl="1" eaLnBrk="1" hangingPunct="1"/>
            <a:r>
              <a:rPr lang="en-US" altLang="en-US" sz="2400"/>
              <a:t>Spain and Holland gave financial aid.</a:t>
            </a:r>
          </a:p>
          <a:p>
            <a:pPr eaLnBrk="1" hangingPunct="1"/>
            <a:r>
              <a:rPr lang="en-US" altLang="en-US" sz="2400"/>
              <a:t>British main military operations moved to the South.</a:t>
            </a:r>
          </a:p>
          <a:p>
            <a:pPr eaLnBrk="1" hangingPunct="1"/>
            <a:r>
              <a:rPr lang="en-US" altLang="en-US" sz="2400"/>
              <a:t>1780</a:t>
            </a:r>
          </a:p>
          <a:p>
            <a:pPr lvl="1" eaLnBrk="1" hangingPunct="1"/>
            <a:r>
              <a:rPr lang="en-US" altLang="en-US" sz="2400"/>
              <a:t>Charles Town attacked - largest American defeat in war</a:t>
            </a:r>
          </a:p>
          <a:p>
            <a:pPr lvl="1" eaLnBrk="1" hangingPunct="1"/>
            <a:r>
              <a:rPr lang="en-US" altLang="en-US" sz="2400"/>
              <a:t>The Continental Army surrendered.</a:t>
            </a:r>
          </a:p>
          <a:p>
            <a:pPr eaLnBrk="1" hangingPunct="1"/>
            <a:r>
              <a:rPr lang="en-US" altLang="en-US" sz="2400"/>
              <a:t>British and Loyalist forces brutal in South Carolina:      </a:t>
            </a:r>
          </a:p>
          <a:p>
            <a:pPr lvl="1" eaLnBrk="1" hangingPunct="1"/>
            <a:r>
              <a:rPr lang="en-US" altLang="en-US" sz="2400"/>
              <a:t>everyone to swear allegiance to king</a:t>
            </a:r>
          </a:p>
          <a:p>
            <a:pPr lvl="1" eaLnBrk="1" hangingPunct="1"/>
            <a:r>
              <a:rPr lang="en-US" altLang="en-US" sz="2400"/>
              <a:t>vital supplies and mills destroyed, supplies stolen</a:t>
            </a:r>
          </a:p>
          <a:p>
            <a:pPr lvl="1" eaLnBrk="1" hangingPunct="1"/>
            <a:r>
              <a:rPr lang="en-US" altLang="en-US" sz="2400"/>
              <a:t>Thomas Sumter’s home burned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60419" name="Slide Number Placeholder 6">
            <a:extLst>
              <a:ext uri="{FF2B5EF4-FFF2-40B4-BE49-F238E27FC236}">
                <a16:creationId xmlns:a16="http://schemas.microsoft.com/office/drawing/2014/main" id="{5B446D59-01F5-CE42-982D-2D4C644897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C172A9-4D7B-C041-8893-9C73A77AA39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839E6B-A125-254D-ADA7-96649A81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Civil War within South Carolina</a:t>
            </a:r>
          </a:p>
        </p:txBody>
      </p:sp>
      <p:sp>
        <p:nvSpPr>
          <p:cNvPr id="62466" name="Content Placeholder 5">
            <a:extLst>
              <a:ext uri="{FF2B5EF4-FFF2-40B4-BE49-F238E27FC236}">
                <a16:creationId xmlns:a16="http://schemas.microsoft.com/office/drawing/2014/main" id="{8EBABB75-C1B4-4A4D-96A5-3CFE7DB9E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During final years of war, civil war in the Upcountry ensued:</a:t>
            </a:r>
          </a:p>
          <a:p>
            <a:pPr lvl="1" eaLnBrk="1" hangingPunct="1"/>
            <a:r>
              <a:rPr lang="en-US" altLang="en-US" sz="2400"/>
              <a:t>American Patriot militia units vs. American Loyalists</a:t>
            </a:r>
          </a:p>
          <a:p>
            <a:pPr lvl="1" eaLnBrk="1" hangingPunct="1"/>
            <a:r>
              <a:rPr lang="en-US" altLang="en-US" sz="2400"/>
              <a:t>fighting among neighbors</a:t>
            </a:r>
          </a:p>
          <a:p>
            <a:pPr lvl="1" eaLnBrk="1" hangingPunct="1"/>
            <a:r>
              <a:rPr lang="en-US" altLang="en-US" sz="2400"/>
              <a:t>crimes against humanity on both sides</a:t>
            </a:r>
          </a:p>
          <a:p>
            <a:pPr eaLnBrk="1" hangingPunct="1"/>
            <a:r>
              <a:rPr lang="en-US" altLang="en-US" sz="2400"/>
              <a:t>The British terrorized communities.</a:t>
            </a:r>
          </a:p>
          <a:p>
            <a:pPr eaLnBrk="1" hangingPunct="1"/>
            <a:r>
              <a:rPr lang="en-US" altLang="en-US" sz="2400"/>
              <a:t>Patriots engaged in guerrilla warfare.</a:t>
            </a:r>
          </a:p>
          <a:p>
            <a:pPr eaLnBrk="1" hangingPunct="1"/>
            <a:r>
              <a:rPr lang="en-US" altLang="en-US" sz="2400"/>
              <a:t>South Carolina became the most intensely fought-over state in the new nation.</a:t>
            </a:r>
          </a:p>
          <a:p>
            <a:pPr eaLnBrk="1" hangingPunct="1"/>
            <a:r>
              <a:rPr lang="en-US" altLang="en-US" sz="2400"/>
              <a:t>South Carolina often called “Battleground of Freedom”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/>
              <a:t> </a:t>
            </a:r>
          </a:p>
          <a:p>
            <a:pPr eaLnBrk="1" hangingPunct="1"/>
            <a:endParaRPr lang="en-US" altLang="en-US" sz="2400"/>
          </a:p>
        </p:txBody>
      </p:sp>
      <p:sp>
        <p:nvSpPr>
          <p:cNvPr id="62467" name="Slide Number Placeholder 6">
            <a:extLst>
              <a:ext uri="{FF2B5EF4-FFF2-40B4-BE49-F238E27FC236}">
                <a16:creationId xmlns:a16="http://schemas.microsoft.com/office/drawing/2014/main" id="{447D9167-5576-014D-BB8C-E7637C0F7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459CC2-4D34-274D-A770-335F305216F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5">
            <a:extLst>
              <a:ext uri="{FF2B5EF4-FFF2-40B4-BE49-F238E27FC236}">
                <a16:creationId xmlns:a16="http://schemas.microsoft.com/office/drawing/2014/main" id="{4679B0F1-15D6-3F4E-AB4A-53333716C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9906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en-US"/>
              <a:t>137 Battles total, a few included:                                     	(1) Battle of Camden – August 1780 (a major defeat for Continental Army)                                                	(2) Battle of Kings Mountain – Oct. 7, 1780 (gave reason for renewed hope)                                           	(3) Battle of Cowpens – Jan. 17, 1781 (another victory for Patriots; tide of war shifting against British)                                              	           	(4) Battle of Eutaw Springs – Sept. 8, 1781 (last big battle on South Carolina soil)</a:t>
            </a:r>
          </a:p>
          <a:p>
            <a:pPr eaLnBrk="1" hangingPunct="1"/>
            <a:r>
              <a:rPr lang="en-US" altLang="en-US"/>
              <a:t>December, 1782 – British troops left Charles Town.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736849D-86C2-8645-B06E-61395E01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Examples of Battles</a:t>
            </a:r>
          </a:p>
        </p:txBody>
      </p:sp>
      <p:sp>
        <p:nvSpPr>
          <p:cNvPr id="64515" name="Slide Number Placeholder 6">
            <a:extLst>
              <a:ext uri="{FF2B5EF4-FFF2-40B4-BE49-F238E27FC236}">
                <a16:creationId xmlns:a16="http://schemas.microsoft.com/office/drawing/2014/main" id="{7C11677A-8C6E-1F4A-B82F-9ABB866B18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57D4D7-1884-B44F-929E-EA03FA852DA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5">
            <a:extLst>
              <a:ext uri="{FF2B5EF4-FFF2-40B4-BE49-F238E27FC236}">
                <a16:creationId xmlns:a16="http://schemas.microsoft.com/office/drawing/2014/main" id="{26B6CC0E-974B-A24F-AAB5-E8F88F2A4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838200"/>
            <a:ext cx="5715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Prominent women of colonial South Carolina, who made contributions to American cause during the Revolution:                                    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dirty="0"/>
              <a:t>       	(1) Jane Black Thomas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dirty="0"/>
              <a:t>       	(2) Emily Geiger</a:t>
            </a:r>
          </a:p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en-US" dirty="0"/>
              <a:t>      	     (3) Rebecca Brewton Motte</a:t>
            </a:r>
          </a:p>
          <a:p>
            <a:pPr eaLnBrk="1" hangingPunct="1">
              <a:defRPr/>
            </a:pPr>
            <a:r>
              <a:rPr lang="en-US" dirty="0"/>
              <a:t>Acts of bravery and sacrifice, such as those performed by these women, helped South Carolina obtain victory over a powerful empire.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66562" name="Content Placeholder 2">
            <a:extLst>
              <a:ext uri="{FF2B5EF4-FFF2-40B4-BE49-F238E27FC236}">
                <a16:creationId xmlns:a16="http://schemas.microsoft.com/office/drawing/2014/main" id="{814C4DB8-D6AE-0F48-B9FE-56ABDB6A1A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5550" y="1792288"/>
            <a:ext cx="2400300" cy="338137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9A44A32-09BE-4C41-BFA2-33098A02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6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Women Patriots</a:t>
            </a:r>
          </a:p>
        </p:txBody>
      </p:sp>
      <p:sp>
        <p:nvSpPr>
          <p:cNvPr id="66564" name="Slide Number Placeholder 6">
            <a:extLst>
              <a:ext uri="{FF2B5EF4-FFF2-40B4-BE49-F238E27FC236}">
                <a16:creationId xmlns:a16="http://schemas.microsoft.com/office/drawing/2014/main" id="{64BBCA61-638A-2C4B-96D3-CDDB6060E9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C4EC0-07BD-9145-9754-DAED1509B4B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B1FC60-C6FF-5145-A47F-C30FC9931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181600"/>
            <a:ext cx="3200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Rebecca Brewton Motte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B34D4F-4480-4047-BD04-27692B93C711}"/>
              </a:ext>
            </a:extLst>
          </p:cNvPr>
          <p:cNvSpPr txBox="1"/>
          <p:nvPr/>
        </p:nvSpPr>
        <p:spPr>
          <a:xfrm>
            <a:off x="33885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4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D928A-689D-924E-919C-D1E369291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South Carolina in the </a:t>
            </a:r>
            <a:br>
              <a:rPr lang="en-US" dirty="0"/>
            </a:br>
            <a:r>
              <a:rPr lang="en-US" dirty="0"/>
              <a:t>Building of a New Nation</a:t>
            </a:r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B61F3CC8-B92A-A44C-8714-4A2F31E78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44963"/>
          </a:xfrm>
        </p:spPr>
        <p:txBody>
          <a:bodyPr/>
          <a:lstStyle/>
          <a:p>
            <a:pPr eaLnBrk="1" hangingPunct="1"/>
            <a:r>
              <a:rPr lang="en-US" altLang="en-US"/>
              <a:t>Essential Question: What role did South Carolinians play at the beginning of the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    United States?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/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68611" name="Slide Number Placeholder 4">
            <a:extLst>
              <a:ext uri="{FF2B5EF4-FFF2-40B4-BE49-F238E27FC236}">
                <a16:creationId xmlns:a16="http://schemas.microsoft.com/office/drawing/2014/main" id="{C6864CBE-E171-2647-B034-C13E2B0EC1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DB37A3-CCB8-994B-92A5-E82BEEF5856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8CB13-3B87-A94E-A182-F97D8B36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4: South Carolina in the </a:t>
            </a:r>
            <a:br>
              <a:rPr lang="en-US" dirty="0"/>
            </a:br>
            <a:r>
              <a:rPr lang="en-US" dirty="0"/>
              <a:t>Building of a New Nation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42AD52DF-170F-8143-B6B8-C0961D9F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32038"/>
            <a:ext cx="8382000" cy="3840162"/>
          </a:xfrm>
        </p:spPr>
        <p:txBody>
          <a:bodyPr/>
          <a:lstStyle/>
          <a:p>
            <a:pPr lvl="1" eaLnBrk="1" hangingPunct="1"/>
            <a:r>
              <a:rPr lang="en-US" altLang="en-US"/>
              <a:t>Commerce Compromise</a:t>
            </a:r>
          </a:p>
          <a:p>
            <a:pPr lvl="1" eaLnBrk="1" hangingPunct="1"/>
            <a:r>
              <a:rPr lang="en-US" altLang="en-US"/>
              <a:t>Three-fifths Compromise</a:t>
            </a:r>
          </a:p>
          <a:p>
            <a:pPr lvl="1" eaLnBrk="1" hangingPunct="1"/>
            <a:r>
              <a:rPr lang="en-US" altLang="en-US"/>
              <a:t>Great Compromise</a:t>
            </a:r>
          </a:p>
          <a:p>
            <a:pPr lvl="1" eaLnBrk="1" hangingPunct="1"/>
            <a:r>
              <a:rPr lang="en-US" altLang="en-US"/>
              <a:t>Federalist</a:t>
            </a:r>
          </a:p>
          <a:p>
            <a:pPr lvl="1" eaLnBrk="1" hangingPunct="1"/>
            <a:r>
              <a:rPr lang="en-US" altLang="en-US"/>
              <a:t>Anti-federalist</a:t>
            </a:r>
          </a:p>
          <a:p>
            <a:pPr lvl="1" eaLnBrk="1" hangingPunct="1"/>
            <a:r>
              <a:rPr lang="en-US" altLang="en-US"/>
              <a:t>Constitution of 1790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endParaRPr lang="en-US" altLang="en-US"/>
          </a:p>
        </p:txBody>
      </p:sp>
      <p:sp>
        <p:nvSpPr>
          <p:cNvPr id="70659" name="Slide Number Placeholder 4">
            <a:extLst>
              <a:ext uri="{FF2B5EF4-FFF2-40B4-BE49-F238E27FC236}">
                <a16:creationId xmlns:a16="http://schemas.microsoft.com/office/drawing/2014/main" id="{FC7458AE-578B-1F46-86DA-E7F55FFF7D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A4F349-A8E3-EE4F-976C-523357D3B4F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0660" name="Text Placeholder 6">
            <a:extLst>
              <a:ext uri="{FF2B5EF4-FFF2-40B4-BE49-F238E27FC236}">
                <a16:creationId xmlns:a16="http://schemas.microsoft.com/office/drawing/2014/main" id="{A440E8F1-C1DF-D34F-ADE1-653B14350E2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09600" y="1722438"/>
            <a:ext cx="6934200" cy="6397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en-US"/>
              <a:t>What terms do I need to know? </a:t>
            </a:r>
          </a:p>
        </p:txBody>
      </p:sp>
      <p:sp>
        <p:nvSpPr>
          <p:cNvPr id="70661" name="Content Placeholder 5">
            <a:extLst>
              <a:ext uri="{FF2B5EF4-FFF2-40B4-BE49-F238E27FC236}">
                <a16:creationId xmlns:a16="http://schemas.microsoft.com/office/drawing/2014/main" id="{F9B90FA0-A85F-2E49-8AD3-16F7553612D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876800" y="2297113"/>
            <a:ext cx="4267200" cy="3951287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Federalist Party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Democratic-Republican Party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cotton gin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Compromise of 1808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suffrage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b="1"/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C64A5-8884-4847-B871-4FBCF05E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Conditions within the State </a:t>
            </a:r>
            <a:br>
              <a:rPr lang="en-US" dirty="0"/>
            </a:br>
            <a:r>
              <a:rPr lang="en-US" dirty="0"/>
              <a:t>at War’s End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0F8B55C2-A7CD-864F-995B-385B9B22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altLang="en-US" sz="2400"/>
              <a:t>1759 – 1783: South Carolina suffered greatly.</a:t>
            </a:r>
          </a:p>
          <a:p>
            <a:pPr lvl="1"/>
            <a:r>
              <a:rPr lang="en-US" altLang="en-US" sz="2400"/>
              <a:t>two Cherokee Wars, the Regulator controversy, rebellion against the British Empire, civil war</a:t>
            </a:r>
          </a:p>
          <a:p>
            <a:r>
              <a:rPr lang="en-US" altLang="en-US" sz="2400"/>
              <a:t>The state’s economy, towns, crop and debt situations were in a mess; the General Assembly made needed changes.</a:t>
            </a:r>
          </a:p>
          <a:p>
            <a:pPr lvl="1"/>
            <a:r>
              <a:rPr lang="en-US" altLang="en-US" sz="2400"/>
              <a:t>1783 - Charles Town, incorporated as city of Charleston (gave citizens more self-government, fairer land tax based on value of land)</a:t>
            </a:r>
          </a:p>
          <a:p>
            <a:pPr lvl="1"/>
            <a:r>
              <a:rPr lang="en-US" altLang="en-US" sz="2400"/>
              <a:t>1785 - Counties with county courts were created.</a:t>
            </a:r>
          </a:p>
          <a:p>
            <a:pPr lvl="1"/>
            <a:r>
              <a:rPr lang="en-US" altLang="en-US" sz="2400"/>
              <a:t>1786 - Capital moved to Columbia (first city in the United States named for Christopher Columbus)</a:t>
            </a: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8D1BF6AD-F5E3-2B48-8BD8-57E900D796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5DC403-6468-4748-8517-281BCADE1E3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642C-4437-7B4F-8D50-D4C0A05D6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Conflict in the Making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861880A1-007A-F642-A8FD-D46C9606D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2819400"/>
          </a:xfrm>
        </p:spPr>
        <p:txBody>
          <a:bodyPr/>
          <a:lstStyle/>
          <a:p>
            <a:pPr eaLnBrk="1" hangingPunct="1"/>
            <a:r>
              <a:rPr lang="en-US" altLang="en-US"/>
              <a:t>Essential Question: How did conflicts lead to the American Revolution? 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n-US" altLang="en-US"/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72DDD6B2-8B80-1243-A349-B670543281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C8F0C0-2805-3C4B-824D-33FE9F80855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69DD91-05A4-EE45-98C4-FA22E53EB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Conditions in the Nation</a:t>
            </a:r>
          </a:p>
        </p:txBody>
      </p:sp>
      <p:sp>
        <p:nvSpPr>
          <p:cNvPr id="74754" name="Content Placeholder 5">
            <a:extLst>
              <a:ext uri="{FF2B5EF4-FFF2-40B4-BE49-F238E27FC236}">
                <a16:creationId xmlns:a16="http://schemas.microsoft.com/office/drawing/2014/main" id="{B8EF44BC-DA49-BB4D-B171-654D7CACF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1780s – The National economic situation was no better than it was in South Carolina.</a:t>
            </a:r>
          </a:p>
          <a:p>
            <a:pPr eaLnBrk="1" hangingPunct="1"/>
            <a:r>
              <a:rPr lang="en-US" altLang="en-US" sz="2400"/>
              <a:t>The Articles of Confederation </a:t>
            </a:r>
          </a:p>
          <a:p>
            <a:pPr lvl="1" eaLnBrk="1" hangingPunct="1"/>
            <a:r>
              <a:rPr lang="en-US" altLang="en-US" sz="2400"/>
              <a:t>created a weak central government</a:t>
            </a:r>
          </a:p>
          <a:p>
            <a:pPr lvl="1" eaLnBrk="1" hangingPunct="1"/>
            <a:r>
              <a:rPr lang="en-US" altLang="en-US" sz="2400"/>
              <a:t>no president or national court system</a:t>
            </a:r>
          </a:p>
          <a:p>
            <a:pPr lvl="1" eaLnBrk="1" hangingPunct="1"/>
            <a:r>
              <a:rPr lang="en-US" altLang="en-US" sz="2400"/>
              <a:t>no power to negotiate trade deals with other nations or regulate commerce among the states</a:t>
            </a:r>
          </a:p>
          <a:p>
            <a:pPr eaLnBrk="1" hangingPunct="1"/>
            <a:r>
              <a:rPr lang="en-US" altLang="en-US" sz="2400"/>
              <a:t>Weakness of the government prevented the Congress in Philadelphia from solving some problems.</a:t>
            </a:r>
          </a:p>
          <a:p>
            <a:pPr eaLnBrk="1" hangingPunct="1"/>
            <a:r>
              <a:rPr lang="en-US" altLang="en-US" sz="2400"/>
              <a:t>There became a need for more powerful government.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74755" name="Slide Number Placeholder 6">
            <a:extLst>
              <a:ext uri="{FF2B5EF4-FFF2-40B4-BE49-F238E27FC236}">
                <a16:creationId xmlns:a16="http://schemas.microsoft.com/office/drawing/2014/main" id="{7840479D-F0A9-6A48-87B4-DF604A8B3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A14BF3-A136-0C40-BF82-6881E241C0C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57C0B9-A47E-984E-9EA5-76E705E37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New Constitution</a:t>
            </a:r>
          </a:p>
        </p:txBody>
      </p:sp>
      <p:sp>
        <p:nvSpPr>
          <p:cNvPr id="76802" name="Content Placeholder 5">
            <a:extLst>
              <a:ext uri="{FF2B5EF4-FFF2-40B4-BE49-F238E27FC236}">
                <a16:creationId xmlns:a16="http://schemas.microsoft.com/office/drawing/2014/main" id="{4204D948-E21E-AE4D-B445-A97B8BBBB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1787</a:t>
            </a:r>
          </a:p>
          <a:p>
            <a:pPr lvl="1" eaLnBrk="1" hangingPunct="1"/>
            <a:r>
              <a:rPr lang="en-US" altLang="en-US" sz="2400"/>
              <a:t>South Carolina’s representatives to the Constitutional Convention wanted state control of all commerce</a:t>
            </a:r>
          </a:p>
          <a:p>
            <a:pPr lvl="1" eaLnBrk="1" hangingPunct="1"/>
            <a:r>
              <a:rPr lang="en-US" altLang="en-US" sz="2400"/>
              <a:t>acceptance of Commerce Compromise</a:t>
            </a:r>
          </a:p>
          <a:p>
            <a:pPr lvl="1" eaLnBrk="1" hangingPunct="1"/>
            <a:r>
              <a:rPr lang="en-US" altLang="en-US" sz="2400"/>
              <a:t>acceptance of the Three-fifths Compromise</a:t>
            </a:r>
          </a:p>
          <a:p>
            <a:pPr eaLnBrk="1" hangingPunct="1"/>
            <a:r>
              <a:rPr lang="en-US" altLang="en-US" sz="2400"/>
              <a:t>Great Compromise</a:t>
            </a:r>
          </a:p>
          <a:p>
            <a:pPr lvl="1" eaLnBrk="1" hangingPunct="1"/>
            <a:r>
              <a:rPr lang="en-US" altLang="en-US" sz="2400"/>
              <a:t>created in debate on representation to establish a bicameral Congress</a:t>
            </a:r>
          </a:p>
          <a:p>
            <a:pPr eaLnBrk="1" hangingPunct="1"/>
            <a:r>
              <a:rPr lang="en-US" altLang="en-US" sz="2400"/>
              <a:t>White people in South Carolina were divided into Federalists and Antifederalists, according to how they felt about the new Constitution.</a:t>
            </a:r>
          </a:p>
          <a:p>
            <a:pPr eaLnBrk="1" hangingPunct="1"/>
            <a:r>
              <a:rPr lang="en-US" altLang="en-US" sz="2400"/>
              <a:t>The Constitution was ratified by a special convention.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76803" name="Slide Number Placeholder 6">
            <a:extLst>
              <a:ext uri="{FF2B5EF4-FFF2-40B4-BE49-F238E27FC236}">
                <a16:creationId xmlns:a16="http://schemas.microsoft.com/office/drawing/2014/main" id="{9143CC23-0998-3047-A2F9-DB5107BCD7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84C710-B8D6-D945-B300-4B386DF2C33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8853EA-BC1A-454B-82AA-EBE1E2DF2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South Carolina Constitution of 1790</a:t>
            </a:r>
          </a:p>
        </p:txBody>
      </p:sp>
      <p:sp>
        <p:nvSpPr>
          <p:cNvPr id="78850" name="Content Placeholder 5">
            <a:extLst>
              <a:ext uri="{FF2B5EF4-FFF2-40B4-BE49-F238E27FC236}">
                <a16:creationId xmlns:a16="http://schemas.microsoft.com/office/drawing/2014/main" id="{D5534B9E-A73B-D441-AD56-7342F6298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The Constitution of 1790 –</a:t>
            </a:r>
          </a:p>
          <a:p>
            <a:pPr lvl="1" eaLnBrk="1" hangingPunct="1"/>
            <a:r>
              <a:rPr lang="en-US" altLang="en-US" sz="2400"/>
              <a:t>new state constitution written after the United States Constitution of 1789</a:t>
            </a:r>
          </a:p>
          <a:p>
            <a:pPr lvl="1" eaLnBrk="1" hangingPunct="1"/>
            <a:r>
              <a:rPr lang="en-US" altLang="en-US" sz="2400"/>
              <a:t>retained most power in the House of Representatives and with wealthy property owners</a:t>
            </a:r>
          </a:p>
          <a:p>
            <a:pPr eaLnBrk="1" hangingPunct="1"/>
            <a:r>
              <a:rPr lang="en-US" altLang="en-US" sz="2400"/>
              <a:t>election to the House of Representatives: man had to own 500 acres of land, 10 slaves, or the equivalent</a:t>
            </a:r>
          </a:p>
          <a:p>
            <a:pPr eaLnBrk="1" hangingPunct="1"/>
            <a:r>
              <a:rPr lang="en-US" altLang="en-US" sz="2400"/>
              <a:t>election to the Senate: man had to own twice as much wealth - a governor, ten times as much</a:t>
            </a:r>
          </a:p>
          <a:p>
            <a:pPr eaLnBrk="1" hangingPunct="1"/>
            <a:r>
              <a:rPr lang="en-US" altLang="en-US" sz="2400"/>
              <a:t>The Governor, along with state officeholders and most local officials, was elected by the General Assembly.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78851" name="Slide Number Placeholder 6">
            <a:extLst>
              <a:ext uri="{FF2B5EF4-FFF2-40B4-BE49-F238E27FC236}">
                <a16:creationId xmlns:a16="http://schemas.microsoft.com/office/drawing/2014/main" id="{ACB922BD-F737-8847-83DC-6F35B210EB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EC96C7-4507-1540-8C8C-5872D18A8CC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ontent Placeholder 5">
            <a:extLst>
              <a:ext uri="{FF2B5EF4-FFF2-40B4-BE49-F238E27FC236}">
                <a16:creationId xmlns:a16="http://schemas.microsoft.com/office/drawing/2014/main" id="{8A13D11B-2688-2A48-B0FA-87BC1A7E71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382000" cy="5105400"/>
          </a:xfrm>
        </p:spPr>
        <p:txBody>
          <a:bodyPr/>
          <a:lstStyle/>
          <a:p>
            <a:pPr eaLnBrk="1" hangingPunct="1"/>
            <a:r>
              <a:rPr lang="en-US" altLang="en-US"/>
              <a:t>Due to different interpretations of the Constitution, two political parties developed: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     (1) Federalist Party – led by Alexander Hamilton, favored business/commercial interests, dominated South Carolina in early 1790s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     (2) Democratic-Republican Party – led by Thomas Jefferson, favored agricultural interests and small farmers, gradually became dominant party in state and nation</a:t>
            </a:r>
          </a:p>
          <a:p>
            <a:pPr eaLnBrk="1" hangingPunct="1"/>
            <a:r>
              <a:rPr lang="en-US" altLang="en-US"/>
              <a:t>Both parties differed greatly in views on foreign policy.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C85D2C-ED76-9A42-BFFE-CFFB8B82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Politics Under the New Constitutions</a:t>
            </a:r>
          </a:p>
        </p:txBody>
      </p:sp>
      <p:sp>
        <p:nvSpPr>
          <p:cNvPr id="80899" name="Slide Number Placeholder 6">
            <a:extLst>
              <a:ext uri="{FF2B5EF4-FFF2-40B4-BE49-F238E27FC236}">
                <a16:creationId xmlns:a16="http://schemas.microsoft.com/office/drawing/2014/main" id="{86509052-A7BD-C04C-9BE5-9B8FBF5B1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2A539D-030A-9F4C-803C-C33B979F782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95BBAF-D5DD-1740-AE27-DF79E3CB3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Beginning of the Cotton Culture</a:t>
            </a:r>
          </a:p>
        </p:txBody>
      </p:sp>
      <p:sp>
        <p:nvSpPr>
          <p:cNvPr id="82946" name="Content Placeholder 5">
            <a:extLst>
              <a:ext uri="{FF2B5EF4-FFF2-40B4-BE49-F238E27FC236}">
                <a16:creationId xmlns:a16="http://schemas.microsoft.com/office/drawing/2014/main" id="{B39E1AC0-807D-1F4D-9763-5137AF91B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/>
              <a:t>Constitution of 1790 – more representation given to Lowcountry in General Assembly</a:t>
            </a:r>
          </a:p>
          <a:p>
            <a:pPr eaLnBrk="1" hangingPunct="1"/>
            <a:r>
              <a:rPr lang="en-US" altLang="en-US" sz="2400"/>
              <a:t>1793 – Eli Whitney invented the cotton gin, which enabled Upcountry farmers to grow short-fiber cotton; the Cotton Kingdom began in South.</a:t>
            </a:r>
          </a:p>
          <a:p>
            <a:pPr eaLnBrk="1" hangingPunct="1"/>
            <a:r>
              <a:rPr lang="en-US" altLang="en-US" sz="2400"/>
              <a:t>1794 – Representative Reform Association founded</a:t>
            </a:r>
          </a:p>
          <a:p>
            <a:pPr eaLnBrk="1" hangingPunct="1"/>
            <a:r>
              <a:rPr lang="en-US" altLang="en-US" sz="2400"/>
              <a:t>Compromise of 1808 – fairer representation in government for other sections of state</a:t>
            </a:r>
          </a:p>
          <a:p>
            <a:pPr eaLnBrk="1" hangingPunct="1"/>
            <a:r>
              <a:rPr lang="en-US" altLang="en-US" sz="2400"/>
              <a:t>1810 – Constitutional amendment extended suffrage to all white males </a:t>
            </a:r>
          </a:p>
          <a:p>
            <a:pPr lvl="1" eaLnBrk="1" hangingPunct="1"/>
            <a:r>
              <a:rPr lang="en-US" altLang="en-US" sz="2400"/>
              <a:t>South Carolina was the first state in the Union to extend the vote.                                              </a:t>
            </a:r>
            <a:r>
              <a:rPr lang="en-US" altLang="en-US" sz="2400" b="1" i="1"/>
              <a:t>	</a:t>
            </a:r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82947" name="Slide Number Placeholder 6">
            <a:extLst>
              <a:ext uri="{FF2B5EF4-FFF2-40B4-BE49-F238E27FC236}">
                <a16:creationId xmlns:a16="http://schemas.microsoft.com/office/drawing/2014/main" id="{D646858E-180C-B846-80DF-A91DCD4F07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4A3815-DADB-C04F-9F7E-F21E77FD604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C9427D-9425-6D45-A4D4-602C84D11800}"/>
              </a:ext>
            </a:extLst>
          </p:cNvPr>
          <p:cNvSpPr txBox="1"/>
          <p:nvPr/>
        </p:nvSpPr>
        <p:spPr>
          <a:xfrm>
            <a:off x="33885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4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  <p:sp>
        <p:nvSpPr>
          <p:cNvPr id="84997" name="Slide Number Placeholder 3">
            <a:extLst>
              <a:ext uri="{FF2B5EF4-FFF2-40B4-BE49-F238E27FC236}">
                <a16:creationId xmlns:a16="http://schemas.microsoft.com/office/drawing/2014/main" id="{FC02A3EE-3C68-D144-A606-0CB41C4572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5192E5-16AC-414B-B387-C0DABDFD303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4998" name="TextBox 4">
            <a:extLst>
              <a:ext uri="{FF2B5EF4-FFF2-40B4-BE49-F238E27FC236}">
                <a16:creationId xmlns:a16="http://schemas.microsoft.com/office/drawing/2014/main" id="{6578AAC6-79F7-0744-8BD2-E275CBC70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17686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Image Credits</a:t>
            </a:r>
            <a:endParaRPr lang="en-US" altLang="en-US" sz="1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</a:rPr>
              <a:t>Slide 1: Ted </a:t>
            </a:r>
            <a:r>
              <a:rPr lang="en-US" altLang="en-US" sz="1200" dirty="0" err="1">
                <a:solidFill>
                  <a:schemeClr val="bg1"/>
                </a:solidFill>
              </a:rPr>
              <a:t>Kerwin</a:t>
            </a:r>
            <a:r>
              <a:rPr lang="en-US" altLang="en-US" sz="1200" dirty="0">
                <a:solidFill>
                  <a:schemeClr val="bg1"/>
                </a:solidFill>
              </a:rPr>
              <a:t> Wikimedia Commons; Slide 2: Public Domain Wikimedia Commons; Slide 7: Public Domain Wikimedia Commons; Slide 9: Public Domain Wikimedia Commons; Slide 26: Public Domain Wikimedia Commons; Slide 35: Andy Montgomery Wikimedia Commons</a:t>
            </a: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F62C-2544-F645-922D-CC25B595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1: Conflict in the Making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138B0CF-3A31-2143-ADC4-EED5627ED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3840163"/>
          </a:xfrm>
        </p:spPr>
        <p:txBody>
          <a:bodyPr/>
          <a:lstStyle/>
          <a:p>
            <a:pPr eaLnBrk="1" hangingPunct="1"/>
            <a:r>
              <a:rPr lang="en-US" altLang="en-US"/>
              <a:t>What terms do I need to know? </a:t>
            </a:r>
          </a:p>
          <a:p>
            <a:pPr lvl="1" eaLnBrk="1" hangingPunct="1"/>
            <a:r>
              <a:rPr lang="en-US" altLang="en-US"/>
              <a:t>Proclamation Line of 1763</a:t>
            </a:r>
          </a:p>
          <a:p>
            <a:pPr lvl="1" eaLnBrk="1" hangingPunct="1"/>
            <a:r>
              <a:rPr lang="en-US" altLang="en-US"/>
              <a:t>Stamp Act</a:t>
            </a:r>
          </a:p>
          <a:p>
            <a:pPr lvl="1" eaLnBrk="1" hangingPunct="1"/>
            <a:r>
              <a:rPr lang="en-US" altLang="en-US"/>
              <a:t>Sons of Liberty</a:t>
            </a:r>
          </a:p>
          <a:p>
            <a:pPr lvl="1" eaLnBrk="1" hangingPunct="1"/>
            <a:r>
              <a:rPr lang="en-US" altLang="en-US"/>
              <a:t>Tea Act</a:t>
            </a:r>
          </a:p>
          <a:p>
            <a:pPr lvl="1" eaLnBrk="1" hangingPunct="1"/>
            <a:r>
              <a:rPr lang="en-US" altLang="en-US"/>
              <a:t>monopoly</a:t>
            </a:r>
          </a:p>
          <a:p>
            <a:pPr lvl="1" eaLnBrk="1" hangingPunct="1"/>
            <a:r>
              <a:rPr lang="en-US" altLang="en-US"/>
              <a:t>First Continental Congress</a:t>
            </a:r>
          </a:p>
          <a:p>
            <a:pPr lvl="1" eaLnBrk="1" hangingPunct="1"/>
            <a:r>
              <a:rPr lang="en-US" altLang="en-US"/>
              <a:t>Second Continental Congress</a:t>
            </a:r>
          </a:p>
          <a:p>
            <a:pPr lvl="1" eaLnBrk="1" hangingPunct="1"/>
            <a:r>
              <a:rPr lang="en-US" altLang="en-US"/>
              <a:t>South Carolina Provincial Congress</a:t>
            </a:r>
          </a:p>
          <a:p>
            <a:pPr lvl="1" eaLnBrk="1" hangingPunct="1"/>
            <a:r>
              <a:rPr lang="en-US" altLang="en-US"/>
              <a:t>Loyalist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13E8B9F7-149D-1540-9839-E8E708B9CA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66C95A-FDD8-FB47-8666-5E44F5E8251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18CC49-60CC-1949-95E6-CD3063C5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 &amp;</a:t>
            </a:r>
            <a:br>
              <a:rPr lang="en-US" dirty="0"/>
            </a:br>
            <a:r>
              <a:rPr lang="en-US" dirty="0"/>
              <a:t> The Proclamation of 1763</a:t>
            </a:r>
          </a:p>
        </p:txBody>
      </p:sp>
      <p:sp>
        <p:nvSpPr>
          <p:cNvPr id="23554" name="Content Placeholder 5">
            <a:extLst>
              <a:ext uri="{FF2B5EF4-FFF2-40B4-BE49-F238E27FC236}">
                <a16:creationId xmlns:a16="http://schemas.microsoft.com/office/drawing/2014/main" id="{A903A291-411C-514F-9FAC-123DF2AC8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1763, after the French and Indian War</a:t>
            </a:r>
          </a:p>
          <a:p>
            <a:pPr lvl="1" eaLnBrk="1" hangingPunct="1"/>
            <a:r>
              <a:rPr lang="en-US" altLang="en-US" sz="2400"/>
              <a:t>The thirteen colonies had secure markets for their goods.</a:t>
            </a:r>
          </a:p>
          <a:p>
            <a:pPr lvl="1" eaLnBrk="1" hangingPunct="1"/>
            <a:r>
              <a:rPr lang="en-US" altLang="en-US" sz="2400"/>
              <a:t>Their taxes were accepted.</a:t>
            </a:r>
          </a:p>
          <a:p>
            <a:pPr lvl="1" eaLnBrk="1" hangingPunct="1"/>
            <a:r>
              <a:rPr lang="en-US" altLang="en-US" sz="2400"/>
              <a:t>American population was youthful, with 60% under 21.</a:t>
            </a:r>
          </a:p>
          <a:p>
            <a:pPr eaLnBrk="1" hangingPunct="1"/>
            <a:r>
              <a:rPr lang="en-US" altLang="en-US" sz="2400"/>
              <a:t>The Proclamation Line of 1763 – established by government of George III</a:t>
            </a:r>
          </a:p>
          <a:p>
            <a:pPr eaLnBrk="1" hangingPunct="1"/>
            <a:r>
              <a:rPr lang="en-US" altLang="en-US" sz="2400"/>
              <a:t>John Stuart</a:t>
            </a:r>
          </a:p>
          <a:p>
            <a:pPr lvl="1" eaLnBrk="1" hangingPunct="1"/>
            <a:r>
              <a:rPr lang="en-US" altLang="en-US" sz="2400"/>
              <a:t>Superintendent of Indian Affairs for the Southern Department, met with governors</a:t>
            </a:r>
          </a:p>
          <a:p>
            <a:pPr lvl="1" eaLnBrk="1" hangingPunct="1"/>
            <a:r>
              <a:rPr lang="en-US" altLang="en-US" sz="2400"/>
              <a:t>Indian representatives in Augusta meant to establish peace between whites and Native Americans by explaining the Proclamation Line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id="{357E1145-FF53-F646-AB5C-EAAA271ABD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08EC35-27B3-7942-8C96-611D8423071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78B9EA-CDCB-0043-97C3-FA1758D11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Question of Taxes: </a:t>
            </a:r>
            <a:br>
              <a:rPr lang="en-US" dirty="0"/>
            </a:br>
            <a:r>
              <a:rPr lang="en-US" dirty="0"/>
              <a:t>The Sugar Act &amp; The Stamp Act</a:t>
            </a:r>
          </a:p>
        </p:txBody>
      </p:sp>
      <p:sp>
        <p:nvSpPr>
          <p:cNvPr id="25602" name="Content Placeholder 5">
            <a:extLst>
              <a:ext uri="{FF2B5EF4-FFF2-40B4-BE49-F238E27FC236}">
                <a16:creationId xmlns:a16="http://schemas.microsoft.com/office/drawing/2014/main" id="{D101290E-D7F2-A940-98F1-B6BCA9C05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Britain felt that the colonists should help pay off their debt as a country. New acts were passed by Parliament, and colonists argued about the new, unfair taxes. </a:t>
            </a:r>
          </a:p>
          <a:p>
            <a:pPr lvl="1" eaLnBrk="1" hangingPunct="1"/>
            <a:r>
              <a:rPr lang="en-US" altLang="en-US" sz="2400"/>
              <a:t>The Sugar Act (Revenue Act of 1764) – placed import duty on luxury items, such as sugar brought from abroad</a:t>
            </a:r>
          </a:p>
          <a:p>
            <a:pPr lvl="1" eaLnBrk="1" hangingPunct="1"/>
            <a:r>
              <a:rPr lang="en-US" altLang="en-US" sz="2400"/>
              <a:t>The Stamp Act of 1765 – levied direct tax on colonists (all paper items like newspapers, books, wills, playing cards, etc.)</a:t>
            </a:r>
          </a:p>
          <a:p>
            <a:pPr eaLnBrk="1" hangingPunct="1"/>
            <a:r>
              <a:rPr lang="en-US" altLang="en-US" sz="2400"/>
              <a:t>All classes were affected by the taxes, especially the urban class.</a:t>
            </a:r>
          </a:p>
        </p:txBody>
      </p:sp>
      <p:sp>
        <p:nvSpPr>
          <p:cNvPr id="25603" name="Slide Number Placeholder 6">
            <a:extLst>
              <a:ext uri="{FF2B5EF4-FFF2-40B4-BE49-F238E27FC236}">
                <a16:creationId xmlns:a16="http://schemas.microsoft.com/office/drawing/2014/main" id="{0DA57AD1-F94B-1E47-B32D-DBF3E433CB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3646BE-A32B-7E48-8526-F00A8788587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5">
            <a:extLst>
              <a:ext uri="{FF2B5EF4-FFF2-40B4-BE49-F238E27FC236}">
                <a16:creationId xmlns:a16="http://schemas.microsoft.com/office/drawing/2014/main" id="{D76D7DE5-067B-1240-BB58-4E9D6A000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" y="1524000"/>
            <a:ext cx="5257800" cy="4267200"/>
          </a:xfrm>
        </p:spPr>
        <p:txBody>
          <a:bodyPr/>
          <a:lstStyle/>
          <a:p>
            <a:pPr eaLnBrk="1" hangingPunct="1"/>
            <a:r>
              <a:rPr lang="en-US" altLang="en-US" sz="2000"/>
              <a:t>“No taxation without representation” – slogan of Americans in response to the Stamp Act</a:t>
            </a:r>
          </a:p>
          <a:p>
            <a:pPr lvl="1" eaLnBrk="1" hangingPunct="1"/>
            <a:r>
              <a:rPr lang="en-US" altLang="en-US" sz="2000"/>
              <a:t>explosive protests happened</a:t>
            </a:r>
          </a:p>
          <a:p>
            <a:pPr lvl="1" eaLnBrk="1" hangingPunct="1"/>
            <a:r>
              <a:rPr lang="en-US" altLang="en-US" sz="2000"/>
              <a:t>Sons of Liberty organizations formed, threatening implementers of the Stamp Act.</a:t>
            </a:r>
          </a:p>
          <a:p>
            <a:pPr eaLnBrk="1" hangingPunct="1"/>
            <a:r>
              <a:rPr lang="en-US" altLang="en-US" sz="2000"/>
              <a:t>1766 - Stamp Act repealed by Parliament, Declaratory Act passed same day (Parliament had constitutional rights to tax)</a:t>
            </a:r>
          </a:p>
          <a:p>
            <a:pPr eaLnBrk="1" hangingPunct="1"/>
            <a:r>
              <a:rPr lang="en-US" altLang="en-US" sz="2000"/>
              <a:t>1767 –The Townshend Acts passed by Parliament (placed import duty on tea, paint, lead, and glass)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27650" name="Content Placeholder 2">
            <a:extLst>
              <a:ext uri="{FF2B5EF4-FFF2-40B4-BE49-F238E27FC236}">
                <a16:creationId xmlns:a16="http://schemas.microsoft.com/office/drawing/2014/main" id="{7A87ECF1-3C94-4B4A-AE71-0A275ACBE34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0" y="2438400"/>
            <a:ext cx="3505200" cy="244633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C32F3CA-BA2E-6F42-A2B4-3746546BA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Protests and Repeal   </a:t>
            </a:r>
            <a:br>
              <a:rPr lang="en-US" dirty="0"/>
            </a:br>
            <a:r>
              <a:rPr lang="en-US" dirty="0"/>
              <a:t> &amp; The Townshend Acts</a:t>
            </a:r>
          </a:p>
        </p:txBody>
      </p:sp>
      <p:sp>
        <p:nvSpPr>
          <p:cNvPr id="27652" name="Slide Number Placeholder 6">
            <a:extLst>
              <a:ext uri="{FF2B5EF4-FFF2-40B4-BE49-F238E27FC236}">
                <a16:creationId xmlns:a16="http://schemas.microsoft.com/office/drawing/2014/main" id="{6736FD05-59A4-4644-85D0-A73083D3E2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DB36B2-BE12-E84B-AEAA-1B4D9D00C9D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F69024-8D33-7149-87DC-8D79A5CDE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843463"/>
            <a:ext cx="403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Repeal of the Stamp Act: a humorous depiction the death of “Miss America Stamp”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84880D-AD4A-B94D-95F3-C0401576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Wilkes Fund Controversy</a:t>
            </a:r>
          </a:p>
        </p:txBody>
      </p:sp>
      <p:sp>
        <p:nvSpPr>
          <p:cNvPr id="29698" name="Content Placeholder 5">
            <a:extLst>
              <a:ext uri="{FF2B5EF4-FFF2-40B4-BE49-F238E27FC236}">
                <a16:creationId xmlns:a16="http://schemas.microsoft.com/office/drawing/2014/main" id="{A6FEDFE0-F5E3-3D45-B73A-00BDEDF20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Conflict over Commons House expenditure of tax money:</a:t>
            </a:r>
          </a:p>
          <a:p>
            <a:pPr lvl="1" eaLnBrk="1" hangingPunct="1"/>
            <a:r>
              <a:rPr lang="en-US" altLang="en-US" sz="2400"/>
              <a:t>John Wilkes (editor of a London newspaper) criticized the king and was arrested.</a:t>
            </a:r>
          </a:p>
          <a:p>
            <a:pPr lvl="1" eaLnBrk="1" hangingPunct="1"/>
            <a:r>
              <a:rPr lang="en-US" altLang="en-US" sz="2400"/>
              <a:t>Commons House contributed money for his defense, further angering King George III.</a:t>
            </a:r>
          </a:p>
          <a:p>
            <a:pPr eaLnBrk="1" hangingPunct="1"/>
            <a:r>
              <a:rPr lang="en-US" altLang="en-US" sz="2400"/>
              <a:t>The king ordered the colony not to spend money without royal approval.</a:t>
            </a:r>
          </a:p>
          <a:p>
            <a:pPr eaLnBrk="1" hangingPunct="1"/>
            <a:r>
              <a:rPr lang="en-US" altLang="en-US" sz="2400"/>
              <a:t>South Carolina resisted the authority of the royal government.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29699" name="Slide Number Placeholder 6">
            <a:extLst>
              <a:ext uri="{FF2B5EF4-FFF2-40B4-BE49-F238E27FC236}">
                <a16:creationId xmlns:a16="http://schemas.microsoft.com/office/drawing/2014/main" id="{04AE96A7-A59E-C34A-9DB2-69EA33C326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1E4AF0-1E40-794F-A586-7209016DA8AE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5">
            <a:extLst>
              <a:ext uri="{FF2B5EF4-FFF2-40B4-BE49-F238E27FC236}">
                <a16:creationId xmlns:a16="http://schemas.microsoft.com/office/drawing/2014/main" id="{38CDD29D-6C92-AA43-905C-27A9481C2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5105400" cy="4343400"/>
          </a:xfrm>
        </p:spPr>
        <p:txBody>
          <a:bodyPr/>
          <a:lstStyle/>
          <a:p>
            <a:pPr eaLnBrk="1" hangingPunct="1"/>
            <a:r>
              <a:rPr lang="en-US" altLang="en-US" sz="2200"/>
              <a:t>1773 – Tea Act: designed to save English East India Company from bankruptcy, gave the company a monopoly to sell their tea in the colonies</a:t>
            </a:r>
          </a:p>
          <a:p>
            <a:pPr eaLnBrk="1" hangingPunct="1"/>
            <a:r>
              <a:rPr lang="en-US" altLang="en-US" sz="2200"/>
              <a:t>Objections from Americans: (1) unfair to cut out competing tea shippers, and (2) tea still taxed</a:t>
            </a:r>
          </a:p>
          <a:p>
            <a:pPr eaLnBrk="1" hangingPunct="1"/>
            <a:r>
              <a:rPr lang="en-US" altLang="en-US" sz="2200"/>
              <a:t>Boston Tea Party: most famous symbol of American defiance of Britain, citizens disguised as Indians dumping tea (stored by Governor William Bull) into the Boston harbor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pic>
        <p:nvPicPr>
          <p:cNvPr id="31746" name="Content Placeholder 2">
            <a:extLst>
              <a:ext uri="{FF2B5EF4-FFF2-40B4-BE49-F238E27FC236}">
                <a16:creationId xmlns:a16="http://schemas.microsoft.com/office/drawing/2014/main" id="{C3162EA0-1C69-AA40-94C9-3C388C5E05A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7800" y="2133600"/>
            <a:ext cx="3581400" cy="229076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B11F2C3-5E85-D142-9D35-82164111F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Tea Act and Its Consequences</a:t>
            </a:r>
          </a:p>
        </p:txBody>
      </p:sp>
      <p:sp>
        <p:nvSpPr>
          <p:cNvPr id="31748" name="Slide Number Placeholder 6">
            <a:extLst>
              <a:ext uri="{FF2B5EF4-FFF2-40B4-BE49-F238E27FC236}">
                <a16:creationId xmlns:a16="http://schemas.microsoft.com/office/drawing/2014/main" id="{2C796830-BBA4-5B4D-9BA7-A98FA879B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05D117-0AA1-C846-A358-5D2B973EF42B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CFEFA8-423E-E54B-9CF1-4AB1FEB99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489450"/>
            <a:ext cx="403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Boston Tea Party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5399</TotalTime>
  <Words>2319</Words>
  <Application>Microsoft Macintosh PowerPoint</Application>
  <PresentationFormat>On-screen Show (4:3)</PresentationFormat>
  <Paragraphs>292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1: Conflict in the Making</vt:lpstr>
      <vt:lpstr>Section 1: Conflict in the Making</vt:lpstr>
      <vt:lpstr>Introduction &amp;  The Proclamation of 1763</vt:lpstr>
      <vt:lpstr>The Question of Taxes:  The Sugar Act &amp; The Stamp Act</vt:lpstr>
      <vt:lpstr>Protests and Repeal     &amp; The Townshend Acts</vt:lpstr>
      <vt:lpstr>The Wilkes Fund Controversy</vt:lpstr>
      <vt:lpstr>The Tea Act and Its Consequences</vt:lpstr>
      <vt:lpstr>The Intolerable Acts</vt:lpstr>
      <vt:lpstr>Continental and Provincial Congresses</vt:lpstr>
      <vt:lpstr>Choosing Sides</vt:lpstr>
      <vt:lpstr>Section 2: The Fight Begins</vt:lpstr>
      <vt:lpstr>Section 2: The Fight Begins</vt:lpstr>
      <vt:lpstr>South Carolina’s Response to War</vt:lpstr>
      <vt:lpstr>Loyalists versus Patriots in the Upcountry  &amp;  A Temporary Constitution</vt:lpstr>
      <vt:lpstr>Threats from the Sea and the Frontier  &amp; The Battle at Sullivan’s Island</vt:lpstr>
      <vt:lpstr>A Cherokee Uprising</vt:lpstr>
      <vt:lpstr>The New Nation Declares Independence</vt:lpstr>
      <vt:lpstr>The South Carolina Constitution of 1778   &amp; The Articles of Confederation</vt:lpstr>
      <vt:lpstr>Section 3: The War Moves to the South</vt:lpstr>
      <vt:lpstr>Section 3: The War Moves to the South</vt:lpstr>
      <vt:lpstr>Introduction  &amp;  South Carolina Under Attack</vt:lpstr>
      <vt:lpstr>Civil War within South Carolina</vt:lpstr>
      <vt:lpstr>Examples of Battles</vt:lpstr>
      <vt:lpstr>Women Patriots</vt:lpstr>
      <vt:lpstr>Section 4: South Carolina in the  Building of a New Nation</vt:lpstr>
      <vt:lpstr>Section 4: South Carolina in the  Building of a New Nation</vt:lpstr>
      <vt:lpstr>Conditions within the State  at War’s End</vt:lpstr>
      <vt:lpstr>Conditions in the Nation</vt:lpstr>
      <vt:lpstr>The New Constitution</vt:lpstr>
      <vt:lpstr>The South Carolina Constitution of 1790</vt:lpstr>
      <vt:lpstr>Politics Under the New Constitutions</vt:lpstr>
      <vt:lpstr>The Beginning of the Cotton Culture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</dc:description>
  <cp:lastModifiedBy>Emmett Mullins</cp:lastModifiedBy>
  <cp:revision>483</cp:revision>
  <dcterms:created xsi:type="dcterms:W3CDTF">2010-06-02T19:20:05Z</dcterms:created>
  <dcterms:modified xsi:type="dcterms:W3CDTF">2021-04-08T23:47:43Z</dcterms:modified>
  <cp:category/>
</cp:coreProperties>
</file>