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0"/>
  </p:notesMasterIdLst>
  <p:handoutMasterIdLst>
    <p:handoutMasterId r:id="rId41"/>
  </p:handoutMasterIdLst>
  <p:sldIdLst>
    <p:sldId id="259" r:id="rId2"/>
    <p:sldId id="260" r:id="rId3"/>
    <p:sldId id="258" r:id="rId4"/>
    <p:sldId id="268" r:id="rId5"/>
    <p:sldId id="308" r:id="rId6"/>
    <p:sldId id="311" r:id="rId7"/>
    <p:sldId id="312" r:id="rId8"/>
    <p:sldId id="313" r:id="rId9"/>
    <p:sldId id="362" r:id="rId10"/>
    <p:sldId id="352" r:id="rId11"/>
    <p:sldId id="363" r:id="rId12"/>
    <p:sldId id="353" r:id="rId13"/>
    <p:sldId id="354" r:id="rId14"/>
    <p:sldId id="355" r:id="rId15"/>
    <p:sldId id="356" r:id="rId16"/>
    <p:sldId id="357" r:id="rId17"/>
    <p:sldId id="358" r:id="rId18"/>
    <p:sldId id="270" r:id="rId19"/>
    <p:sldId id="276" r:id="rId20"/>
    <p:sldId id="275" r:id="rId21"/>
    <p:sldId id="309" r:id="rId22"/>
    <p:sldId id="317" r:id="rId23"/>
    <p:sldId id="346" r:id="rId24"/>
    <p:sldId id="347" r:id="rId25"/>
    <p:sldId id="348" r:id="rId26"/>
    <p:sldId id="359" r:id="rId27"/>
    <p:sldId id="360" r:id="rId28"/>
    <p:sldId id="361" r:id="rId29"/>
    <p:sldId id="306" r:id="rId30"/>
    <p:sldId id="307" r:id="rId31"/>
    <p:sldId id="310" r:id="rId32"/>
    <p:sldId id="338" r:id="rId33"/>
    <p:sldId id="339" r:id="rId34"/>
    <p:sldId id="340" r:id="rId35"/>
    <p:sldId id="318" r:id="rId36"/>
    <p:sldId id="319" r:id="rId37"/>
    <p:sldId id="320" r:id="rId38"/>
    <p:sldId id="263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44C0F3-6917-8049-A3F7-D32DD05CD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770AB-EA03-204B-978D-CC39FF49F4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A30F61F-5197-5B4E-A0AE-CC3E7CFDC5BF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ACE1D-710A-0249-9865-EA1649EBA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A9B24-5ABB-ED4B-89B3-7486E6A33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41E505-0552-4545-BF76-D12A46161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AEB136-1BF8-8642-8AAE-28C0F675F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11A76-3056-C941-A5D1-9C36EED84EE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2581F07-244B-754F-81AF-8DA5A630D4D8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543E7A9-EA2A-AB44-AD88-05D88EB766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49BBA3D-0844-BA45-A539-9A206D609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5AE7-481D-E24C-A123-C169DA2C8C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FFA3F-9E66-C847-9722-193ECECAE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0792C1-6BD0-5743-8FC9-5D9F9F5D2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FD05A472-09CC-C94B-AE89-1DB0A9F3A6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738A07D8-E55E-0046-9895-5323D1253C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3A47D448-4865-B34B-BBB8-A05D31B7C9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5B7F779C-7CA3-7F40-9896-6621D66A3B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A2DA7A6B-3ADD-B744-8A6A-10CFE31F6F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4D9ED675-4DC5-F14D-B745-28FA9D93FD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6BC783E5-FDB8-CB49-95B0-4843C25ABC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78AA63F7-B4D4-764A-B543-20DE40AFD0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8ADF94F5-3136-6047-A789-264C2E10FA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0692D2C0-086C-1E4C-9973-D091878D5B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627D31D5-CC4A-D14F-9E5C-1266D77F97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81695ADD-916E-5345-813F-95A19ED2AF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2D9A0B19-8ADD-0644-A73F-35D8B2C845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BC11C590-A844-1A40-BDB9-5984F70EAC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1F62CFE9-7D77-3649-B41C-DBED2C511F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01A49357-4C64-9D4B-9B62-14A93CA2D2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600921B9-E662-004F-90E0-DF27C21BBD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D22A6614-8BFD-EF41-8A42-8D8C7CDF56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D3588036-F53C-0C4E-A0F1-268473050A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E8BCB8C0-5F8A-F14E-94E9-37E23A5E12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55970C96-F6E3-FC4A-888F-E71BA59BB2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A2E82DF3-1C9E-6241-8388-518B47911F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CA89A334-C13E-9A4B-89DB-868F9D288B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0444E359-7019-2146-A963-B69B7438CA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AE666800-F11B-C34F-AAAE-61E47B92EA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9513EFDF-3C6A-1445-900B-AAEFECC5FF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91482091-9202-C540-9DB9-A0100DA765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A335F494-8163-024A-B9AD-72CE3295F9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1081B436-1FDA-B44B-B8D1-4462B6F206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89F90EFC-BBF2-3748-83D4-5250735BE6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69034400-18D9-DE45-B2A3-B4270C2794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BF5A6CD7-54F8-4E4F-A514-AA84F4AAEF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56584FDF-51E0-3444-A4D0-A9C3909019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D96BF48D-23CE-D747-AAE9-FC0C7445CF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26AF9EFA-682B-BD4E-B974-A9EFE71AAE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0B7018A9-A7B2-7B48-A051-E82CB75D1D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CB3FBCCF-365D-E144-B839-3C8C94A876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63DAC179-EC26-C049-B390-788C65D79A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59F2A6A2-F9AC-A842-A1AE-A6B4A59264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383230CA-48C1-8445-AA44-EB16891524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FC486956-23A8-F647-BC84-887CE3BAB6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180DA3D4-FEA4-5544-A9E2-BB590717C5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772DE532-9655-824F-B382-773AC023B1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6190B8C6-48C9-8744-8A08-56210D1E68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460EF784-136A-1C40-8101-A1D935D437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2D9FAB32-8C0D-924B-84DA-53D9A9F447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2558E2E6-99EF-FE47-B583-4E0038A0F0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D1F4DAA7-3FD7-7E48-B3AF-9D642135F2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067ADA6B-7FEA-1846-B4EB-32AD621C85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81D9C7DA-778E-9A40-A088-E84B0B7FD1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1DC507D1-CA15-3643-9EEC-2F3A798AAD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6F9C3DE3-AFF5-634B-BB6E-C00454678A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082FAAD7-D9ED-D740-95C1-193F013024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CF03EE69-9C9F-BC41-A095-C9FADB4B82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995F8534-6C28-BF4C-B24C-92737E565B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7D935BC8-2E3C-644D-9CC9-2C6C88B882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2ED7E535-1E68-3B4F-8FCA-7F14474E20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49B7DE50-4404-074C-A74C-4AC9D298B8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C245AEE0-46EF-004B-B900-715D3B892C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71ED1041-6570-094D-9280-249F125AC8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F02A38DE-D3B0-E54D-B7D1-83537F7926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4406A5AB-0D32-0B46-9F30-E196CB8BB3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3763F8C2-F50A-9045-BC5C-1A0ED6F076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4E9975DC-D4BA-B147-AF5E-98CD4B2F95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833E77B6-5ADC-A440-A77B-0099EC191A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34DC7699-F3D0-3949-94C9-DBCB7091A1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0B79314-FEE9-3247-A3E2-E2AA3B5332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7CFBAB66-80E6-3444-9D02-D7D04A04E6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D9D23D59-6122-094C-B562-C235DF4401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CF21C779-95E0-244B-B0D8-6DDCCEA487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70636FE6-8A5D-3240-B3AB-C5146917CE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87777C29-4F57-EB4A-827A-DF052C9201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F5BCBA78-EC30-7944-AA82-93FB3895B9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D468DBF4-99E7-1C4F-BC23-4D711A60EA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AEECA4D5-E71C-D54E-A62E-5E6D7A2EEA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62779985-8AF2-2B48-A64F-B841B47E57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7C771-3392-9E45-874C-0BB4852B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61EB-D3B5-D643-BF58-E7DB9C298FDE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073A3-A61F-6A40-8924-BD7232A1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5A26D-499B-2A44-8C62-C921FA0F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F7CC-1925-6643-A37E-8862F5954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321969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F4B98-0655-D44C-9FF0-87BDE366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6D58-D43D-D048-BF63-C054B881A864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9BF30-453A-0944-A3E1-55793E6E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BD275-D556-EE45-80FE-750F5C3A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8F33-5298-C143-9797-5C465B4F4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173564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AA9A1-5A6F-0643-A5E3-B286B77B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D0A6-1752-5548-A280-788E25BEA8A3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40C48-CF2D-C94A-9DE2-A04F8C69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91186-DE99-2649-A658-2E52512A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41DC0-02C9-2D4B-BA92-E1433704D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72496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246507-5FB2-8045-90EB-09BBD0C1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36F65-2239-834C-BA58-A680DFF3A02B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E19FF7-9C45-7E47-A8E4-FC73C01E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1DE940-6A1B-2248-A0FF-197226E8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4765-268A-3B4A-A434-CD32AFEF7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23E6A52-7CAF-B34E-999F-FF13B1EFA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6908269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87B41-EFD9-E64F-BB86-5416A9A7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5B62-53EB-7B49-830B-74BBA252C1FB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68F44-18DA-C741-A4B3-07942678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0DFB-2F0C-394D-B9AB-E3B66ECA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48FF-A0AE-764A-93FB-F6342A65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97840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DF6AE22-83BF-0D45-9DAE-B5B3F0A3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E971-4D68-324F-85C4-6841DFCCC6E4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B00203D-CD86-3F45-9F6F-274E923F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74ABABC-8260-4144-A856-0175AF40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283D8-EEC3-9F47-A692-3407D701E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DA9E599-E855-BF47-85DA-EB0E2B737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3608280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81D093-3EE7-6840-884C-9D75AA0A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AFA9-21F9-7B45-B169-F05E5A97AFA8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CB50DC-7225-CA42-9183-132974E6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E23DF9-F90C-1B48-A1BA-38B42DA0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9FE3-6257-2E4B-A255-713BDC98C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45633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2A3FA7-E0D6-E541-B860-15A4D665F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B9D03-B073-5A47-A965-94C58698EEC6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E486F6-9130-944C-ACD8-64DD45DF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110B45-BCAC-A34A-B514-45782194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33834-710F-FF4F-8675-0C92DAFED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998233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3EE7A88-E136-5743-B5A0-38DFCBAF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6E67-4F69-0948-A4CE-0E1C4A5024E6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BF3A1-22EC-4E4C-9FF9-28CBB4DA1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809BD5-D784-B04D-88C0-7DBA7C24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174D-24B5-5242-8781-BCF340D33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90481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454374-F24A-2B44-9BC8-DEAE4E1C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8EFF-1C23-2C49-A90D-29167049AC86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410ADF-E034-BA4A-8A7B-E2F10623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68EED6-DF34-CD49-B138-67F16C75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81A2-8477-AA46-BCF8-001F807B9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848566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5FA4AF-B940-B346-98D4-DE5CBC18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6F64F-754D-434B-B8E4-0EC211354CB6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3328F9-19A9-2F44-8D81-3948297E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C11E80-B637-7C45-8138-75D6FFB3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4151-E82D-7D46-ADF3-3F62F425B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681309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C6E25CD-6FAF-0349-9E4B-B86FCFCBE3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40669DC-2B65-C744-9517-BC2A3408D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6B81C-04BC-0F47-AEC5-93F6F61A5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EEBF7C9-2A83-F84C-9FAA-8313663F7405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B9A35-02AA-9E4D-AFA7-7AFB4CD9F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7D5D-1F91-2145-934A-7FC86B00C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DA81DF-7790-B94B-826B-EFC3BB389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9" r:id="rId2"/>
    <p:sldLayoutId id="2147483921" r:id="rId3"/>
    <p:sldLayoutId id="2147483930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18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C1A70DD-CF4A-D343-9370-7E57B47C1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6150E0E-EE06-E74D-84D2-81A0AF506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B7876D-8E93-4A42-B926-3E744FC40122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8: The Antebellum Era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0078B5-A770-F844-9117-7FD4C466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Religion</a:t>
            </a:r>
          </a:p>
        </p:txBody>
      </p:sp>
      <p:sp>
        <p:nvSpPr>
          <p:cNvPr id="33794" name="Content Placeholder 5">
            <a:extLst>
              <a:ext uri="{FF2B5EF4-FFF2-40B4-BE49-F238E27FC236}">
                <a16:creationId xmlns:a16="http://schemas.microsoft.com/office/drawing/2014/main" id="{B8FD12C4-CC8E-4B4C-8D37-8D2FC07B2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 the early 19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th</a:t>
            </a:r>
            <a:r>
              <a:rPr lang="en-US" altLang="en-US" sz="2800">
                <a:ea typeface="ＭＳ Ｐゴシック" panose="020B0600070205080204" pitchFamily="34" charset="-128"/>
              </a:rPr>
              <a:t> century, the nation received the benefits of the Second Great Awakening.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All denominations benefited, but Methodist and Baptist churches grew the most.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Slaves were encouraged to become members  of churches.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They created annual camp meetings, which lasted for several days. During these meetings, there were emotional sermons that created a social experience.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blue laws were enacted.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3CB3FD2A-54F5-3D41-BDF6-639F3467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C64ED1-8A5B-F548-A667-472D8850426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AD77-29A0-5A47-ABA7-4737136F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Literature, the Arts, and Science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BEA1969C-19A8-5A46-A559-FEBD9B08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>
                <a:ea typeface="ＭＳ Ｐゴシック" panose="020B0600070205080204" pitchFamily="34" charset="-128"/>
              </a:rPr>
              <a:t>Intellectual leaders defended southern institutions/customs. </a:t>
            </a:r>
          </a:p>
          <a:p>
            <a:r>
              <a:rPr lang="en-US" altLang="en-US" sz="2600">
                <a:ea typeface="ＭＳ Ｐゴシック" panose="020B0600070205080204" pitchFamily="34" charset="-128"/>
              </a:rPr>
              <a:t>Writers and playwrights such as Thomas Cooper, William Gilmore Simms, and John C. Calhoun were the leading writers for the institution of slavery and states</a:t>
            </a:r>
            <a:r>
              <a:rPr lang="ja-JP" altLang="en-US" sz="2600">
                <a:ea typeface="ＭＳ Ｐゴシック" panose="020B0600070205080204" pitchFamily="34" charset="-128"/>
              </a:rPr>
              <a:t>’</a:t>
            </a:r>
            <a:r>
              <a:rPr lang="en-US" altLang="ja-JP" sz="2600">
                <a:ea typeface="ＭＳ Ｐゴシック" panose="020B0600070205080204" pitchFamily="34" charset="-128"/>
              </a:rPr>
              <a:t> rights.</a:t>
            </a:r>
          </a:p>
          <a:p>
            <a:r>
              <a:rPr lang="en-US" altLang="en-US" sz="2600">
                <a:ea typeface="ＭＳ Ｐゴシック" panose="020B0600070205080204" pitchFamily="34" charset="-128"/>
              </a:rPr>
              <a:t>Washington Allston, Thomas Sully, and Robert Mills were several prominent artists and architects.</a:t>
            </a:r>
          </a:p>
          <a:p>
            <a:r>
              <a:rPr lang="en-US" altLang="en-US" sz="2600">
                <a:ea typeface="ＭＳ Ｐゴシック" panose="020B0600070205080204" pitchFamily="34" charset="-128"/>
              </a:rPr>
              <a:t>Charles Fraser was one important painter.</a:t>
            </a:r>
          </a:p>
          <a:p>
            <a:r>
              <a:rPr lang="en-US" altLang="en-US" sz="2600">
                <a:ea typeface="ＭＳ Ｐゴシック" panose="020B0600070205080204" pitchFamily="34" charset="-128"/>
              </a:rPr>
              <a:t>Significant scientists included John and Joseph LeConte and John Bachman.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26E88C43-4B81-AF4C-A597-8BEAB750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FCBFE5-E9A3-384D-B716-458C730BB1D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7B55C9-5F85-2846-BB5D-16250AD9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Education</a:t>
            </a:r>
          </a:p>
        </p:txBody>
      </p:sp>
      <p:sp>
        <p:nvSpPr>
          <p:cNvPr id="37890" name="Content Placeholder 5">
            <a:extLst>
              <a:ext uri="{FF2B5EF4-FFF2-40B4-BE49-F238E27FC236}">
                <a16:creationId xmlns:a16="http://schemas.microsoft.com/office/drawing/2014/main" id="{61F386F1-224B-1A44-B112-E939167F4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During the antebellum era, education was a family matter.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Private academies were abundant in South Carolina. Most white families, however, could not afford them, so under half of the people in the state received even a basic education.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government of South Carolina focused more on higher education.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Several colleges were founded by religious denominations at end of the antebellum era.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37891" name="Slide Number Placeholder 6">
            <a:extLst>
              <a:ext uri="{FF2B5EF4-FFF2-40B4-BE49-F238E27FC236}">
                <a16:creationId xmlns:a16="http://schemas.microsoft.com/office/drawing/2014/main" id="{5C6DEB73-C235-FA46-9775-4C0287F9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C502CB-3911-B74E-B63C-EAD08A1D94A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DBF6D-A954-8D44-9C62-F100F5EF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Ups and Downs of Cotton</a:t>
            </a:r>
          </a:p>
        </p:txBody>
      </p:sp>
      <p:sp>
        <p:nvSpPr>
          <p:cNvPr id="39938" name="Content Placeholder 5">
            <a:extLst>
              <a:ext uri="{FF2B5EF4-FFF2-40B4-BE49-F238E27FC236}">
                <a16:creationId xmlns:a16="http://schemas.microsoft.com/office/drawing/2014/main" id="{414CB3A4-D202-C84E-A37A-4A95FC296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 the 1820s, the world price of cotton went down and so did the state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prosperity.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South Carolina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cotton production went down to 29% in 1821.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Between the 1840s and 1850s, another cotton boom brought prosperity.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Cotton was rapidly wearing out the land and  people were beginning to question the morality and constitutionality of slavery.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Northern states gradually freed their slaves.</a:t>
            </a: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09A04818-E5AA-C640-8E90-BFA8597E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56092B-B100-D54C-945B-A6046541B98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4D09A0-1A23-2944-A045-A9538E14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Revitalized Slavery</a:t>
            </a:r>
          </a:p>
        </p:txBody>
      </p:sp>
      <p:sp>
        <p:nvSpPr>
          <p:cNvPr id="41986" name="Content Placeholder 5">
            <a:extLst>
              <a:ext uri="{FF2B5EF4-FFF2-40B4-BE49-F238E27FC236}">
                <a16:creationId xmlns:a16="http://schemas.microsoft.com/office/drawing/2014/main" id="{7BAC18CB-B2A8-D04F-B998-26EF7F68D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 the 1790s, Slavery experienced a growth spurt and by 1810, slavery spread all across the state.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By 1820, the slave population was again the majority in South Carolina. Ironically, even a few free blacks owned slaves.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By 1860, 171 of nearly the 10,000 free blacks in the state owned slaves.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William Ellison (born a slave) earned extra money, bought his freedom, became a large planter, and bought a home once owned by Governor Stephen D. Miller.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6">
            <a:extLst>
              <a:ext uri="{FF2B5EF4-FFF2-40B4-BE49-F238E27FC236}">
                <a16:creationId xmlns:a16="http://schemas.microsoft.com/office/drawing/2014/main" id="{3C0DC89E-FA4F-3446-B98C-763BD0C2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48D772-BFDE-5047-96C4-48DD9D0DBCC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BE0946-7954-6D45-94C0-E8D53314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Industrial Revolution</a:t>
            </a:r>
          </a:p>
        </p:txBody>
      </p:sp>
      <p:sp>
        <p:nvSpPr>
          <p:cNvPr id="44034" name="Content Placeholder 5">
            <a:extLst>
              <a:ext uri="{FF2B5EF4-FFF2-40B4-BE49-F238E27FC236}">
                <a16:creationId xmlns:a16="http://schemas.microsoft.com/office/drawing/2014/main" id="{80B8E866-BBF8-2E43-BFFC-DA1B33EB3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Europe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industrial revolution greatly changed their production. It shifted work from humans to water or steam-powered machines and productivity increased greatly, and, for the first time in recorded history, people worked outside of agriculture.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Although South Carolina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only industries were the cotton gins and rice mills, they were still affected by the technological advances in Europe &amp; New England.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As the mills in the North increased their production, they needed more and more cotton from the southern cotton fields.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6">
            <a:extLst>
              <a:ext uri="{FF2B5EF4-FFF2-40B4-BE49-F238E27FC236}">
                <a16:creationId xmlns:a16="http://schemas.microsoft.com/office/drawing/2014/main" id="{E43C3614-585E-D74F-A52D-0F2D4FA3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A6E4AB-6A6E-A848-9284-4FF15B183EA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5">
            <a:extLst>
              <a:ext uri="{FF2B5EF4-FFF2-40B4-BE49-F238E27FC236}">
                <a16:creationId xmlns:a16="http://schemas.microsoft.com/office/drawing/2014/main" id="{EE7DEFC5-0A6F-4848-B2E2-C836A3E3B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Canals were built in South Carolina to connect rivers and bypass treacherous fall lines. They improved river transportation.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The state created railroads to connect main towns to one another. These tracks crisscrossed the state and this lessened the cost of shipping cotton.</a:t>
            </a:r>
          </a:p>
          <a:p>
            <a:pPr eaLnBrk="1" hangingPunct="1"/>
            <a:endParaRPr lang="en-US" altLang="en-US" sz="26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46082" name="Content Placeholder 2">
            <a:extLst>
              <a:ext uri="{FF2B5EF4-FFF2-40B4-BE49-F238E27FC236}">
                <a16:creationId xmlns:a16="http://schemas.microsoft.com/office/drawing/2014/main" id="{0D7BC465-CAD8-C743-B71D-157A2BE111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2290763"/>
            <a:ext cx="3733800" cy="2967037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662DBA9-CD6F-0E41-92D1-34F48A38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Transportation</a:t>
            </a:r>
          </a:p>
        </p:txBody>
      </p:sp>
      <p:sp>
        <p:nvSpPr>
          <p:cNvPr id="46084" name="Slide Number Placeholder 6">
            <a:extLst>
              <a:ext uri="{FF2B5EF4-FFF2-40B4-BE49-F238E27FC236}">
                <a16:creationId xmlns:a16="http://schemas.microsoft.com/office/drawing/2014/main" id="{F8D1F295-86DD-BB47-9523-8AF460D5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A8F49E-5B06-EF47-B554-422E21DDB0D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6085" name="TextBox 3">
            <a:extLst>
              <a:ext uri="{FF2B5EF4-FFF2-40B4-BE49-F238E27FC236}">
                <a16:creationId xmlns:a16="http://schemas.microsoft.com/office/drawing/2014/main" id="{60FB8DE2-B3FB-E341-B031-6F4B3A92D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257800"/>
            <a:ext cx="373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South Carolina</a:t>
            </a:r>
            <a:r>
              <a:rPr lang="ja-JP" altLang="en-US" sz="1400"/>
              <a:t>’</a:t>
            </a:r>
            <a:r>
              <a:rPr lang="en-US" altLang="ja-JP" sz="1400"/>
              <a:t>s fall line.</a:t>
            </a:r>
            <a:endParaRPr lang="en-US" altLang="en-US" sz="1400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E372CC-8FDA-0C46-B772-04B6049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Little Bit of Industry</a:t>
            </a:r>
          </a:p>
        </p:txBody>
      </p:sp>
      <p:sp>
        <p:nvSpPr>
          <p:cNvPr id="48130" name="Content Placeholder 5">
            <a:extLst>
              <a:ext uri="{FF2B5EF4-FFF2-40B4-BE49-F238E27FC236}">
                <a16:creationId xmlns:a16="http://schemas.microsoft.com/office/drawing/2014/main" id="{70724A10-9FC0-8D41-9A18-EB7B06292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William Gregg was an advocate of industrialization and a diverse economy. In 1849, he built Graniteville Mill which housed 325 workers in the accompanying mill village. Gregg believed industry could save poor whites from poverty. 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Pottery industry arose in Edgefield District.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At least 100 small gold mines operated in South Carolina</a:t>
            </a:r>
            <a:r>
              <a:rPr lang="ja-JP" altLang="en-US" sz="2600">
                <a:ea typeface="ＭＳ Ｐゴシック" panose="020B0600070205080204" pitchFamily="34" charset="-128"/>
              </a:rPr>
              <a:t>’</a:t>
            </a:r>
            <a:r>
              <a:rPr lang="en-US" altLang="ja-JP" sz="2600">
                <a:ea typeface="ＭＳ Ｐゴシック" panose="020B0600070205080204" pitchFamily="34" charset="-128"/>
              </a:rPr>
              <a:t>s Piedmont region during the 1830s. 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South Carolina continued the pursuit of agriculture and viewed the northern states</a:t>
            </a:r>
            <a:r>
              <a:rPr lang="ja-JP" altLang="en-US" sz="2600">
                <a:ea typeface="ＭＳ Ｐゴシック" panose="020B0600070205080204" pitchFamily="34" charset="-128"/>
              </a:rPr>
              <a:t>’</a:t>
            </a:r>
            <a:r>
              <a:rPr lang="en-US" altLang="ja-JP" sz="2600">
                <a:ea typeface="ＭＳ Ｐゴシック" panose="020B0600070205080204" pitchFamily="34" charset="-128"/>
              </a:rPr>
              <a:t> move toward industry and commerce as a threat to the Southern way of life.</a:t>
            </a:r>
          </a:p>
          <a:p>
            <a:pPr eaLnBrk="1" hangingPunct="1"/>
            <a:endParaRPr lang="en-US" altLang="en-US" sz="26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600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6">
            <a:extLst>
              <a:ext uri="{FF2B5EF4-FFF2-40B4-BE49-F238E27FC236}">
                <a16:creationId xmlns:a16="http://schemas.microsoft.com/office/drawing/2014/main" id="{3BDCF76E-E659-C641-A3F3-14E432D9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AB396D-53E9-9049-8B18-FF1D95E7520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D6A0D-5255-B64E-AEF1-9F76460A0B3E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9436-C5E9-CB4F-B2A0-55C6C74B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2: Nationalism, Sectionalism, and States</a:t>
            </a:r>
            <a:r>
              <a:rPr lang="ja-JP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’</a:t>
            </a:r>
            <a:r>
              <a:rPr lang="en-US" altLang="ja-JP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Rights</a:t>
            </a:r>
            <a:endParaRPr lang="en-US" sz="360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D6B336A0-E35D-D448-86B8-06456C339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What beliefs and ideals guided antebellum South Carolina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politics?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4">
            <a:extLst>
              <a:ext uri="{FF2B5EF4-FFF2-40B4-BE49-F238E27FC236}">
                <a16:creationId xmlns:a16="http://schemas.microsoft.com/office/drawing/2014/main" id="{700100DE-46AF-C44F-83DC-70EA08D3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2CE069-BE2A-E14D-963C-C51385DACC9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F1DE-B5BA-C543-8A71-9319462D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2: Nationalism, Sectionalism, and States</a:t>
            </a:r>
            <a:r>
              <a:rPr lang="ja-JP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’</a:t>
            </a:r>
            <a:r>
              <a:rPr lang="en-US" altLang="ja-JP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Rights</a:t>
            </a:r>
            <a:endParaRPr lang="en-US" sz="360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96BC1A4F-A6A7-DC4A-BAC2-0F580C96F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nationalism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internal improvements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sectionalism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protective tariff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Missouri Compromise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abolitionist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nullify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secession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7" name="Slide Number Placeholder 4">
            <a:extLst>
              <a:ext uri="{FF2B5EF4-FFF2-40B4-BE49-F238E27FC236}">
                <a16:creationId xmlns:a16="http://schemas.microsoft.com/office/drawing/2014/main" id="{222416A7-C5ED-1345-A82F-BD6BC996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E27C2E-A76F-7048-92C0-D98E3F5383C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642B1001-D758-0548-9573-815CBC12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F98156-B510-CD44-9545-F97F206470B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AC35B0-48A0-914A-BB06-A962D2606CDC}"/>
              </a:ext>
            </a:extLst>
          </p:cNvPr>
          <p:cNvSpPr/>
          <p:nvPr/>
        </p:nvSpPr>
        <p:spPr>
          <a:xfrm>
            <a:off x="468086" y="4800600"/>
            <a:ext cx="6172200" cy="114300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A4F93-1270-A941-BB4D-382686C19747}"/>
              </a:ext>
            </a:extLst>
          </p:cNvPr>
          <p:cNvSpPr txBox="1"/>
          <p:nvPr/>
        </p:nvSpPr>
        <p:spPr>
          <a:xfrm>
            <a:off x="457199" y="4831566"/>
            <a:ext cx="6172201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Section 1: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rId4" action="ppaction://hlinksldjump"/>
              </a:rPr>
              <a:t>The Economy and Everyday Life </a:t>
            </a:r>
            <a:endParaRPr lang="en-US" sz="2000" b="1" dirty="0">
              <a:solidFill>
                <a:srgbClr val="DCE6F2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Section 2: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rId5" action="ppaction://hlinksldjump"/>
              </a:rPr>
              <a:t>Nationalism, Sectionalism, and States</a:t>
            </a:r>
            <a:r>
              <a:rPr lang="ja-JP" altLang="en-US" sz="2000" b="1" dirty="0">
                <a:solidFill>
                  <a:srgbClr val="DCE6F2"/>
                </a:solidFill>
                <a:latin typeface="Calibri" pitchFamily="34" charset="0"/>
                <a:hlinkClick r:id="rId5" action="ppaction://hlinksldjump"/>
              </a:rPr>
              <a:t>’</a:t>
            </a:r>
            <a:r>
              <a:rPr lang="en-US" altLang="ja-JP" sz="2000" b="1" dirty="0">
                <a:solidFill>
                  <a:srgbClr val="DCE6F2"/>
                </a:solidFill>
                <a:latin typeface="Calibri" pitchFamily="34" charset="0"/>
                <a:hlinkClick r:id="rId5" action="ppaction://hlinksldjump"/>
              </a:rPr>
              <a:t> Rights</a:t>
            </a:r>
            <a:endParaRPr lang="en-US" altLang="ja-JP" sz="2000" b="1" dirty="0">
              <a:solidFill>
                <a:srgbClr val="DCE6F2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Section 3: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rId6" action="ppaction://hlinksldjump"/>
              </a:rPr>
              <a:t>The March Toward Catastrophe</a:t>
            </a:r>
            <a:endParaRPr lang="en-US" sz="2000" b="1" dirty="0">
              <a:solidFill>
                <a:srgbClr val="DCE6F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9EA39A-9F9E-5A46-B785-588081C8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Era of National Enthusiasm in South Carolina – 1790-1825</a:t>
            </a:r>
          </a:p>
        </p:txBody>
      </p:sp>
      <p:sp>
        <p:nvSpPr>
          <p:cNvPr id="54274" name="Content Placeholder 5">
            <a:extLst>
              <a:ext uri="{FF2B5EF4-FFF2-40B4-BE49-F238E27FC236}">
                <a16:creationId xmlns:a16="http://schemas.microsoft.com/office/drawing/2014/main" id="{1CF7248D-BD49-5940-8781-80339C79C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War of 1812 occurred because American ships were being stopped by the British, who were taking cargo and sailors for themselves. In 1812, Congress declared war on them.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In 1814, British troops captured Washington D.C., burned the White House and other public buildings. A treaty was signed in the same year.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In 1816, there was only one organized political party: the Democratic-Republicans.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Projects to help strengthen national unity, stabilize currency system, and improve economy were implemented.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54275" name="Slide Number Placeholder 6">
            <a:extLst>
              <a:ext uri="{FF2B5EF4-FFF2-40B4-BE49-F238E27FC236}">
                <a16:creationId xmlns:a16="http://schemas.microsoft.com/office/drawing/2014/main" id="{5D308170-F207-894E-81CD-DCA131B7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241052-B91B-F547-AB9F-D3341B7C6A3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4C74BF-DE1C-DA4B-AE55-29E0C5D4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Rising Sectional Sentiment</a:t>
            </a:r>
          </a:p>
        </p:txBody>
      </p:sp>
      <p:sp>
        <p:nvSpPr>
          <p:cNvPr id="56322" name="Content Placeholder 5">
            <a:extLst>
              <a:ext uri="{FF2B5EF4-FFF2-40B4-BE49-F238E27FC236}">
                <a16:creationId xmlns:a16="http://schemas.microsoft.com/office/drawing/2014/main" id="{73DB46DC-99A0-7349-9967-8077E4564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Sectionalism developed in the 1820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and 3 distinct groups formed based on economic interests.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In the Northeast, farming was important. Towns wanted industry to increase. They also requested a protective tariff from the federal government.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The Old Northwest Territory produced an abundance of corn, wheat, and livestock. Most of the people who settled here were immigrants and opposed to slavery.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The South became increasingly dedicated to producing cotton and slavery. They felt the government favored the North and  discriminated against South.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56323" name="Slide Number Placeholder 6">
            <a:extLst>
              <a:ext uri="{FF2B5EF4-FFF2-40B4-BE49-F238E27FC236}">
                <a16:creationId xmlns:a16="http://schemas.microsoft.com/office/drawing/2014/main" id="{6DC58000-B2DD-9B42-8AF4-F1D4060E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2CD576-6AF9-4540-9EB1-DB7EE54AF2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AC2A39-6A6F-8143-A6DF-1D54CEDD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Missouri Compromise of 1820</a:t>
            </a:r>
          </a:p>
        </p:txBody>
      </p:sp>
      <p:sp>
        <p:nvSpPr>
          <p:cNvPr id="58370" name="Content Placeholder 5">
            <a:extLst>
              <a:ext uri="{FF2B5EF4-FFF2-40B4-BE49-F238E27FC236}">
                <a16:creationId xmlns:a16="http://schemas.microsoft.com/office/drawing/2014/main" id="{DD5F69BC-6B73-A84A-88EC-ABAB07C7A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 1819, Missouri applied for admission to the Union (Northern states who opposed slavery).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 1820, the Missouri  Compromise was adopted by Congress.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This allowed Maine into the Union as free state, but kept Missouri a slave state. Its goal was to equalize the number of states and senators with slaves.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 It also said that the northern territories gained from the Louisiana Purchase were to be free of slaves.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6">
            <a:extLst>
              <a:ext uri="{FF2B5EF4-FFF2-40B4-BE49-F238E27FC236}">
                <a16:creationId xmlns:a16="http://schemas.microsoft.com/office/drawing/2014/main" id="{10D10085-9FD7-8742-A4D6-64B79F57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00E48B-797B-734B-97A3-57E20832070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5">
            <a:extLst>
              <a:ext uri="{FF2B5EF4-FFF2-40B4-BE49-F238E27FC236}">
                <a16:creationId xmlns:a16="http://schemas.microsoft.com/office/drawing/2014/main" id="{659ED107-842A-C94F-BFBD-6DF391BFC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Whites in South Carolina feared slave uprisings because of previous slave revolts. 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Southern slaveholders were frightened and angry. Free blacks made them especially nervous. 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Free blacks were controlled by a municipal guard. The General Assembly passed an act of revenge against all free black seamen on ships entering Charleston.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60418" name="Content Placeholder 2">
            <a:extLst>
              <a:ext uri="{FF2B5EF4-FFF2-40B4-BE49-F238E27FC236}">
                <a16:creationId xmlns:a16="http://schemas.microsoft.com/office/drawing/2014/main" id="{47C437C8-A316-FE40-B199-D89BAA3D94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2113" y="1833563"/>
            <a:ext cx="2314575" cy="404812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284ED2D-27D9-A549-8416-B7355DC9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Denmark Vesey Plot</a:t>
            </a:r>
          </a:p>
        </p:txBody>
      </p:sp>
      <p:sp>
        <p:nvSpPr>
          <p:cNvPr id="60420" name="Slide Number Placeholder 6">
            <a:extLst>
              <a:ext uri="{FF2B5EF4-FFF2-40B4-BE49-F238E27FC236}">
                <a16:creationId xmlns:a16="http://schemas.microsoft.com/office/drawing/2014/main" id="{2BFF28AA-59FF-1A44-A0FA-972A6685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201F9-B2B0-1544-B0E6-A8EB1BF8320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89055-9901-9143-88E9-5DB898D0C40C}"/>
              </a:ext>
            </a:extLst>
          </p:cNvPr>
          <p:cNvSpPr txBox="1"/>
          <p:nvPr/>
        </p:nvSpPr>
        <p:spPr>
          <a:xfrm>
            <a:off x="5105400" y="5867400"/>
            <a:ext cx="304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  <a:ea typeface="+mn-ea"/>
              </a:rPr>
              <a:t>Benjamin Ogle </a:t>
            </a:r>
            <a:r>
              <a:rPr lang="en-US" sz="1400" dirty="0" err="1">
                <a:latin typeface="+mn-lt"/>
                <a:ea typeface="+mn-ea"/>
              </a:rPr>
              <a:t>Tayloe</a:t>
            </a:r>
            <a:r>
              <a:rPr lang="en-US" sz="1400" dirty="0">
                <a:latin typeface="+mn-lt"/>
                <a:ea typeface="+mn-ea"/>
              </a:rPr>
              <a:t> (age 94 in 1915) was freed after the Civil War.  </a:t>
            </a: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5">
            <a:extLst>
              <a:ext uri="{FF2B5EF4-FFF2-40B4-BE49-F238E27FC236}">
                <a16:creationId xmlns:a16="http://schemas.microsoft.com/office/drawing/2014/main" id="{5C12F080-31B3-5A44-9838-C9A05950F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Carolinians were very closed minded on the topic of racial equality.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They valued military service.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Leaders created the Citadel in 1822 to be a guardhouse and arsenal.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Nat Turner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rebellion caused southern whites to dislike northern abolitionist propaganda.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62466" name="Content Placeholder 2">
            <a:extLst>
              <a:ext uri="{FF2B5EF4-FFF2-40B4-BE49-F238E27FC236}">
                <a16:creationId xmlns:a16="http://schemas.microsoft.com/office/drawing/2014/main" id="{4FA33010-1D85-B54A-BA4D-A038AF0C26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011363"/>
            <a:ext cx="4038600" cy="3703637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62604E1-8BB7-6649-93C1-BB5597F1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White Carolinians Closing Their Minds</a:t>
            </a:r>
          </a:p>
        </p:txBody>
      </p:sp>
      <p:sp>
        <p:nvSpPr>
          <p:cNvPr id="62468" name="Slide Number Placeholder 6">
            <a:extLst>
              <a:ext uri="{FF2B5EF4-FFF2-40B4-BE49-F238E27FC236}">
                <a16:creationId xmlns:a16="http://schemas.microsoft.com/office/drawing/2014/main" id="{25D0A44C-6F47-9347-80B6-ED3CE05B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05909E-9F61-514C-A951-0D7C4B04EFA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2469" name="TextBox 7">
            <a:extLst>
              <a:ext uri="{FF2B5EF4-FFF2-40B4-BE49-F238E27FC236}">
                <a16:creationId xmlns:a16="http://schemas.microsoft.com/office/drawing/2014/main" id="{32858544-2964-EC44-86B7-E91B488A8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13413"/>
            <a:ext cx="403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Nat Turner</a:t>
            </a:r>
            <a:r>
              <a:rPr lang="ja-JP" altLang="en-US" sz="1400"/>
              <a:t>’</a:t>
            </a:r>
            <a:r>
              <a:rPr lang="en-US" altLang="ja-JP" sz="1400"/>
              <a:t>s capture.</a:t>
            </a:r>
            <a:endParaRPr lang="en-US" altLang="en-US" sz="1400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C0F2E5-05CD-1149-9544-A3211239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Rising Tide of Antislavery Sentiment in the Country</a:t>
            </a:r>
          </a:p>
        </p:txBody>
      </p:sp>
      <p:sp>
        <p:nvSpPr>
          <p:cNvPr id="64514" name="Content Placeholder 5">
            <a:extLst>
              <a:ext uri="{FF2B5EF4-FFF2-40B4-BE49-F238E27FC236}">
                <a16:creationId xmlns:a16="http://schemas.microsoft.com/office/drawing/2014/main" id="{87532B63-3CFF-B648-AED0-8FBB1FF4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At the end of 1820s, almost all opponents were driven out of South or silenced.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American Colonization Society asked the Federal Government for money to purchase slaves and free them in a colony in Africa.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After 1830, America shifted toward the abolition of slavery.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 1833, the British Empire, that extended worldwide, abolished slavery.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4515" name="Slide Number Placeholder 6">
            <a:extLst>
              <a:ext uri="{FF2B5EF4-FFF2-40B4-BE49-F238E27FC236}">
                <a16:creationId xmlns:a16="http://schemas.microsoft.com/office/drawing/2014/main" id="{B8F70674-3DC2-DF45-B1AB-54DE7F85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35B77-332B-5742-89BC-A1A28BBAF41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59DD69-9A36-0A4D-9EFC-7DE55517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States</a:t>
            </a:r>
            <a:r>
              <a:rPr lang="ja-JP" alt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’</a:t>
            </a:r>
            <a:r>
              <a:rPr lang="en-US" altLang="ja-JP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Rights as a Defensive Strategy</a:t>
            </a:r>
            <a:endParaRPr lang="en-US" sz="400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66562" name="Content Placeholder 5">
            <a:extLst>
              <a:ext uri="{FF2B5EF4-FFF2-40B4-BE49-F238E27FC236}">
                <a16:creationId xmlns:a16="http://schemas.microsoft.com/office/drawing/2014/main" id="{BE31ACCA-F00B-AB43-8CD1-FA18380AD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state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economy was declining while the North and Northwest were booming economically.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 the north, the population was growing rapidly. 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Most immigrants preferred to settle in the North.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John C. Calhoun argued that a state could declare an act unconstitutional and nullify the law.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Robert Barnwell Rhett advocated secession with or without the company of other southern states.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66563" name="Slide Number Placeholder 6">
            <a:extLst>
              <a:ext uri="{FF2B5EF4-FFF2-40B4-BE49-F238E27FC236}">
                <a16:creationId xmlns:a16="http://schemas.microsoft.com/office/drawing/2014/main" id="{ECBED450-C8E4-BE41-A125-5752CD07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E5EFAF-E302-9F40-9256-6E85086AA3C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6C9E07-6DC0-BD47-A0B4-8F9A3951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Nullification Crisis</a:t>
            </a:r>
          </a:p>
        </p:txBody>
      </p:sp>
      <p:sp>
        <p:nvSpPr>
          <p:cNvPr id="68610" name="Content Placeholder 5">
            <a:extLst>
              <a:ext uri="{FF2B5EF4-FFF2-40B4-BE49-F238E27FC236}">
                <a16:creationId xmlns:a16="http://schemas.microsoft.com/office/drawing/2014/main" id="{00A7389E-5227-0142-A320-86CC07166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The Hayne-Webster Debate (one of most famous in Senate history) took place in 1830. Hayne supported nullification, while Webster felt liberty could only occur within the Union.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Between 1830 and1832, the political struggle between Nullifiers and Unionists took place across map of South Carolina. In 1832, there was a big win for the Nullifiers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The possibility of a bloody showdown between Federal Government and South Carolina was defused by a Congressional compromise.</a:t>
            </a:r>
          </a:p>
          <a:p>
            <a:pPr eaLnBrk="1" hangingPunct="1"/>
            <a:endParaRPr lang="en-US" altLang="en-US" sz="26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6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600">
              <a:ea typeface="ＭＳ Ｐゴシック" panose="020B0600070205080204" pitchFamily="34" charset="-128"/>
            </a:endParaRPr>
          </a:p>
        </p:txBody>
      </p:sp>
      <p:sp>
        <p:nvSpPr>
          <p:cNvPr id="68611" name="Slide Number Placeholder 6">
            <a:extLst>
              <a:ext uri="{FF2B5EF4-FFF2-40B4-BE49-F238E27FC236}">
                <a16:creationId xmlns:a16="http://schemas.microsoft.com/office/drawing/2014/main" id="{DDD42614-AD02-9C44-9ADE-6DBD6F37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3D7B3D-B5B4-454A-88DB-6335B375EAC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B69C9B-9AAB-5E43-AF52-F60BC989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Great Reaction</a:t>
            </a:r>
          </a:p>
        </p:txBody>
      </p:sp>
      <p:sp>
        <p:nvSpPr>
          <p:cNvPr id="70658" name="Content Placeholder 5">
            <a:extLst>
              <a:ext uri="{FF2B5EF4-FFF2-40B4-BE49-F238E27FC236}">
                <a16:creationId xmlns:a16="http://schemas.microsoft.com/office/drawing/2014/main" id="{A4ED2933-6BEB-744F-B9E5-A3746256E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South Carolina leaders, after the Nullification Crisis, imposed what historians labeled the Great Reaction.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Severe restrictions on people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freedom were enacted by the General Assembly.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state censored U.S. mail to prevent distribution of abolitionist literature.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State leaders continued military preparation, strengthened night slave patrol, and tightened slave codes.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South Carolinians defended slavery as a positive for both whites and blacks. 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0659" name="Slide Number Placeholder 6">
            <a:extLst>
              <a:ext uri="{FF2B5EF4-FFF2-40B4-BE49-F238E27FC236}">
                <a16:creationId xmlns:a16="http://schemas.microsoft.com/office/drawing/2014/main" id="{F84003E1-5BDA-9548-8846-B849EAE6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74ECB8-368B-374A-8EF4-D058D43D224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38904-5C26-2C41-8076-9D1EC1A53324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015F-994A-974F-86D7-A6FBDD08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3: The March toward Catastrophe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C84C7FA8-E50B-FA45-AD0E-5300A33CE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How did conflicts set the stage for the Civil War?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2707" name="Slide Number Placeholder 4">
            <a:extLst>
              <a:ext uri="{FF2B5EF4-FFF2-40B4-BE49-F238E27FC236}">
                <a16:creationId xmlns:a16="http://schemas.microsoft.com/office/drawing/2014/main" id="{C66D7477-076D-C242-99E0-51123647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50E0DC-1887-A149-BDA1-E017A3655E1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65DC-43F4-AA49-8085-E75F59D8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1: The Economy and Everyday Life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CC7E6E2-9ED2-2E41-B371-9D5FF45B4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What was life like in antebellum South Carolina?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38F55C00-CD7E-FF48-9F2C-AA396838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CBAC53-1155-3F42-9114-39D4B4E18F4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DD22-F2EC-9847-AD02-7F6D2A56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3: The March toward Catastrophe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1677DEAC-4784-644E-9EC5-0DCE71BB6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manifest destiny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Compromise of 1850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Fugitive Slave Act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fire-eaters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Kansas-Nebraska Act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4">
            <a:extLst>
              <a:ext uri="{FF2B5EF4-FFF2-40B4-BE49-F238E27FC236}">
                <a16:creationId xmlns:a16="http://schemas.microsoft.com/office/drawing/2014/main" id="{9171FDEA-300E-BF47-8646-FFBBB1C5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A36DF3-28B3-114C-8AB6-9950C145D20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E955A6-140A-BA4A-91E6-B01AFCA3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Introduction &amp; Manifest Destiny</a:t>
            </a:r>
          </a:p>
        </p:txBody>
      </p:sp>
      <p:sp>
        <p:nvSpPr>
          <p:cNvPr id="76802" name="Content Placeholder 5">
            <a:extLst>
              <a:ext uri="{FF2B5EF4-FFF2-40B4-BE49-F238E27FC236}">
                <a16:creationId xmlns:a16="http://schemas.microsoft.com/office/drawing/2014/main" id="{EF5E10D7-91CC-224F-B390-6A461EA7B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North and South were marching in different directions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By the 1840s, westward expansion felt to be a manifest destiny.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 1845 the United States brought Texas into the Union as slave state and a year later went to war with Mexico.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Wilmot Proviso alarmed Southerners by strengthening the secessionists in South Carolina.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6803" name="Slide Number Placeholder 6">
            <a:extLst>
              <a:ext uri="{FF2B5EF4-FFF2-40B4-BE49-F238E27FC236}">
                <a16:creationId xmlns:a16="http://schemas.microsoft.com/office/drawing/2014/main" id="{8C2E9498-0266-654E-8B72-62D021AA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D5BEC3-4884-7B49-A774-1437FDB1CB2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99187B-E5D7-CB49-8340-BE404F06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Compromise of 1850</a:t>
            </a:r>
          </a:p>
        </p:txBody>
      </p:sp>
      <p:sp>
        <p:nvSpPr>
          <p:cNvPr id="78850" name="Content Placeholder 5">
            <a:extLst>
              <a:ext uri="{FF2B5EF4-FFF2-40B4-BE49-F238E27FC236}">
                <a16:creationId xmlns:a16="http://schemas.microsoft.com/office/drawing/2014/main" id="{28A207F7-A34C-2D48-BD17-31C925809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After the Mexican War ended in 1848, the United States annexed the territory to the West of Texas all the way to the Pacific Ocean.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California became a prized possession because of the discovery of gold.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South Carolina opposed to California being accepted as a new free state.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Compromise of 1850 led to California being admitted to the Union as a free state. This was a victory for the North.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Fugitive Slave Act was passed, which required all citizens from the North and South to return runaway slaves to their owners. 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6">
            <a:extLst>
              <a:ext uri="{FF2B5EF4-FFF2-40B4-BE49-F238E27FC236}">
                <a16:creationId xmlns:a16="http://schemas.microsoft.com/office/drawing/2014/main" id="{7863575F-89B5-3249-92FC-E2C7E416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00D61-5515-3D40-9F94-12CA2582886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E08512-6085-AB4F-BED2-1E7F6FAF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First Secession Crisis</a:t>
            </a:r>
          </a:p>
        </p:txBody>
      </p:sp>
      <p:sp>
        <p:nvSpPr>
          <p:cNvPr id="80898" name="Content Placeholder 5">
            <a:extLst>
              <a:ext uri="{FF2B5EF4-FFF2-40B4-BE49-F238E27FC236}">
                <a16:creationId xmlns:a16="http://schemas.microsoft.com/office/drawing/2014/main" id="{5588B112-8C53-E740-8193-81DAE315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South Carolina welcomed its secessionists which gave them a majority in General Assembly.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Whites divided into 3 factions on the only issue fire-eaters thought important: secession.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Uncle Tom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Cabin (1852) by Harriet Beecher Stowe thrilled antislavery advocates, but infuriated Southerners.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0899" name="Slide Number Placeholder 6">
            <a:extLst>
              <a:ext uri="{FF2B5EF4-FFF2-40B4-BE49-F238E27FC236}">
                <a16:creationId xmlns:a16="http://schemas.microsoft.com/office/drawing/2014/main" id="{7D035E41-E956-A64C-99DE-2517E10E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D87EB2-F5E3-1D4E-8CFD-BCE72AAC119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8B361E-1306-BD45-810C-B5F602E3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Bleeding Kansas</a:t>
            </a:r>
          </a:p>
        </p:txBody>
      </p:sp>
      <p:sp>
        <p:nvSpPr>
          <p:cNvPr id="82946" name="Content Placeholder 5">
            <a:extLst>
              <a:ext uri="{FF2B5EF4-FFF2-40B4-BE49-F238E27FC236}">
                <a16:creationId xmlns:a16="http://schemas.microsoft.com/office/drawing/2014/main" id="{CC391D1E-33F1-7044-82BF-481D9FB33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Kansas-Nebraska Act was passed by Congress in 1854. This act allowed people who moved into the Louisiana Purchase territories to decide for themselves whether they wanted slaves or not.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American political system (Whigs, Republican Party, and Democratic Party) was greatly affected by the act.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This increased tensions between the North and South. Fighting broke out and communities attacked one another. 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82947" name="Slide Number Placeholder 6">
            <a:extLst>
              <a:ext uri="{FF2B5EF4-FFF2-40B4-BE49-F238E27FC236}">
                <a16:creationId xmlns:a16="http://schemas.microsoft.com/office/drawing/2014/main" id="{0C8D04B9-211D-FB44-BA25-67D14477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E22532-1F94-BE46-9B6B-02B2EC6B3E0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210BCD-9CD0-6640-A1B8-262AFD287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Brooks-Sumner Affair</a:t>
            </a:r>
          </a:p>
        </p:txBody>
      </p:sp>
      <p:sp>
        <p:nvSpPr>
          <p:cNvPr id="84994" name="Content Placeholder 5">
            <a:extLst>
              <a:ext uri="{FF2B5EF4-FFF2-40B4-BE49-F238E27FC236}">
                <a16:creationId xmlns:a16="http://schemas.microsoft.com/office/drawing/2014/main" id="{340F21ED-8846-0C4A-823F-9DDA909B7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 1856, a debate about the conflict in Kansas caused disaster in the Senate.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Charles Sumner insulted Senator Andrew Butler by associating him with killers and thugs in Kansas.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Butler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nephew, Representative Preston Brooks of South Carolina, severely injured Sumner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North and South were growing farther apart in regard to understanding freedom, democracy, and honor.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84995" name="Slide Number Placeholder 6">
            <a:extLst>
              <a:ext uri="{FF2B5EF4-FFF2-40B4-BE49-F238E27FC236}">
                <a16:creationId xmlns:a16="http://schemas.microsoft.com/office/drawing/2014/main" id="{CCDFB8A2-A613-EF4B-BEB0-92A478F0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6071EE-67AD-A54E-A792-9EFAE108494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E9ECA3-4F8B-0741-B96A-F849E4F6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Dred Scott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Decision</a:t>
            </a:r>
          </a:p>
        </p:txBody>
      </p:sp>
      <p:sp>
        <p:nvSpPr>
          <p:cNvPr id="87042" name="Content Placeholder 5">
            <a:extLst>
              <a:ext uri="{FF2B5EF4-FFF2-40B4-BE49-F238E27FC236}">
                <a16:creationId xmlns:a16="http://schemas.microsoft.com/office/drawing/2014/main" id="{92242783-F275-264C-8993-29CF595F1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Many believed the </a:t>
            </a:r>
            <a:r>
              <a:rPr lang="en-US" altLang="en-US" sz="2400" i="1">
                <a:ea typeface="ＭＳ Ｐゴシック" panose="020B0600070205080204" pitchFamily="34" charset="-128"/>
              </a:rPr>
              <a:t>Dred Scott </a:t>
            </a:r>
            <a:r>
              <a:rPr lang="en-US" altLang="en-US" sz="2400">
                <a:ea typeface="ＭＳ Ｐゴシック" panose="020B0600070205080204" pitchFamily="34" charset="-128"/>
              </a:rPr>
              <a:t>case would settle the slavery matter in the western territories.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Dred and Harriet Scott, were slaves who were taken by their owner into free states where slavery was banned by the Missouri Compromise. 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Scotts sued in the courts claiming this made them free.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In 1857, the Supreme Court, who was pro-slavery, ruled against the Scotts.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decision was opposed by many in the North but was approved by President James Buchanan.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87043" name="Slide Number Placeholder 6">
            <a:extLst>
              <a:ext uri="{FF2B5EF4-FFF2-40B4-BE49-F238E27FC236}">
                <a16:creationId xmlns:a16="http://schemas.microsoft.com/office/drawing/2014/main" id="{44BB4F7A-6E57-9D4E-B3C2-ACCA32E1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EA85C6-7494-F14C-97F4-496CF958292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8AB798-FB9E-6B4A-B401-733E2CD1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John Brown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’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 Raid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89090" name="Content Placeholder 5">
            <a:extLst>
              <a:ext uri="{FF2B5EF4-FFF2-40B4-BE49-F238E27FC236}">
                <a16:creationId xmlns:a16="http://schemas.microsoft.com/office/drawing/2014/main" id="{F262E842-7908-3A4A-B903-A7A5788EE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 the October of 1859, an antislavery advocate, John Brown, led a raid on a federal arsenal hoping to capture arms for a slave rebellion.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Federal troops captured Brown, who was convicted of treason and hanged.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South Carolina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solution of immediate secession began to appeal to more people.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9091" name="Slide Number Placeholder 6">
            <a:extLst>
              <a:ext uri="{FF2B5EF4-FFF2-40B4-BE49-F238E27FC236}">
                <a16:creationId xmlns:a16="http://schemas.microsoft.com/office/drawing/2014/main" id="{52B28255-4ADB-4F42-80DD-2C8467B7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9AC972-C6CA-8B4A-BD4D-A266B6301C3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78D41-EE7B-2246-9172-3C9E15ED7CA9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91141" name="Slide Number Placeholder 3">
            <a:extLst>
              <a:ext uri="{FF2B5EF4-FFF2-40B4-BE49-F238E27FC236}">
                <a16:creationId xmlns:a16="http://schemas.microsoft.com/office/drawing/2014/main" id="{2E1CDF65-B634-6944-8164-2437B2C0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A5B09-2460-7646-9EE1-5686B3ABEB4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1142" name="TextBox 4">
            <a:extLst>
              <a:ext uri="{FF2B5EF4-FFF2-40B4-BE49-F238E27FC236}">
                <a16:creationId xmlns:a16="http://schemas.microsoft.com/office/drawing/2014/main" id="{D96C0A8C-C9FF-624B-9836-227CBC61C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44147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Slide 1: Ted </a:t>
            </a:r>
            <a:r>
              <a:rPr lang="en-US" altLang="en-US" sz="1200" dirty="0" err="1">
                <a:solidFill>
                  <a:schemeClr val="bg1"/>
                </a:solidFill>
              </a:rPr>
              <a:t>Kerwin</a:t>
            </a:r>
            <a:r>
              <a:rPr lang="en-US" altLang="en-US" sz="1200" dirty="0">
                <a:solidFill>
                  <a:schemeClr val="bg1"/>
                </a:solidFill>
              </a:rPr>
              <a:t> on Wikimedia Commons; Slide 2: Public Domain Wikimedia Commons; Slide 5: </a:t>
            </a:r>
            <a:r>
              <a:rPr lang="en-US" altLang="en-US" sz="1200" dirty="0" err="1">
                <a:solidFill>
                  <a:schemeClr val="bg1"/>
                </a:solidFill>
              </a:rPr>
              <a:t>Nesnad</a:t>
            </a:r>
            <a:r>
              <a:rPr lang="en-US" altLang="en-US" sz="1200" dirty="0">
                <a:solidFill>
                  <a:schemeClr val="bg1"/>
                </a:solidFill>
              </a:rPr>
              <a:t> on Wikimedia Commons; Slide 7: </a:t>
            </a:r>
            <a:r>
              <a:rPr lang="en-US" altLang="en-US" sz="1200" dirty="0" err="1">
                <a:solidFill>
                  <a:schemeClr val="bg1"/>
                </a:solidFill>
              </a:rPr>
              <a:t>Catfisheye</a:t>
            </a:r>
            <a:r>
              <a:rPr lang="en-US" altLang="en-US" sz="1200" dirty="0">
                <a:solidFill>
                  <a:schemeClr val="bg1"/>
                </a:solidFill>
              </a:rPr>
              <a:t> on Wikimedia Commons; Slide 9: </a:t>
            </a:r>
            <a:r>
              <a:rPr lang="en-US" altLang="en-US" sz="1200" dirty="0" err="1">
                <a:solidFill>
                  <a:schemeClr val="bg1"/>
                </a:solidFill>
              </a:rPr>
              <a:t>MarmadukePercy</a:t>
            </a:r>
            <a:r>
              <a:rPr lang="en-US" altLang="en-US" sz="1200" dirty="0">
                <a:solidFill>
                  <a:schemeClr val="bg1"/>
                </a:solidFill>
              </a:rPr>
              <a:t> on Wikimedia Commons; Slide 16: South Carolina Natural Resource Department; Slide 23: Tim1965 on Wikimedia Commons; Slide 24: Robert Skyhawk on Wikimedia Commons; Slide 38: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5E418-BE18-0447-B06A-D8E6D0FE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1: The Economy and Everyday Life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F389D9D7-6F70-6D45-B45E-908744C66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yeoman farmer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camp meeting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blue laws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States’ </a:t>
            </a:r>
            <a:r>
              <a:rPr lang="en-US" altLang="ja-JP">
                <a:ea typeface="ＭＳ Ｐゴシック" panose="020B0600070205080204" pitchFamily="34" charset="-128"/>
              </a:rPr>
              <a:t>rights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mill village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70EC1D37-1FD3-2942-94D0-30BC2633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AB7C08-A5FB-7F4C-BF64-FF86A64BF4B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5">
            <a:extLst>
              <a:ext uri="{FF2B5EF4-FFF2-40B4-BE49-F238E27FC236}">
                <a16:creationId xmlns:a16="http://schemas.microsoft.com/office/drawing/2014/main" id="{263E2B39-C68D-614F-9E2D-19BA06B17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In the nineteenth century, the wealth of South Carolina was dependent on rice and cotton. Any crops that were grown and livestock were for local use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1800 – 1820: Cotton production and profit boomed; efficiency of cotton gins improved (was needed to match demands of textile industries in England and New England)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23554" name="Content Placeholder 2">
            <a:extLst>
              <a:ext uri="{FF2B5EF4-FFF2-40B4-BE49-F238E27FC236}">
                <a16:creationId xmlns:a16="http://schemas.microsoft.com/office/drawing/2014/main" id="{F337B7A7-CDF3-6B45-8BB9-44C7C334F5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9050" y="2495550"/>
            <a:ext cx="3114675" cy="27432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92F1BCD-0BA0-1848-A370-95B435DE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Introduction</a:t>
            </a:r>
          </a:p>
        </p:txBody>
      </p:sp>
      <p:sp>
        <p:nvSpPr>
          <p:cNvPr id="23556" name="Slide Number Placeholder 6">
            <a:extLst>
              <a:ext uri="{FF2B5EF4-FFF2-40B4-BE49-F238E27FC236}">
                <a16:creationId xmlns:a16="http://schemas.microsoft.com/office/drawing/2014/main" id="{F41ADDF4-C2F6-1B4D-B811-17D632CF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FED219-EF21-384F-87B7-C591AE5BD4F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2F7E5-D358-B84C-B8BC-831599C94282}"/>
              </a:ext>
            </a:extLst>
          </p:cNvPr>
          <p:cNvSpPr txBox="1"/>
          <p:nvPr/>
        </p:nvSpPr>
        <p:spPr>
          <a:xfrm>
            <a:off x="5105400" y="5265738"/>
            <a:ext cx="3124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  <a:ea typeface="+mn-ea"/>
              </a:rPr>
              <a:t>Cotton mill from 1905.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EBE13-BC40-424F-A8E0-56AF77A7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Classes in Antebellum South Carolina &amp; The Planter Class</a:t>
            </a:r>
          </a:p>
        </p:txBody>
      </p:sp>
      <p:sp>
        <p:nvSpPr>
          <p:cNvPr id="25602" name="Content Placeholder 5">
            <a:extLst>
              <a:ext uri="{FF2B5EF4-FFF2-40B4-BE49-F238E27FC236}">
                <a16:creationId xmlns:a16="http://schemas.microsoft.com/office/drawing/2014/main" id="{5639A91D-59B1-F249-97AA-D8AF0DB52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Each social class was affected by the cotton boom (the planters, the slaves, the middle class, poor white class).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planter class owned a large amount of land and many slaves. They had large houses, gristmills, sawmills, nice clothes, and were usually well-educated.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Each class demonstrated the expected esteem to the class(es) above them and the code of honor was important (duels often arose if one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honor was questioned by a social equal).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3D3589A7-18FB-154C-B509-769B0CB4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9AD42-1874-6245-86C6-43604D0C5CB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5">
            <a:extLst>
              <a:ext uri="{FF2B5EF4-FFF2-40B4-BE49-F238E27FC236}">
                <a16:creationId xmlns:a16="http://schemas.microsoft.com/office/drawing/2014/main" id="{58DE4C01-0FE3-B041-9322-8403FD9E58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number of slaves grew rapidly as the Cotton Kingdom expanded; nearly 40,000 Africans passed through Sullivan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Island before 1808.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Slaves valued their personal well-being and their status within the slave community.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Some slaves converted to Christianity 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27650" name="Content Placeholder 2">
            <a:extLst>
              <a:ext uri="{FF2B5EF4-FFF2-40B4-BE49-F238E27FC236}">
                <a16:creationId xmlns:a16="http://schemas.microsoft.com/office/drawing/2014/main" id="{E94C0993-4DD7-604B-A470-8529C02E5F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2320925"/>
            <a:ext cx="4038600" cy="307181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D3053D7-A76E-D04F-A122-5AACE526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Slave Class</a:t>
            </a:r>
          </a:p>
        </p:txBody>
      </p:sp>
      <p:sp>
        <p:nvSpPr>
          <p:cNvPr id="27652" name="Slide Number Placeholder 6">
            <a:extLst>
              <a:ext uri="{FF2B5EF4-FFF2-40B4-BE49-F238E27FC236}">
                <a16:creationId xmlns:a16="http://schemas.microsoft.com/office/drawing/2014/main" id="{E323B223-90B3-2149-B122-C22F9011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910112-4DE3-794E-BB57-7304CFDE43F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61BFC-7093-6546-B0ED-20779F2F8D77}"/>
              </a:ext>
            </a:extLst>
          </p:cNvPr>
          <p:cNvSpPr txBox="1"/>
          <p:nvPr/>
        </p:nvSpPr>
        <p:spPr>
          <a:xfrm>
            <a:off x="5257800" y="5392738"/>
            <a:ext cx="2667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  <a:ea typeface="+mn-ea"/>
              </a:rPr>
              <a:t>All of these slaves worked on one plantation.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50B206-EE64-B342-981B-3CBCCAEE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White 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“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Middle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”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Class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29698" name="Content Placeholder 5">
            <a:extLst>
              <a:ext uri="{FF2B5EF4-FFF2-40B4-BE49-F238E27FC236}">
                <a16:creationId xmlns:a16="http://schemas.microsoft.com/office/drawing/2014/main" id="{AEF295C3-3E21-3E47-B217-BD7508796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middle class was settled between the planter aristocracy and black slaves, it consisted of artisans, mechanics, and yeoman farmers.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They lived fairly comfortably, usually in a small house with some animals and a shed. They usually grew their own food, but devoted most of their land to cotton crops.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Their lives involved hard work and the operation of a farm was a family affair.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0F9711AD-8F5D-C34A-9CF7-CE22E9EE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B7B949-BEE2-3247-BE66-F93CF2D9A5F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>
            <a:extLst>
              <a:ext uri="{FF2B5EF4-FFF2-40B4-BE49-F238E27FC236}">
                <a16:creationId xmlns:a16="http://schemas.microsoft.com/office/drawing/2014/main" id="{274DE274-1B2F-8E4B-AFBA-74772177A1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Worked for low wages on a farm or had a job in town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Lived in a shack (similar to slave cottage)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Widows and their children often poorest of poor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Charleston, Beaufort, and George Town helped poor through social service associations.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793B4-D1F8-0347-92C1-13EAF92E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“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Poor White Class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”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D9D7324-4B54-B544-894C-D2EF9945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EDF686-B085-254B-81B4-1A73D301410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1748" name="Content Placeholder 7">
            <a:extLst>
              <a:ext uri="{FF2B5EF4-FFF2-40B4-BE49-F238E27FC236}">
                <a16:creationId xmlns:a16="http://schemas.microsoft.com/office/drawing/2014/main" id="{9AF4B7FA-4691-6047-8250-A58B81B74A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3913" y="2713038"/>
            <a:ext cx="4038600" cy="231616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A56B3E-074B-0440-9553-C6FCB79D69CA}"/>
              </a:ext>
            </a:extLst>
          </p:cNvPr>
          <p:cNvSpPr txBox="1"/>
          <p:nvPr/>
        </p:nvSpPr>
        <p:spPr>
          <a:xfrm>
            <a:off x="4648200" y="5029200"/>
            <a:ext cx="4038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  <a:ea typeface="+mn-ea"/>
              </a:rPr>
              <a:t>Poor whites lived in shacks similar to these.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6222</TotalTime>
  <Words>2551</Words>
  <Application>Microsoft Macintosh PowerPoint</Application>
  <PresentationFormat>On-screen Show (4:3)</PresentationFormat>
  <Paragraphs>255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The Economy and Everyday Life</vt:lpstr>
      <vt:lpstr>Section 1: The Economy and Everyday Life</vt:lpstr>
      <vt:lpstr>Introduction</vt:lpstr>
      <vt:lpstr>Classes in Antebellum South Carolina &amp; The Planter Class</vt:lpstr>
      <vt:lpstr>The Slave Class</vt:lpstr>
      <vt:lpstr>The White “Middle” Class</vt:lpstr>
      <vt:lpstr>The “Poor White Class”</vt:lpstr>
      <vt:lpstr>Religion</vt:lpstr>
      <vt:lpstr>Literature, the Arts, and Science</vt:lpstr>
      <vt:lpstr>Education</vt:lpstr>
      <vt:lpstr>The Ups and Downs of Cotton</vt:lpstr>
      <vt:lpstr>A Revitalized Slavery</vt:lpstr>
      <vt:lpstr>The Industrial Revolution</vt:lpstr>
      <vt:lpstr>Transportation</vt:lpstr>
      <vt:lpstr>A Little Bit of Industry</vt:lpstr>
      <vt:lpstr>Section 2: Nationalism, Sectionalism, and States’ Rights</vt:lpstr>
      <vt:lpstr>Section 2: Nationalism, Sectionalism, and States’ Rights</vt:lpstr>
      <vt:lpstr>The Era of National Enthusiasm in South Carolina – 1790-1825</vt:lpstr>
      <vt:lpstr>Rising Sectional Sentiment</vt:lpstr>
      <vt:lpstr>The Missouri Compromise of 1820</vt:lpstr>
      <vt:lpstr>The Denmark Vesey Plot</vt:lpstr>
      <vt:lpstr>White Carolinians Closing Their Minds</vt:lpstr>
      <vt:lpstr>The Rising Tide of Antislavery Sentiment in the Country</vt:lpstr>
      <vt:lpstr>States’ Rights as a Defensive Strategy</vt:lpstr>
      <vt:lpstr>The Nullification Crisis</vt:lpstr>
      <vt:lpstr>The Great Reaction</vt:lpstr>
      <vt:lpstr>Section 3: The March toward Catastrophe</vt:lpstr>
      <vt:lpstr>Section 3: The March toward Catastrophe</vt:lpstr>
      <vt:lpstr>Introduction &amp; Manifest Destiny</vt:lpstr>
      <vt:lpstr>The Compromise of 1850</vt:lpstr>
      <vt:lpstr>The First Secession Crisis</vt:lpstr>
      <vt:lpstr>Bleeding Kansas</vt:lpstr>
      <vt:lpstr>The Brooks-Sumner Affair</vt:lpstr>
      <vt:lpstr>The Dred Scott Decision</vt:lpstr>
      <vt:lpstr>John Brown’s Raid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482</cp:revision>
  <dcterms:created xsi:type="dcterms:W3CDTF">2010-06-02T19:20:05Z</dcterms:created>
  <dcterms:modified xsi:type="dcterms:W3CDTF">2021-04-08T23:47:55Z</dcterms:modified>
  <cp:category/>
</cp:coreProperties>
</file>